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75" autoAdjust="0"/>
  </p:normalViewPr>
  <p:slideViewPr>
    <p:cSldViewPr>
      <p:cViewPr varScale="1">
        <p:scale>
          <a:sx n="70" d="100"/>
          <a:sy n="70" d="100"/>
        </p:scale>
        <p:origin x="714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11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67601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3812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565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1083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63349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7714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9712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5844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9673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13090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05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54763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733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4664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9395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802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402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1810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5413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292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331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1985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4804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4587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5C2F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300" b="0" i="0">
                <a:solidFill>
                  <a:srgbClr val="1E1E1E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5C2F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005C2F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8300" y="378235"/>
            <a:ext cx="11455400" cy="5543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005C2F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870" y="2411480"/>
            <a:ext cx="10954258" cy="2032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0" i="0">
                <a:solidFill>
                  <a:srgbClr val="1E1E1E"/>
                </a:solidFill>
                <a:latin typeface="SimSun"/>
                <a:cs typeface="SimSu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46151" y="6359668"/>
            <a:ext cx="19113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1E1E1E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000000"/>
                </a:solidFill>
                <a:latin typeface="Arial"/>
                <a:cs typeface="Arial"/>
              </a:rPr>
              <a:t>‹#›</a:t>
            </a:fld>
            <a:endParaRPr sz="120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jpg"/><Relationship Id="rId13" Type="http://schemas.openxmlformats.org/officeDocument/2006/relationships/image" Target="../media/image147.png"/><Relationship Id="rId3" Type="http://schemas.openxmlformats.org/officeDocument/2006/relationships/image" Target="../media/image1.png"/><Relationship Id="rId7" Type="http://schemas.openxmlformats.org/officeDocument/2006/relationships/image" Target="../media/image141.jpg"/><Relationship Id="rId12" Type="http://schemas.openxmlformats.org/officeDocument/2006/relationships/image" Target="../media/image1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jpg"/><Relationship Id="rId4" Type="http://schemas.openxmlformats.org/officeDocument/2006/relationships/image" Target="../media/image138.png"/><Relationship Id="rId9" Type="http://schemas.openxmlformats.org/officeDocument/2006/relationships/image" Target="../media/image143.png"/><Relationship Id="rId14" Type="http://schemas.openxmlformats.org/officeDocument/2006/relationships/image" Target="../media/image148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.png"/><Relationship Id="rId7" Type="http://schemas.openxmlformats.org/officeDocument/2006/relationships/slide" Target="slide18.xml"/><Relationship Id="rId12" Type="http://schemas.openxmlformats.org/officeDocument/2006/relationships/image" Target="../media/image1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0.png"/><Relationship Id="rId11" Type="http://schemas.openxmlformats.org/officeDocument/2006/relationships/image" Target="../media/image154.png"/><Relationship Id="rId5" Type="http://schemas.openxmlformats.org/officeDocument/2006/relationships/slide" Target="slide17.xml"/><Relationship Id="rId10" Type="http://schemas.openxmlformats.org/officeDocument/2006/relationships/image" Target="../media/image153.jpg"/><Relationship Id="rId4" Type="http://schemas.openxmlformats.org/officeDocument/2006/relationships/image" Target="../media/image149.png"/><Relationship Id="rId9" Type="http://schemas.openxmlformats.org/officeDocument/2006/relationships/image" Target="../media/image152.jpg"/><Relationship Id="rId1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slide" Target="slide14.xml"/><Relationship Id="rId4" Type="http://schemas.openxmlformats.org/officeDocument/2006/relationships/image" Target="../media/image1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jp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jpg"/><Relationship Id="rId13" Type="http://schemas.openxmlformats.org/officeDocument/2006/relationships/image" Target="../media/image166.jpg"/><Relationship Id="rId18" Type="http://schemas.openxmlformats.org/officeDocument/2006/relationships/image" Target="../media/image171.jpg"/><Relationship Id="rId3" Type="http://schemas.openxmlformats.org/officeDocument/2006/relationships/image" Target="../media/image1.png"/><Relationship Id="rId7" Type="http://schemas.openxmlformats.org/officeDocument/2006/relationships/image" Target="../media/image160.jpg"/><Relationship Id="rId12" Type="http://schemas.openxmlformats.org/officeDocument/2006/relationships/image" Target="../media/image165.jpg"/><Relationship Id="rId17" Type="http://schemas.openxmlformats.org/officeDocument/2006/relationships/image" Target="../media/image170.jp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69.jpg"/><Relationship Id="rId20" Type="http://schemas.openxmlformats.org/officeDocument/2006/relationships/image" Target="../media/image17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9.jpg"/><Relationship Id="rId11" Type="http://schemas.openxmlformats.org/officeDocument/2006/relationships/image" Target="../media/image164.jpg"/><Relationship Id="rId5" Type="http://schemas.openxmlformats.org/officeDocument/2006/relationships/image" Target="../media/image158.jpg"/><Relationship Id="rId15" Type="http://schemas.openxmlformats.org/officeDocument/2006/relationships/image" Target="../media/image168.jpg"/><Relationship Id="rId10" Type="http://schemas.openxmlformats.org/officeDocument/2006/relationships/image" Target="../media/image163.jpg"/><Relationship Id="rId19" Type="http://schemas.openxmlformats.org/officeDocument/2006/relationships/image" Target="../media/image172.jpg"/><Relationship Id="rId4" Type="http://schemas.openxmlformats.org/officeDocument/2006/relationships/image" Target="../media/image157.jpg"/><Relationship Id="rId9" Type="http://schemas.openxmlformats.org/officeDocument/2006/relationships/image" Target="../media/image162.jpg"/><Relationship Id="rId14" Type="http://schemas.openxmlformats.org/officeDocument/2006/relationships/image" Target="../media/image16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8.png"/><Relationship Id="rId3" Type="http://schemas.openxmlformats.org/officeDocument/2006/relationships/image" Target="../media/image1.png"/><Relationship Id="rId7" Type="http://schemas.openxmlformats.org/officeDocument/2006/relationships/image" Target="../media/image177.png"/><Relationship Id="rId12" Type="http://schemas.openxmlformats.org/officeDocument/2006/relationships/image" Target="../media/image18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6.png"/><Relationship Id="rId11" Type="http://schemas.openxmlformats.org/officeDocument/2006/relationships/image" Target="../media/image181.png"/><Relationship Id="rId5" Type="http://schemas.openxmlformats.org/officeDocument/2006/relationships/image" Target="../media/image175.png"/><Relationship Id="rId10" Type="http://schemas.openxmlformats.org/officeDocument/2006/relationships/image" Target="../media/image180.png"/><Relationship Id="rId4" Type="http://schemas.openxmlformats.org/officeDocument/2006/relationships/image" Target="../media/image174.png"/><Relationship Id="rId9" Type="http://schemas.openxmlformats.org/officeDocument/2006/relationships/image" Target="../media/image1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2.png"/><Relationship Id="rId20" Type="http://schemas.openxmlformats.org/officeDocument/2006/relationships/image" Target="../media/image46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jpg"/><Relationship Id="rId3" Type="http://schemas.openxmlformats.org/officeDocument/2006/relationships/image" Target="../media/image29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18" Type="http://schemas.openxmlformats.org/officeDocument/2006/relationships/image" Target="../media/image7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5" Type="http://schemas.openxmlformats.org/officeDocument/2006/relationships/image" Target="../media/image70.png"/><Relationship Id="rId10" Type="http://schemas.openxmlformats.org/officeDocument/2006/relationships/image" Target="../media/image65.png"/><Relationship Id="rId19" Type="http://schemas.openxmlformats.org/officeDocument/2006/relationships/image" Target="../media/image28.jp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jpg"/><Relationship Id="rId18" Type="http://schemas.openxmlformats.org/officeDocument/2006/relationships/image" Target="../media/image88.jpg"/><Relationship Id="rId3" Type="http://schemas.openxmlformats.org/officeDocument/2006/relationships/image" Target="../media/image29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17" Type="http://schemas.openxmlformats.org/officeDocument/2006/relationships/image" Target="../media/image87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6.png"/><Relationship Id="rId20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jpg"/><Relationship Id="rId5" Type="http://schemas.openxmlformats.org/officeDocument/2006/relationships/image" Target="../media/image75.png"/><Relationship Id="rId15" Type="http://schemas.openxmlformats.org/officeDocument/2006/relationships/image" Target="../media/image85.jpg"/><Relationship Id="rId10" Type="http://schemas.openxmlformats.org/officeDocument/2006/relationships/image" Target="../media/image80.png"/><Relationship Id="rId19" Type="http://schemas.openxmlformats.org/officeDocument/2006/relationships/image" Target="../media/image89.jp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jpg"/><Relationship Id="rId3" Type="http://schemas.openxmlformats.org/officeDocument/2006/relationships/image" Target="../media/image1.png"/><Relationship Id="rId21" Type="http://schemas.openxmlformats.org/officeDocument/2006/relationships/image" Target="../media/image130.jp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25.png"/><Relationship Id="rId20" Type="http://schemas.openxmlformats.org/officeDocument/2006/relationships/image" Target="../media/image1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23" Type="http://schemas.openxmlformats.org/officeDocument/2006/relationships/image" Target="../media/image132.png"/><Relationship Id="rId10" Type="http://schemas.openxmlformats.org/officeDocument/2006/relationships/image" Target="../media/image119.png"/><Relationship Id="rId19" Type="http://schemas.openxmlformats.org/officeDocument/2006/relationships/image" Target="../media/image128.jp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9526" y="5135867"/>
            <a:ext cx="1122375" cy="1121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28321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latin typeface="SimSun"/>
                <a:cs typeface="SimSun"/>
              </a:rPr>
              <a:t>农业部门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8300" y="2665176"/>
            <a:ext cx="1841500" cy="863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2000" b="1" dirty="0">
                <a:latin typeface="SimSun"/>
                <a:cs typeface="SimSun"/>
              </a:rPr>
              <a:t>行业投资手册</a:t>
            </a:r>
          </a:p>
          <a:p>
            <a:pPr marL="12700">
              <a:lnSpc>
                <a:spcPct val="150000"/>
              </a:lnSpc>
            </a:pPr>
            <a:r>
              <a:rPr sz="2000" dirty="0">
                <a:latin typeface="Arial"/>
                <a:cs typeface="Arial"/>
              </a:rPr>
              <a:t>2025 </a:t>
            </a:r>
            <a:r>
              <a:rPr sz="2000" dirty="0">
                <a:latin typeface="SimSun"/>
                <a:cs typeface="SimSun"/>
              </a:rPr>
              <a:t>年</a:t>
            </a:r>
            <a:r>
              <a:rPr sz="2000" spc="-400" dirty="0">
                <a:latin typeface="SimSun"/>
                <a:cs typeface="SimSun"/>
              </a:rPr>
              <a:t> </a:t>
            </a:r>
            <a:r>
              <a:rPr sz="2000" dirty="0">
                <a:latin typeface="Arial"/>
                <a:cs typeface="Arial"/>
              </a:rPr>
              <a:t>7 </a:t>
            </a:r>
            <a:r>
              <a:rPr sz="2000" dirty="0">
                <a:latin typeface="SimSun"/>
                <a:cs typeface="SimSun"/>
              </a:rPr>
              <a:t>月</a:t>
            </a:r>
          </a:p>
        </p:txBody>
      </p:sp>
      <p:sp>
        <p:nvSpPr>
          <p:cNvPr id="5" name="object 5"/>
          <p:cNvSpPr/>
          <p:nvPr/>
        </p:nvSpPr>
        <p:spPr>
          <a:xfrm>
            <a:off x="5334000" y="0"/>
            <a:ext cx="6858000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1524000"/>
            <a:ext cx="9144000" cy="5334000"/>
          </a:xfrm>
          <a:custGeom>
            <a:avLst/>
            <a:gdLst/>
            <a:ahLst/>
            <a:cxnLst/>
            <a:rect l="l" t="t" r="r" b="b"/>
            <a:pathLst>
              <a:path w="9144000" h="5334000">
                <a:moveTo>
                  <a:pt x="0" y="5334000"/>
                </a:moveTo>
                <a:lnTo>
                  <a:pt x="9144000" y="53340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524000"/>
            <a:ext cx="3180080" cy="533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3180080" cy="5334000"/>
          </a:xfrm>
          <a:custGeom>
            <a:avLst/>
            <a:gdLst/>
            <a:ahLst/>
            <a:cxnLst/>
            <a:rect l="l" t="t" r="r" b="b"/>
            <a:pathLst>
              <a:path w="3180080" h="5334000">
                <a:moveTo>
                  <a:pt x="0" y="5334000"/>
                </a:moveTo>
                <a:lnTo>
                  <a:pt x="3179699" y="5334000"/>
                </a:lnTo>
                <a:lnTo>
                  <a:pt x="3179699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5524"/>
                </a:moveTo>
                <a:lnTo>
                  <a:pt x="12192000" y="1525524"/>
                </a:lnTo>
                <a:lnTo>
                  <a:pt x="12192000" y="1524"/>
                </a:lnTo>
                <a:lnTo>
                  <a:pt x="0" y="1524"/>
                </a:lnTo>
                <a:lnTo>
                  <a:pt x="0" y="1525524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marR="5080"/>
            <a:r>
              <a:rPr sz="3200" b="1" u="heavy" dirty="0">
                <a:latin typeface="SimSun"/>
                <a:cs typeface="SimSun"/>
              </a:rPr>
              <a:t>巴基斯坦的战</a:t>
            </a:r>
            <a:r>
              <a:rPr sz="3200" b="1" dirty="0">
                <a:latin typeface="SimSun"/>
                <a:cs typeface="SimSun"/>
              </a:rPr>
              <a:t>略优势：获得清真认证、与中国接轨的农业强国，在长期充足的土地和劳动力 供应方面拥有巨大优势</a:t>
            </a:r>
          </a:p>
        </p:txBody>
      </p:sp>
      <p:sp>
        <p:nvSpPr>
          <p:cNvPr id="9" name="object 9"/>
          <p:cNvSpPr/>
          <p:nvPr/>
        </p:nvSpPr>
        <p:spPr>
          <a:xfrm>
            <a:off x="381000" y="2094395"/>
            <a:ext cx="11339957" cy="40311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000" y="2094395"/>
            <a:ext cx="11340465" cy="4031615"/>
          </a:xfrm>
          <a:custGeom>
            <a:avLst/>
            <a:gdLst/>
            <a:ahLst/>
            <a:cxnLst/>
            <a:rect l="l" t="t" r="r" b="b"/>
            <a:pathLst>
              <a:path w="11340465" h="4031615">
                <a:moveTo>
                  <a:pt x="0" y="4031107"/>
                </a:moveTo>
                <a:lnTo>
                  <a:pt x="11339957" y="4031107"/>
                </a:lnTo>
                <a:lnTo>
                  <a:pt x="11339957" y="0"/>
                </a:lnTo>
                <a:lnTo>
                  <a:pt x="0" y="0"/>
                </a:lnTo>
                <a:lnTo>
                  <a:pt x="0" y="4031107"/>
                </a:lnTo>
                <a:close/>
              </a:path>
            </a:pathLst>
          </a:custGeom>
          <a:ln w="3175">
            <a:solidFill>
              <a:srgbClr val="E7E6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5519" y="1624964"/>
            <a:ext cx="1005840" cy="983615"/>
          </a:xfrm>
          <a:custGeom>
            <a:avLst/>
            <a:gdLst/>
            <a:ahLst/>
            <a:cxnLst/>
            <a:rect l="l" t="t" r="r" b="b"/>
            <a:pathLst>
              <a:path w="1005839" h="983614">
                <a:moveTo>
                  <a:pt x="947038" y="0"/>
                </a:moveTo>
                <a:lnTo>
                  <a:pt x="50783" y="540"/>
                </a:lnTo>
                <a:lnTo>
                  <a:pt x="14625" y="19961"/>
                </a:lnTo>
                <a:lnTo>
                  <a:pt x="0" y="58800"/>
                </a:lnTo>
                <a:lnTo>
                  <a:pt x="540" y="932704"/>
                </a:lnTo>
                <a:lnTo>
                  <a:pt x="19961" y="968862"/>
                </a:lnTo>
                <a:lnTo>
                  <a:pt x="58801" y="983488"/>
                </a:lnTo>
                <a:lnTo>
                  <a:pt x="955056" y="982947"/>
                </a:lnTo>
                <a:lnTo>
                  <a:pt x="991214" y="963526"/>
                </a:lnTo>
                <a:lnTo>
                  <a:pt x="1005840" y="924687"/>
                </a:lnTo>
                <a:lnTo>
                  <a:pt x="1005299" y="50783"/>
                </a:lnTo>
                <a:lnTo>
                  <a:pt x="985878" y="14625"/>
                </a:lnTo>
                <a:lnTo>
                  <a:pt x="947038" y="0"/>
                </a:lnTo>
                <a:close/>
              </a:path>
            </a:pathLst>
          </a:custGeom>
          <a:solidFill>
            <a:srgbClr val="F1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72767" y="1710308"/>
            <a:ext cx="831850" cy="812800"/>
          </a:xfrm>
          <a:custGeom>
            <a:avLst/>
            <a:gdLst/>
            <a:ahLst/>
            <a:cxnLst/>
            <a:rect l="l" t="t" r="r" b="b"/>
            <a:pathLst>
              <a:path w="831850" h="812800">
                <a:moveTo>
                  <a:pt x="782701" y="0"/>
                </a:moveTo>
                <a:lnTo>
                  <a:pt x="42649" y="365"/>
                </a:lnTo>
                <a:lnTo>
                  <a:pt x="8104" y="21715"/>
                </a:lnTo>
                <a:lnTo>
                  <a:pt x="0" y="48513"/>
                </a:lnTo>
                <a:lnTo>
                  <a:pt x="367" y="770275"/>
                </a:lnTo>
                <a:lnTo>
                  <a:pt x="21803" y="804734"/>
                </a:lnTo>
                <a:lnTo>
                  <a:pt x="48641" y="812799"/>
                </a:lnTo>
                <a:lnTo>
                  <a:pt x="788717" y="812434"/>
                </a:lnTo>
                <a:lnTo>
                  <a:pt x="823270" y="791084"/>
                </a:lnTo>
                <a:lnTo>
                  <a:pt x="831341" y="764285"/>
                </a:lnTo>
                <a:lnTo>
                  <a:pt x="830976" y="42524"/>
                </a:lnTo>
                <a:lnTo>
                  <a:pt x="809594" y="8065"/>
                </a:lnTo>
                <a:lnTo>
                  <a:pt x="782701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96005" y="1893385"/>
            <a:ext cx="361950" cy="248920"/>
          </a:xfrm>
          <a:custGeom>
            <a:avLst/>
            <a:gdLst/>
            <a:ahLst/>
            <a:cxnLst/>
            <a:rect l="l" t="t" r="r" b="b"/>
            <a:pathLst>
              <a:path w="361950" h="248919">
                <a:moveTo>
                  <a:pt x="267402" y="23273"/>
                </a:moveTo>
                <a:lnTo>
                  <a:pt x="222157" y="23273"/>
                </a:lnTo>
                <a:lnTo>
                  <a:pt x="339393" y="140164"/>
                </a:lnTo>
                <a:lnTo>
                  <a:pt x="292236" y="187235"/>
                </a:lnTo>
                <a:lnTo>
                  <a:pt x="276518" y="218615"/>
                </a:lnTo>
                <a:lnTo>
                  <a:pt x="298655" y="248557"/>
                </a:lnTo>
                <a:lnTo>
                  <a:pt x="319089" y="206063"/>
                </a:lnTo>
                <a:lnTo>
                  <a:pt x="361530" y="163176"/>
                </a:lnTo>
                <a:lnTo>
                  <a:pt x="361530" y="117544"/>
                </a:lnTo>
                <a:lnTo>
                  <a:pt x="267402" y="23273"/>
                </a:lnTo>
                <a:close/>
              </a:path>
              <a:path w="361950" h="248919">
                <a:moveTo>
                  <a:pt x="244163" y="0"/>
                </a:moveTo>
                <a:lnTo>
                  <a:pt x="198448" y="0"/>
                </a:lnTo>
                <a:lnTo>
                  <a:pt x="161378" y="37525"/>
                </a:lnTo>
                <a:lnTo>
                  <a:pt x="125749" y="37786"/>
                </a:lnTo>
                <a:lnTo>
                  <a:pt x="108459" y="43147"/>
                </a:lnTo>
                <a:lnTo>
                  <a:pt x="83964" y="58837"/>
                </a:lnTo>
                <a:lnTo>
                  <a:pt x="78593" y="62760"/>
                </a:lnTo>
                <a:lnTo>
                  <a:pt x="0" y="142125"/>
                </a:lnTo>
                <a:lnTo>
                  <a:pt x="0" y="188280"/>
                </a:lnTo>
                <a:lnTo>
                  <a:pt x="43586" y="208818"/>
                </a:lnTo>
                <a:lnTo>
                  <a:pt x="55632" y="208971"/>
                </a:lnTo>
                <a:lnTo>
                  <a:pt x="67595" y="207092"/>
                </a:lnTo>
                <a:lnTo>
                  <a:pt x="79202" y="203162"/>
                </a:lnTo>
                <a:lnTo>
                  <a:pt x="90182" y="197161"/>
                </a:lnTo>
                <a:lnTo>
                  <a:pt x="118613" y="176774"/>
                </a:lnTo>
                <a:lnTo>
                  <a:pt x="50168" y="176774"/>
                </a:lnTo>
                <a:lnTo>
                  <a:pt x="37361" y="174639"/>
                </a:lnTo>
                <a:lnTo>
                  <a:pt x="26004" y="168474"/>
                </a:lnTo>
                <a:lnTo>
                  <a:pt x="94312" y="94140"/>
                </a:lnTo>
                <a:lnTo>
                  <a:pt x="102564" y="86033"/>
                </a:lnTo>
                <a:lnTo>
                  <a:pt x="127059" y="70343"/>
                </a:lnTo>
                <a:lnTo>
                  <a:pt x="175001" y="70343"/>
                </a:lnTo>
                <a:lnTo>
                  <a:pt x="222157" y="23273"/>
                </a:lnTo>
                <a:lnTo>
                  <a:pt x="267402" y="23273"/>
                </a:lnTo>
                <a:lnTo>
                  <a:pt x="244163" y="0"/>
                </a:lnTo>
                <a:close/>
              </a:path>
              <a:path w="361950" h="248919">
                <a:moveTo>
                  <a:pt x="191244" y="125520"/>
                </a:moveTo>
                <a:lnTo>
                  <a:pt x="128369" y="129312"/>
                </a:lnTo>
                <a:lnTo>
                  <a:pt x="66542" y="174159"/>
                </a:lnTo>
                <a:lnTo>
                  <a:pt x="58552" y="176774"/>
                </a:lnTo>
                <a:lnTo>
                  <a:pt x="118613" y="176774"/>
                </a:lnTo>
                <a:lnTo>
                  <a:pt x="139765" y="161607"/>
                </a:lnTo>
                <a:lnTo>
                  <a:pt x="211809" y="155854"/>
                </a:lnTo>
                <a:lnTo>
                  <a:pt x="191244" y="1255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54589" y="1893358"/>
            <a:ext cx="455295" cy="439420"/>
          </a:xfrm>
          <a:custGeom>
            <a:avLst/>
            <a:gdLst/>
            <a:ahLst/>
            <a:cxnLst/>
            <a:rect l="l" t="t" r="r" b="b"/>
            <a:pathLst>
              <a:path w="455294" h="439419">
                <a:moveTo>
                  <a:pt x="161378" y="0"/>
                </a:moveTo>
                <a:lnTo>
                  <a:pt x="116318" y="0"/>
                </a:lnTo>
                <a:lnTo>
                  <a:pt x="0" y="115844"/>
                </a:lnTo>
                <a:lnTo>
                  <a:pt x="0" y="160953"/>
                </a:lnTo>
                <a:lnTo>
                  <a:pt x="36676" y="197564"/>
                </a:lnTo>
                <a:lnTo>
                  <a:pt x="36676" y="232213"/>
                </a:lnTo>
                <a:lnTo>
                  <a:pt x="215084" y="422063"/>
                </a:lnTo>
                <a:lnTo>
                  <a:pt x="259709" y="439317"/>
                </a:lnTo>
                <a:lnTo>
                  <a:pt x="271648" y="437499"/>
                </a:lnTo>
                <a:lnTo>
                  <a:pt x="283083" y="433222"/>
                </a:lnTo>
                <a:lnTo>
                  <a:pt x="293607" y="426482"/>
                </a:lnTo>
                <a:lnTo>
                  <a:pt x="301729" y="418864"/>
                </a:lnTo>
                <a:lnTo>
                  <a:pt x="302716" y="414087"/>
                </a:lnTo>
                <a:lnTo>
                  <a:pt x="350649" y="414087"/>
                </a:lnTo>
                <a:lnTo>
                  <a:pt x="358895" y="408485"/>
                </a:lnTo>
                <a:lnTo>
                  <a:pt x="359562" y="407728"/>
                </a:lnTo>
                <a:lnTo>
                  <a:pt x="252796" y="407727"/>
                </a:lnTo>
                <a:lnTo>
                  <a:pt x="241383" y="403554"/>
                </a:lnTo>
                <a:lnTo>
                  <a:pt x="184875" y="347969"/>
                </a:lnTo>
                <a:lnTo>
                  <a:pt x="69553" y="232213"/>
                </a:lnTo>
                <a:lnTo>
                  <a:pt x="69293" y="185012"/>
                </a:lnTo>
                <a:lnTo>
                  <a:pt x="22137" y="137941"/>
                </a:lnTo>
                <a:lnTo>
                  <a:pt x="138848" y="22619"/>
                </a:lnTo>
                <a:lnTo>
                  <a:pt x="183882" y="22619"/>
                </a:lnTo>
                <a:lnTo>
                  <a:pt x="161378" y="0"/>
                </a:lnTo>
                <a:close/>
              </a:path>
              <a:path w="455294" h="439419">
                <a:moveTo>
                  <a:pt x="350649" y="414087"/>
                </a:moveTo>
                <a:lnTo>
                  <a:pt x="302716" y="414087"/>
                </a:lnTo>
                <a:lnTo>
                  <a:pt x="314196" y="418864"/>
                </a:lnTo>
                <a:lnTo>
                  <a:pt x="326105" y="420543"/>
                </a:lnTo>
                <a:lnTo>
                  <a:pt x="337891" y="419273"/>
                </a:lnTo>
                <a:lnTo>
                  <a:pt x="349004" y="415205"/>
                </a:lnTo>
                <a:lnTo>
                  <a:pt x="350649" y="414087"/>
                </a:lnTo>
                <a:close/>
              </a:path>
              <a:path w="455294" h="439419">
                <a:moveTo>
                  <a:pt x="232898" y="302557"/>
                </a:moveTo>
                <a:lnTo>
                  <a:pt x="209582" y="325961"/>
                </a:lnTo>
                <a:lnTo>
                  <a:pt x="279661" y="395913"/>
                </a:lnTo>
                <a:lnTo>
                  <a:pt x="275339" y="400097"/>
                </a:lnTo>
                <a:lnTo>
                  <a:pt x="264750" y="406575"/>
                </a:lnTo>
                <a:lnTo>
                  <a:pt x="252796" y="407727"/>
                </a:lnTo>
                <a:lnTo>
                  <a:pt x="359562" y="407728"/>
                </a:lnTo>
                <a:lnTo>
                  <a:pt x="367013" y="399265"/>
                </a:lnTo>
                <a:lnTo>
                  <a:pt x="371092" y="392513"/>
                </a:lnTo>
                <a:lnTo>
                  <a:pt x="372369" y="389114"/>
                </a:lnTo>
                <a:lnTo>
                  <a:pt x="321971" y="389114"/>
                </a:lnTo>
                <a:lnTo>
                  <a:pt x="317649" y="387283"/>
                </a:lnTo>
                <a:lnTo>
                  <a:pt x="232898" y="302557"/>
                </a:lnTo>
                <a:close/>
              </a:path>
              <a:path w="455294" h="439419">
                <a:moveTo>
                  <a:pt x="280316" y="255617"/>
                </a:moveTo>
                <a:lnTo>
                  <a:pt x="256214" y="278629"/>
                </a:lnTo>
                <a:lnTo>
                  <a:pt x="338083" y="360871"/>
                </a:lnTo>
                <a:lnTo>
                  <a:pt x="342885" y="371961"/>
                </a:lnTo>
                <a:lnTo>
                  <a:pt x="338971" y="383299"/>
                </a:lnTo>
                <a:lnTo>
                  <a:pt x="334639" y="387414"/>
                </a:lnTo>
                <a:lnTo>
                  <a:pt x="330747" y="389114"/>
                </a:lnTo>
                <a:lnTo>
                  <a:pt x="372369" y="389114"/>
                </a:lnTo>
                <a:lnTo>
                  <a:pt x="373843" y="384145"/>
                </a:lnTo>
                <a:lnTo>
                  <a:pt x="394425" y="384145"/>
                </a:lnTo>
                <a:lnTo>
                  <a:pt x="398095" y="383675"/>
                </a:lnTo>
                <a:lnTo>
                  <a:pt x="409960" y="378653"/>
                </a:lnTo>
                <a:lnTo>
                  <a:pt x="420888" y="367098"/>
                </a:lnTo>
                <a:lnTo>
                  <a:pt x="428269" y="355705"/>
                </a:lnTo>
                <a:lnTo>
                  <a:pt x="428967" y="353811"/>
                </a:lnTo>
                <a:lnTo>
                  <a:pt x="381047" y="353811"/>
                </a:lnTo>
                <a:lnTo>
                  <a:pt x="376855" y="351980"/>
                </a:lnTo>
                <a:lnTo>
                  <a:pt x="372578" y="347969"/>
                </a:lnTo>
                <a:lnTo>
                  <a:pt x="280316" y="255617"/>
                </a:lnTo>
                <a:close/>
              </a:path>
              <a:path w="455294" h="439419">
                <a:moveTo>
                  <a:pt x="394425" y="384145"/>
                </a:moveTo>
                <a:lnTo>
                  <a:pt x="373843" y="384145"/>
                </a:lnTo>
                <a:lnTo>
                  <a:pt x="377510" y="384930"/>
                </a:lnTo>
                <a:lnTo>
                  <a:pt x="381440" y="385322"/>
                </a:lnTo>
                <a:lnTo>
                  <a:pt x="385239" y="385322"/>
                </a:lnTo>
                <a:lnTo>
                  <a:pt x="394425" y="384145"/>
                </a:lnTo>
                <a:close/>
              </a:path>
              <a:path w="455294" h="439419">
                <a:moveTo>
                  <a:pt x="326163" y="209854"/>
                </a:moveTo>
                <a:lnTo>
                  <a:pt x="303632" y="232213"/>
                </a:lnTo>
                <a:lnTo>
                  <a:pt x="397028" y="325569"/>
                </a:lnTo>
                <a:lnTo>
                  <a:pt x="401752" y="336656"/>
                </a:lnTo>
                <a:lnTo>
                  <a:pt x="397823" y="347970"/>
                </a:lnTo>
                <a:lnTo>
                  <a:pt x="393753" y="352111"/>
                </a:lnTo>
                <a:lnTo>
                  <a:pt x="389692" y="353811"/>
                </a:lnTo>
                <a:lnTo>
                  <a:pt x="428967" y="353811"/>
                </a:lnTo>
                <a:lnTo>
                  <a:pt x="432374" y="344558"/>
                </a:lnTo>
                <a:lnTo>
                  <a:pt x="431832" y="323343"/>
                </a:lnTo>
                <a:lnTo>
                  <a:pt x="436456" y="318247"/>
                </a:lnTo>
                <a:lnTo>
                  <a:pt x="444841" y="308194"/>
                </a:lnTo>
                <a:lnTo>
                  <a:pt x="450960" y="296783"/>
                </a:lnTo>
                <a:lnTo>
                  <a:pt x="451227" y="295888"/>
                </a:lnTo>
                <a:lnTo>
                  <a:pt x="414056" y="295888"/>
                </a:lnTo>
                <a:lnTo>
                  <a:pt x="326163" y="209854"/>
                </a:lnTo>
                <a:close/>
              </a:path>
              <a:path w="455294" h="439419">
                <a:moveTo>
                  <a:pt x="332712" y="125259"/>
                </a:moveTo>
                <a:lnTo>
                  <a:pt x="298655" y="135065"/>
                </a:lnTo>
                <a:lnTo>
                  <a:pt x="349741" y="186058"/>
                </a:lnTo>
                <a:lnTo>
                  <a:pt x="414056" y="248818"/>
                </a:lnTo>
                <a:lnTo>
                  <a:pt x="421142" y="259090"/>
                </a:lnTo>
                <a:lnTo>
                  <a:pt x="423893" y="270799"/>
                </a:lnTo>
                <a:lnTo>
                  <a:pt x="422280" y="282686"/>
                </a:lnTo>
                <a:lnTo>
                  <a:pt x="416270" y="293487"/>
                </a:lnTo>
                <a:lnTo>
                  <a:pt x="414056" y="295888"/>
                </a:lnTo>
                <a:lnTo>
                  <a:pt x="451227" y="295888"/>
                </a:lnTo>
                <a:lnTo>
                  <a:pt x="454673" y="284372"/>
                </a:lnTo>
                <a:lnTo>
                  <a:pt x="454432" y="259089"/>
                </a:lnTo>
                <a:lnTo>
                  <a:pt x="450489" y="246758"/>
                </a:lnTo>
                <a:lnTo>
                  <a:pt x="444145" y="235465"/>
                </a:lnTo>
                <a:lnTo>
                  <a:pt x="364149" y="155724"/>
                </a:lnTo>
                <a:lnTo>
                  <a:pt x="332712" y="125259"/>
                </a:lnTo>
                <a:close/>
              </a:path>
              <a:path w="455294" h="439419">
                <a:moveTo>
                  <a:pt x="183882" y="22619"/>
                </a:moveTo>
                <a:lnTo>
                  <a:pt x="138848" y="22619"/>
                </a:lnTo>
                <a:lnTo>
                  <a:pt x="186004" y="69690"/>
                </a:lnTo>
                <a:lnTo>
                  <a:pt x="232374" y="69690"/>
                </a:lnTo>
                <a:lnTo>
                  <a:pt x="237876" y="75312"/>
                </a:lnTo>
                <a:lnTo>
                  <a:pt x="272981" y="65113"/>
                </a:lnTo>
                <a:lnTo>
                  <a:pt x="254643" y="47070"/>
                </a:lnTo>
                <a:lnTo>
                  <a:pt x="232374" y="37656"/>
                </a:lnTo>
                <a:lnTo>
                  <a:pt x="198841" y="37656"/>
                </a:lnTo>
                <a:lnTo>
                  <a:pt x="183882" y="22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90440" y="1624964"/>
            <a:ext cx="1005840" cy="983615"/>
          </a:xfrm>
          <a:custGeom>
            <a:avLst/>
            <a:gdLst/>
            <a:ahLst/>
            <a:cxnLst/>
            <a:rect l="l" t="t" r="r" b="b"/>
            <a:pathLst>
              <a:path w="1005839" h="983614">
                <a:moveTo>
                  <a:pt x="947038" y="0"/>
                </a:moveTo>
                <a:lnTo>
                  <a:pt x="50783" y="540"/>
                </a:lnTo>
                <a:lnTo>
                  <a:pt x="14625" y="19961"/>
                </a:lnTo>
                <a:lnTo>
                  <a:pt x="0" y="58800"/>
                </a:lnTo>
                <a:lnTo>
                  <a:pt x="540" y="932704"/>
                </a:lnTo>
                <a:lnTo>
                  <a:pt x="19961" y="968862"/>
                </a:lnTo>
                <a:lnTo>
                  <a:pt x="58801" y="983488"/>
                </a:lnTo>
                <a:lnTo>
                  <a:pt x="955056" y="982947"/>
                </a:lnTo>
                <a:lnTo>
                  <a:pt x="991214" y="963526"/>
                </a:lnTo>
                <a:lnTo>
                  <a:pt x="1005840" y="924687"/>
                </a:lnTo>
                <a:lnTo>
                  <a:pt x="1005299" y="50783"/>
                </a:lnTo>
                <a:lnTo>
                  <a:pt x="985878" y="14625"/>
                </a:lnTo>
                <a:lnTo>
                  <a:pt x="947038" y="0"/>
                </a:lnTo>
                <a:close/>
              </a:path>
            </a:pathLst>
          </a:custGeom>
          <a:solidFill>
            <a:srgbClr val="F1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77690" y="1710308"/>
            <a:ext cx="831850" cy="812800"/>
          </a:xfrm>
          <a:custGeom>
            <a:avLst/>
            <a:gdLst/>
            <a:ahLst/>
            <a:cxnLst/>
            <a:rect l="l" t="t" r="r" b="b"/>
            <a:pathLst>
              <a:path w="831850" h="812800">
                <a:moveTo>
                  <a:pt x="782701" y="0"/>
                </a:moveTo>
                <a:lnTo>
                  <a:pt x="42649" y="365"/>
                </a:lnTo>
                <a:lnTo>
                  <a:pt x="8104" y="21715"/>
                </a:lnTo>
                <a:lnTo>
                  <a:pt x="0" y="48513"/>
                </a:lnTo>
                <a:lnTo>
                  <a:pt x="367" y="770275"/>
                </a:lnTo>
                <a:lnTo>
                  <a:pt x="21803" y="804734"/>
                </a:lnTo>
                <a:lnTo>
                  <a:pt x="48641" y="812799"/>
                </a:lnTo>
                <a:lnTo>
                  <a:pt x="788717" y="812434"/>
                </a:lnTo>
                <a:lnTo>
                  <a:pt x="823270" y="791084"/>
                </a:lnTo>
                <a:lnTo>
                  <a:pt x="831341" y="764285"/>
                </a:lnTo>
                <a:lnTo>
                  <a:pt x="830976" y="42524"/>
                </a:lnTo>
                <a:lnTo>
                  <a:pt x="809594" y="8065"/>
                </a:lnTo>
                <a:lnTo>
                  <a:pt x="782701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28180" y="1624964"/>
            <a:ext cx="1005840" cy="983615"/>
          </a:xfrm>
          <a:custGeom>
            <a:avLst/>
            <a:gdLst/>
            <a:ahLst/>
            <a:cxnLst/>
            <a:rect l="l" t="t" r="r" b="b"/>
            <a:pathLst>
              <a:path w="1005840" h="983614">
                <a:moveTo>
                  <a:pt x="947038" y="0"/>
                </a:moveTo>
                <a:lnTo>
                  <a:pt x="50778" y="527"/>
                </a:lnTo>
                <a:lnTo>
                  <a:pt x="14643" y="19928"/>
                </a:lnTo>
                <a:lnTo>
                  <a:pt x="0" y="58800"/>
                </a:lnTo>
                <a:lnTo>
                  <a:pt x="527" y="932611"/>
                </a:lnTo>
                <a:lnTo>
                  <a:pt x="19908" y="968832"/>
                </a:lnTo>
                <a:lnTo>
                  <a:pt x="58674" y="983488"/>
                </a:lnTo>
                <a:lnTo>
                  <a:pt x="955029" y="982947"/>
                </a:lnTo>
                <a:lnTo>
                  <a:pt x="991170" y="963526"/>
                </a:lnTo>
                <a:lnTo>
                  <a:pt x="1005840" y="924687"/>
                </a:lnTo>
                <a:lnTo>
                  <a:pt x="1005297" y="50783"/>
                </a:lnTo>
                <a:lnTo>
                  <a:pt x="985826" y="14625"/>
                </a:lnTo>
                <a:lnTo>
                  <a:pt x="947038" y="0"/>
                </a:lnTo>
                <a:close/>
              </a:path>
            </a:pathLst>
          </a:custGeom>
          <a:solidFill>
            <a:srgbClr val="F1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115429" y="1710308"/>
            <a:ext cx="831215" cy="812800"/>
          </a:xfrm>
          <a:custGeom>
            <a:avLst/>
            <a:gdLst/>
            <a:ahLst/>
            <a:cxnLst/>
            <a:rect l="l" t="t" r="r" b="b"/>
            <a:pathLst>
              <a:path w="831215" h="812800">
                <a:moveTo>
                  <a:pt x="782701" y="0"/>
                </a:moveTo>
                <a:lnTo>
                  <a:pt x="42618" y="354"/>
                </a:lnTo>
                <a:lnTo>
                  <a:pt x="8085" y="21685"/>
                </a:lnTo>
                <a:lnTo>
                  <a:pt x="0" y="48513"/>
                </a:lnTo>
                <a:lnTo>
                  <a:pt x="354" y="770181"/>
                </a:lnTo>
                <a:lnTo>
                  <a:pt x="21685" y="804714"/>
                </a:lnTo>
                <a:lnTo>
                  <a:pt x="48514" y="812799"/>
                </a:lnTo>
                <a:lnTo>
                  <a:pt x="788596" y="812445"/>
                </a:lnTo>
                <a:lnTo>
                  <a:pt x="823129" y="791114"/>
                </a:lnTo>
                <a:lnTo>
                  <a:pt x="831215" y="764285"/>
                </a:lnTo>
                <a:lnTo>
                  <a:pt x="830860" y="42618"/>
                </a:lnTo>
                <a:lnTo>
                  <a:pt x="809529" y="8085"/>
                </a:lnTo>
                <a:lnTo>
                  <a:pt x="782701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674352" y="1624964"/>
            <a:ext cx="1005840" cy="983615"/>
          </a:xfrm>
          <a:custGeom>
            <a:avLst/>
            <a:gdLst/>
            <a:ahLst/>
            <a:cxnLst/>
            <a:rect l="l" t="t" r="r" b="b"/>
            <a:pathLst>
              <a:path w="1005840" h="983614">
                <a:moveTo>
                  <a:pt x="947038" y="0"/>
                </a:moveTo>
                <a:lnTo>
                  <a:pt x="50783" y="540"/>
                </a:lnTo>
                <a:lnTo>
                  <a:pt x="14625" y="19961"/>
                </a:lnTo>
                <a:lnTo>
                  <a:pt x="0" y="58800"/>
                </a:lnTo>
                <a:lnTo>
                  <a:pt x="540" y="932704"/>
                </a:lnTo>
                <a:lnTo>
                  <a:pt x="19961" y="968862"/>
                </a:lnTo>
                <a:lnTo>
                  <a:pt x="58801" y="983488"/>
                </a:lnTo>
                <a:lnTo>
                  <a:pt x="955056" y="982947"/>
                </a:lnTo>
                <a:lnTo>
                  <a:pt x="991214" y="963526"/>
                </a:lnTo>
                <a:lnTo>
                  <a:pt x="1005840" y="924687"/>
                </a:lnTo>
                <a:lnTo>
                  <a:pt x="1005299" y="50783"/>
                </a:lnTo>
                <a:lnTo>
                  <a:pt x="985878" y="14625"/>
                </a:lnTo>
                <a:lnTo>
                  <a:pt x="947038" y="0"/>
                </a:lnTo>
                <a:close/>
              </a:path>
            </a:pathLst>
          </a:custGeom>
          <a:solidFill>
            <a:srgbClr val="F1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761728" y="1710308"/>
            <a:ext cx="831215" cy="812800"/>
          </a:xfrm>
          <a:custGeom>
            <a:avLst/>
            <a:gdLst/>
            <a:ahLst/>
            <a:cxnLst/>
            <a:rect l="l" t="t" r="r" b="b"/>
            <a:pathLst>
              <a:path w="831215" h="812800">
                <a:moveTo>
                  <a:pt x="782701" y="0"/>
                </a:moveTo>
                <a:lnTo>
                  <a:pt x="42618" y="354"/>
                </a:lnTo>
                <a:lnTo>
                  <a:pt x="8085" y="21685"/>
                </a:lnTo>
                <a:lnTo>
                  <a:pt x="0" y="48513"/>
                </a:lnTo>
                <a:lnTo>
                  <a:pt x="354" y="770181"/>
                </a:lnTo>
                <a:lnTo>
                  <a:pt x="21685" y="804714"/>
                </a:lnTo>
                <a:lnTo>
                  <a:pt x="48514" y="812799"/>
                </a:lnTo>
                <a:lnTo>
                  <a:pt x="788596" y="812445"/>
                </a:lnTo>
                <a:lnTo>
                  <a:pt x="823129" y="791114"/>
                </a:lnTo>
                <a:lnTo>
                  <a:pt x="831215" y="764285"/>
                </a:lnTo>
                <a:lnTo>
                  <a:pt x="830860" y="42618"/>
                </a:lnTo>
                <a:lnTo>
                  <a:pt x="809529" y="8085"/>
                </a:lnTo>
                <a:lnTo>
                  <a:pt x="782701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37996" y="3457718"/>
            <a:ext cx="2159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巴基斯坦和中国有着牢固的战 略伙伴关系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37996" y="4006352"/>
            <a:ext cx="20066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该外交基金会为中国企业提供安全互利的投资条件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37996" y="4921329"/>
            <a:ext cx="110489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2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37996" y="4800600"/>
            <a:ext cx="2143641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en-US" sz="1400" dirty="0" smtClean="0">
                <a:solidFill>
                  <a:srgbClr val="1E1E1E"/>
                </a:solidFill>
                <a:latin typeface="Arial"/>
                <a:cs typeface="Arial"/>
              </a:rPr>
              <a:t>–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肉类和家禽行业是该双边框架</a:t>
            </a:r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下的优先领域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94075" y="3506723"/>
            <a:ext cx="0" cy="2349500"/>
          </a:xfrm>
          <a:custGeom>
            <a:avLst/>
            <a:gdLst/>
            <a:ahLst/>
            <a:cxnLst/>
            <a:rect l="l" t="t" r="r" b="b"/>
            <a:pathLst>
              <a:path h="2349500">
                <a:moveTo>
                  <a:pt x="0" y="0"/>
                </a:moveTo>
                <a:lnTo>
                  <a:pt x="0" y="2349258"/>
                </a:lnTo>
              </a:path>
            </a:pathLst>
          </a:custGeom>
          <a:ln w="6350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316" y="3276600"/>
            <a:ext cx="2422525" cy="0"/>
          </a:xfrm>
          <a:custGeom>
            <a:avLst/>
            <a:gdLst/>
            <a:ahLst/>
            <a:cxnLst/>
            <a:rect l="l" t="t" r="r" b="b"/>
            <a:pathLst>
              <a:path w="2422525">
                <a:moveTo>
                  <a:pt x="2422194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83525" y="2667000"/>
            <a:ext cx="2382679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000" b="1" dirty="0">
                <a:solidFill>
                  <a:srgbClr val="005C2F"/>
                </a:solidFill>
                <a:latin typeface="SimSun"/>
                <a:cs typeface="SimSun"/>
              </a:rPr>
              <a:t>与中国的战略双边伙伴关系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643121" y="3457718"/>
            <a:ext cx="21590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 algn="just"/>
            <a:r>
              <a:rPr sz="140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35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mtClean="0">
                <a:solidFill>
                  <a:srgbClr val="1E1E1E"/>
                </a:solidFill>
                <a:latin typeface="SimSun"/>
                <a:cs typeface="SimSun"/>
              </a:rPr>
              <a:t>巴基斯坦拥有伊斯兰会议组织成员国认可的国家清真认证体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系。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615485" y="4353183"/>
            <a:ext cx="1908175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200" spc="-1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允许访问：</a:t>
            </a:r>
            <a:endParaRPr sz="1400" dirty="0">
              <a:latin typeface="SimSun"/>
              <a:cs typeface="SimSun"/>
            </a:endParaRPr>
          </a:p>
          <a:p>
            <a:pPr marL="167640">
              <a:lnSpc>
                <a:spcPct val="100000"/>
              </a:lnSpc>
              <a:spcBef>
                <a:spcPts val="405"/>
              </a:spcBef>
            </a:pPr>
            <a:r>
              <a:rPr sz="1400" baseline="18518" dirty="0" smtClean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22" baseline="18518" dirty="0" smtClean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中国国内清真市场</a:t>
            </a:r>
            <a:endParaRPr sz="1400" dirty="0">
              <a:latin typeface="SimSun"/>
              <a:cs typeface="SimSun"/>
            </a:endParaRPr>
          </a:p>
          <a:p>
            <a:pPr marL="320040" marR="5080" indent="-152400">
              <a:lnSpc>
                <a:spcPct val="100000"/>
              </a:lnSpc>
              <a:spcBef>
                <a:spcPts val="1035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中东、东南亚及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“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一带一 路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”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合作伙伴国家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582289" y="3276600"/>
            <a:ext cx="2422525" cy="0"/>
          </a:xfrm>
          <a:custGeom>
            <a:avLst/>
            <a:gdLst/>
            <a:ahLst/>
            <a:cxnLst/>
            <a:rect l="l" t="t" r="r" b="b"/>
            <a:pathLst>
              <a:path w="2422525">
                <a:moveTo>
                  <a:pt x="2422270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922560" y="2743200"/>
            <a:ext cx="165486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5C2F"/>
                </a:solidFill>
                <a:latin typeface="SimSun"/>
                <a:cs typeface="SimSun"/>
              </a:rPr>
              <a:t>清真认证优势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31814" y="3506723"/>
            <a:ext cx="0" cy="2349500"/>
          </a:xfrm>
          <a:custGeom>
            <a:avLst/>
            <a:gdLst/>
            <a:ahLst/>
            <a:cxnLst/>
            <a:rect l="l" t="t" r="r" b="b"/>
            <a:pathLst>
              <a:path h="2349500">
                <a:moveTo>
                  <a:pt x="0" y="0"/>
                </a:moveTo>
                <a:lnTo>
                  <a:pt x="0" y="2349258"/>
                </a:lnTo>
              </a:path>
            </a:pathLst>
          </a:custGeom>
          <a:ln w="6350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9027921" y="3456511"/>
            <a:ext cx="21590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人均耕地面积约为中国的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2 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倍，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为大幅扩大农作物产量提供了空间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027921" y="4239784"/>
            <a:ext cx="21590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 algn="just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大量低成本的农业劳动力非常适合劳动密集型农业和加工活</a:t>
            </a:r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动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319901" y="3276600"/>
            <a:ext cx="2422525" cy="0"/>
          </a:xfrm>
          <a:custGeom>
            <a:avLst/>
            <a:gdLst/>
            <a:ahLst/>
            <a:cxnLst/>
            <a:rect l="l" t="t" r="r" b="b"/>
            <a:pathLst>
              <a:path w="2422525">
                <a:moveTo>
                  <a:pt x="2422271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985648" y="2728021"/>
            <a:ext cx="24443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5C2F"/>
                </a:solidFill>
                <a:latin typeface="SimSun"/>
                <a:cs typeface="SimSun"/>
              </a:rPr>
              <a:t>丰富的耕地和劳动力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777985" y="3506723"/>
            <a:ext cx="0" cy="2349500"/>
          </a:xfrm>
          <a:custGeom>
            <a:avLst/>
            <a:gdLst/>
            <a:ahLst/>
            <a:cxnLst/>
            <a:rect l="l" t="t" r="r" b="b"/>
            <a:pathLst>
              <a:path h="2349500">
                <a:moveTo>
                  <a:pt x="0" y="0"/>
                </a:moveTo>
                <a:lnTo>
                  <a:pt x="0" y="2349258"/>
                </a:lnTo>
              </a:path>
            </a:pathLst>
          </a:custGeom>
          <a:ln w="6350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6385940" y="3456194"/>
            <a:ext cx="2174875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20320" indent="-152400" algn="just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巴基斯坦与海湾合作委员会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、中国和非洲的战略接近性使其</a:t>
            </a:r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成为地区枢纽</a:t>
            </a:r>
            <a:endParaRPr sz="14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000" dirty="0">
              <a:latin typeface="Times New Roman"/>
              <a:cs typeface="Times New Roman"/>
            </a:endParaRPr>
          </a:p>
          <a:p>
            <a:pPr marL="180340" marR="5080" indent="-168275" algn="just"/>
            <a:r>
              <a:rPr sz="1400" baseline="30092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22" baseline="30092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途经卡拉奇、瓜达尔和锡亚尔 科特的出口走廊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966200" y="3276600"/>
            <a:ext cx="2422525" cy="0"/>
          </a:xfrm>
          <a:custGeom>
            <a:avLst/>
            <a:gdLst/>
            <a:ahLst/>
            <a:cxnLst/>
            <a:rect l="l" t="t" r="r" b="b"/>
            <a:pathLst>
              <a:path w="2422525">
                <a:moveTo>
                  <a:pt x="2422271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6385814" y="2728009"/>
            <a:ext cx="217500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005C2F"/>
                </a:solidFill>
                <a:latin typeface="SimSun"/>
                <a:cs typeface="SimSun"/>
              </a:rPr>
              <a:t>战略地缘政治位置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45105" y="1845319"/>
            <a:ext cx="502284" cy="502284"/>
          </a:xfrm>
          <a:custGeom>
            <a:avLst/>
            <a:gdLst/>
            <a:ahLst/>
            <a:cxnLst/>
            <a:rect l="l" t="t" r="r" b="b"/>
            <a:pathLst>
              <a:path w="502285" h="502285">
                <a:moveTo>
                  <a:pt x="250665" y="0"/>
                </a:moveTo>
                <a:lnTo>
                  <a:pt x="209882" y="3294"/>
                </a:lnTo>
                <a:lnTo>
                  <a:pt x="171191" y="12828"/>
                </a:lnTo>
                <a:lnTo>
                  <a:pt x="135109" y="28079"/>
                </a:lnTo>
                <a:lnTo>
                  <a:pt x="101943" y="48693"/>
                </a:lnTo>
                <a:lnTo>
                  <a:pt x="72666" y="73840"/>
                </a:lnTo>
                <a:lnTo>
                  <a:pt x="47705" y="102914"/>
                </a:lnTo>
                <a:lnTo>
                  <a:pt x="27247" y="135810"/>
                </a:lnTo>
                <a:lnTo>
                  <a:pt x="11992" y="171812"/>
                </a:lnTo>
                <a:lnTo>
                  <a:pt x="2458" y="210396"/>
                </a:lnTo>
                <a:lnTo>
                  <a:pt x="0" y="230494"/>
                </a:lnTo>
                <a:lnTo>
                  <a:pt x="1" y="271587"/>
                </a:lnTo>
                <a:lnTo>
                  <a:pt x="6814" y="312363"/>
                </a:lnTo>
                <a:lnTo>
                  <a:pt x="18974" y="348605"/>
                </a:lnTo>
                <a:lnTo>
                  <a:pt x="36921" y="383103"/>
                </a:lnTo>
                <a:lnTo>
                  <a:pt x="59810" y="414233"/>
                </a:lnTo>
                <a:lnTo>
                  <a:pt x="87119" y="441472"/>
                </a:lnTo>
                <a:lnTo>
                  <a:pt x="118324" y="464302"/>
                </a:lnTo>
                <a:lnTo>
                  <a:pt x="152902" y="482200"/>
                </a:lnTo>
                <a:lnTo>
                  <a:pt x="190328" y="494645"/>
                </a:lnTo>
                <a:lnTo>
                  <a:pt x="230080" y="501118"/>
                </a:lnTo>
                <a:lnTo>
                  <a:pt x="250665" y="501951"/>
                </a:lnTo>
                <a:lnTo>
                  <a:pt x="271249" y="501118"/>
                </a:lnTo>
                <a:lnTo>
                  <a:pt x="311001" y="494645"/>
                </a:lnTo>
                <a:lnTo>
                  <a:pt x="348428" y="482200"/>
                </a:lnTo>
                <a:lnTo>
                  <a:pt x="371966" y="470571"/>
                </a:lnTo>
                <a:lnTo>
                  <a:pt x="250665" y="470571"/>
                </a:lnTo>
                <a:lnTo>
                  <a:pt x="232641" y="469841"/>
                </a:lnTo>
                <a:lnTo>
                  <a:pt x="181167" y="459351"/>
                </a:lnTo>
                <a:lnTo>
                  <a:pt x="134806" y="437609"/>
                </a:lnTo>
                <a:lnTo>
                  <a:pt x="95102" y="406160"/>
                </a:lnTo>
                <a:lnTo>
                  <a:pt x="63424" y="366243"/>
                </a:lnTo>
                <a:lnTo>
                  <a:pt x="41830" y="320314"/>
                </a:lnTo>
                <a:lnTo>
                  <a:pt x="31648" y="271587"/>
                </a:lnTo>
                <a:lnTo>
                  <a:pt x="31649" y="230494"/>
                </a:lnTo>
                <a:lnTo>
                  <a:pt x="41880" y="181703"/>
                </a:lnTo>
                <a:lnTo>
                  <a:pt x="63817" y="135441"/>
                </a:lnTo>
                <a:lnTo>
                  <a:pt x="95690" y="95812"/>
                </a:lnTo>
                <a:lnTo>
                  <a:pt x="138155" y="63182"/>
                </a:lnTo>
                <a:lnTo>
                  <a:pt x="183420" y="42623"/>
                </a:lnTo>
                <a:lnTo>
                  <a:pt x="236366" y="32145"/>
                </a:lnTo>
                <a:lnTo>
                  <a:pt x="255000" y="31421"/>
                </a:lnTo>
                <a:lnTo>
                  <a:pt x="372492" y="31421"/>
                </a:lnTo>
                <a:lnTo>
                  <a:pt x="363648" y="26675"/>
                </a:lnTo>
                <a:lnTo>
                  <a:pt x="327816" y="12005"/>
                </a:lnTo>
                <a:lnTo>
                  <a:pt x="289968" y="3039"/>
                </a:lnTo>
                <a:lnTo>
                  <a:pt x="263893" y="340"/>
                </a:lnTo>
                <a:lnTo>
                  <a:pt x="250665" y="0"/>
                </a:lnTo>
                <a:close/>
              </a:path>
              <a:path w="502285" h="502285">
                <a:moveTo>
                  <a:pt x="502164" y="235351"/>
                </a:moveTo>
                <a:lnTo>
                  <a:pt x="470727" y="235351"/>
                </a:lnTo>
                <a:lnTo>
                  <a:pt x="469679" y="271587"/>
                </a:lnTo>
                <a:lnTo>
                  <a:pt x="467840" y="286577"/>
                </a:lnTo>
                <a:lnTo>
                  <a:pt x="453373" y="336421"/>
                </a:lnTo>
                <a:lnTo>
                  <a:pt x="428153" y="380620"/>
                </a:lnTo>
                <a:lnTo>
                  <a:pt x="393725" y="417670"/>
                </a:lnTo>
                <a:lnTo>
                  <a:pt x="351637" y="446036"/>
                </a:lnTo>
                <a:lnTo>
                  <a:pt x="302845" y="464302"/>
                </a:lnTo>
                <a:lnTo>
                  <a:pt x="250665" y="470571"/>
                </a:lnTo>
                <a:lnTo>
                  <a:pt x="371966" y="470571"/>
                </a:lnTo>
                <a:lnTo>
                  <a:pt x="414210" y="441473"/>
                </a:lnTo>
                <a:lnTo>
                  <a:pt x="441519" y="414233"/>
                </a:lnTo>
                <a:lnTo>
                  <a:pt x="464409" y="383103"/>
                </a:lnTo>
                <a:lnTo>
                  <a:pt x="482356" y="348605"/>
                </a:lnTo>
                <a:lnTo>
                  <a:pt x="494837" y="311260"/>
                </a:lnTo>
                <a:lnTo>
                  <a:pt x="501328" y="271587"/>
                </a:lnTo>
                <a:lnTo>
                  <a:pt x="502164" y="235351"/>
                </a:lnTo>
                <a:close/>
              </a:path>
              <a:path w="502285" h="502285">
                <a:moveTo>
                  <a:pt x="176001" y="197694"/>
                </a:moveTo>
                <a:lnTo>
                  <a:pt x="138407" y="197694"/>
                </a:lnTo>
                <a:lnTo>
                  <a:pt x="250665" y="370024"/>
                </a:lnTo>
                <a:lnTo>
                  <a:pt x="288125" y="312363"/>
                </a:lnTo>
                <a:lnTo>
                  <a:pt x="250665" y="312363"/>
                </a:lnTo>
                <a:lnTo>
                  <a:pt x="176001" y="197694"/>
                </a:lnTo>
                <a:close/>
              </a:path>
              <a:path w="502285" h="502285">
                <a:moveTo>
                  <a:pt x="372492" y="31421"/>
                </a:moveTo>
                <a:lnTo>
                  <a:pt x="255000" y="31421"/>
                </a:lnTo>
                <a:lnTo>
                  <a:pt x="268923" y="32145"/>
                </a:lnTo>
                <a:lnTo>
                  <a:pt x="281152" y="33467"/>
                </a:lnTo>
                <a:lnTo>
                  <a:pt x="320267" y="42623"/>
                </a:lnTo>
                <a:lnTo>
                  <a:pt x="366576" y="64359"/>
                </a:lnTo>
                <a:lnTo>
                  <a:pt x="396980" y="87080"/>
                </a:lnTo>
                <a:lnTo>
                  <a:pt x="250665" y="312363"/>
                </a:lnTo>
                <a:lnTo>
                  <a:pt x="288125" y="312363"/>
                </a:lnTo>
                <a:lnTo>
                  <a:pt x="437455" y="82503"/>
                </a:lnTo>
                <a:lnTo>
                  <a:pt x="427013" y="72218"/>
                </a:lnTo>
                <a:lnTo>
                  <a:pt x="417359" y="63183"/>
                </a:lnTo>
                <a:lnTo>
                  <a:pt x="407315" y="54714"/>
                </a:lnTo>
                <a:lnTo>
                  <a:pt x="396439" y="46507"/>
                </a:lnTo>
                <a:lnTo>
                  <a:pt x="383125" y="37686"/>
                </a:lnTo>
                <a:lnTo>
                  <a:pt x="372492" y="314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82010" y="1867880"/>
            <a:ext cx="503555" cy="501650"/>
          </a:xfrm>
          <a:custGeom>
            <a:avLst/>
            <a:gdLst/>
            <a:ahLst/>
            <a:cxnLst/>
            <a:rect l="l" t="t" r="r" b="b"/>
            <a:pathLst>
              <a:path w="503554" h="501650">
                <a:moveTo>
                  <a:pt x="251629" y="0"/>
                </a:moveTo>
                <a:lnTo>
                  <a:pt x="117890" y="76881"/>
                </a:lnTo>
                <a:lnTo>
                  <a:pt x="117890" y="211946"/>
                </a:lnTo>
                <a:lnTo>
                  <a:pt x="0" y="268300"/>
                </a:lnTo>
                <a:lnTo>
                  <a:pt x="0" y="423893"/>
                </a:lnTo>
                <a:lnTo>
                  <a:pt x="133609" y="501428"/>
                </a:lnTo>
                <a:lnTo>
                  <a:pt x="196343" y="465080"/>
                </a:lnTo>
                <a:lnTo>
                  <a:pt x="133383" y="464949"/>
                </a:lnTo>
                <a:lnTo>
                  <a:pt x="87370" y="438276"/>
                </a:lnTo>
                <a:lnTo>
                  <a:pt x="93959" y="422324"/>
                </a:lnTo>
                <a:lnTo>
                  <a:pt x="59993" y="422324"/>
                </a:lnTo>
                <a:lnTo>
                  <a:pt x="31699" y="405849"/>
                </a:lnTo>
                <a:lnTo>
                  <a:pt x="31699" y="288174"/>
                </a:lnTo>
                <a:lnTo>
                  <a:pt x="133215" y="239535"/>
                </a:lnTo>
                <a:lnTo>
                  <a:pt x="208860" y="239535"/>
                </a:lnTo>
                <a:lnTo>
                  <a:pt x="212305" y="229728"/>
                </a:lnTo>
                <a:lnTo>
                  <a:pt x="178834" y="229598"/>
                </a:lnTo>
                <a:lnTo>
                  <a:pt x="149458" y="212731"/>
                </a:lnTo>
                <a:lnTo>
                  <a:pt x="149458" y="95055"/>
                </a:lnTo>
                <a:lnTo>
                  <a:pt x="251629" y="36087"/>
                </a:lnTo>
                <a:lnTo>
                  <a:pt x="314344" y="36087"/>
                </a:lnTo>
                <a:lnTo>
                  <a:pt x="251629" y="0"/>
                </a:lnTo>
                <a:close/>
              </a:path>
              <a:path w="503554" h="501650">
                <a:moveTo>
                  <a:pt x="325328" y="433046"/>
                </a:moveTo>
                <a:lnTo>
                  <a:pt x="251630" y="433046"/>
                </a:lnTo>
                <a:lnTo>
                  <a:pt x="369520" y="501428"/>
                </a:lnTo>
                <a:lnTo>
                  <a:pt x="432382" y="464949"/>
                </a:lnTo>
                <a:lnTo>
                  <a:pt x="369651" y="464949"/>
                </a:lnTo>
                <a:lnTo>
                  <a:pt x="323861" y="438276"/>
                </a:lnTo>
                <a:lnTo>
                  <a:pt x="323150" y="438276"/>
                </a:lnTo>
                <a:lnTo>
                  <a:pt x="325328" y="433046"/>
                </a:lnTo>
                <a:close/>
              </a:path>
              <a:path w="503554" h="501650">
                <a:moveTo>
                  <a:pt x="198379" y="398004"/>
                </a:moveTo>
                <a:lnTo>
                  <a:pt x="164391" y="398004"/>
                </a:lnTo>
                <a:lnTo>
                  <a:pt x="179105" y="433046"/>
                </a:lnTo>
                <a:lnTo>
                  <a:pt x="179898" y="438276"/>
                </a:lnTo>
                <a:lnTo>
                  <a:pt x="133609" y="465079"/>
                </a:lnTo>
                <a:lnTo>
                  <a:pt x="196568" y="464949"/>
                </a:lnTo>
                <a:lnTo>
                  <a:pt x="251630" y="433046"/>
                </a:lnTo>
                <a:lnTo>
                  <a:pt x="325328" y="433046"/>
                </a:lnTo>
                <a:lnTo>
                  <a:pt x="329791" y="422324"/>
                </a:lnTo>
                <a:lnTo>
                  <a:pt x="295773" y="422324"/>
                </a:lnTo>
                <a:lnTo>
                  <a:pt x="294651" y="421670"/>
                </a:lnTo>
                <a:lnTo>
                  <a:pt x="208404" y="421670"/>
                </a:lnTo>
                <a:lnTo>
                  <a:pt x="198379" y="398004"/>
                </a:lnTo>
                <a:close/>
              </a:path>
              <a:path w="503554" h="501650">
                <a:moveTo>
                  <a:pt x="434291" y="398005"/>
                </a:moveTo>
                <a:lnTo>
                  <a:pt x="400172" y="398005"/>
                </a:lnTo>
                <a:lnTo>
                  <a:pt x="415002" y="433046"/>
                </a:lnTo>
                <a:lnTo>
                  <a:pt x="415807" y="438276"/>
                </a:lnTo>
                <a:lnTo>
                  <a:pt x="369651" y="464949"/>
                </a:lnTo>
                <a:lnTo>
                  <a:pt x="432382" y="464949"/>
                </a:lnTo>
                <a:lnTo>
                  <a:pt x="503129" y="423893"/>
                </a:lnTo>
                <a:lnTo>
                  <a:pt x="503129" y="421671"/>
                </a:lnTo>
                <a:lnTo>
                  <a:pt x="444315" y="421670"/>
                </a:lnTo>
                <a:lnTo>
                  <a:pt x="434291" y="398005"/>
                </a:lnTo>
                <a:close/>
              </a:path>
              <a:path w="503554" h="501650">
                <a:moveTo>
                  <a:pt x="323412" y="438014"/>
                </a:moveTo>
                <a:lnTo>
                  <a:pt x="323150" y="438276"/>
                </a:lnTo>
                <a:lnTo>
                  <a:pt x="323861" y="438276"/>
                </a:lnTo>
                <a:lnTo>
                  <a:pt x="323412" y="438014"/>
                </a:lnTo>
                <a:close/>
              </a:path>
              <a:path w="503554" h="501650">
                <a:moveTo>
                  <a:pt x="185087" y="366624"/>
                </a:moveTo>
                <a:lnTo>
                  <a:pt x="82916" y="366624"/>
                </a:lnTo>
                <a:lnTo>
                  <a:pt x="59993" y="422324"/>
                </a:lnTo>
                <a:lnTo>
                  <a:pt x="93959" y="422324"/>
                </a:lnTo>
                <a:lnTo>
                  <a:pt x="104005" y="398004"/>
                </a:lnTo>
                <a:lnTo>
                  <a:pt x="198379" y="398004"/>
                </a:lnTo>
                <a:lnTo>
                  <a:pt x="185087" y="366624"/>
                </a:lnTo>
                <a:close/>
              </a:path>
              <a:path w="503554" h="501650">
                <a:moveTo>
                  <a:pt x="420999" y="366624"/>
                </a:moveTo>
                <a:lnTo>
                  <a:pt x="318827" y="366624"/>
                </a:lnTo>
                <a:lnTo>
                  <a:pt x="295773" y="422324"/>
                </a:lnTo>
                <a:lnTo>
                  <a:pt x="329791" y="422324"/>
                </a:lnTo>
                <a:lnTo>
                  <a:pt x="339917" y="398005"/>
                </a:lnTo>
                <a:lnTo>
                  <a:pt x="434291" y="398005"/>
                </a:lnTo>
                <a:lnTo>
                  <a:pt x="420999" y="366624"/>
                </a:lnTo>
                <a:close/>
              </a:path>
              <a:path w="503554" h="501650">
                <a:moveTo>
                  <a:pt x="208860" y="239535"/>
                </a:moveTo>
                <a:lnTo>
                  <a:pt x="133215" y="239535"/>
                </a:lnTo>
                <a:lnTo>
                  <a:pt x="236042" y="298895"/>
                </a:lnTo>
                <a:lnTo>
                  <a:pt x="236042" y="405850"/>
                </a:lnTo>
                <a:lnTo>
                  <a:pt x="208535" y="421670"/>
                </a:lnTo>
                <a:lnTo>
                  <a:pt x="294651" y="421670"/>
                </a:lnTo>
                <a:lnTo>
                  <a:pt x="267480" y="405850"/>
                </a:lnTo>
                <a:lnTo>
                  <a:pt x="267480" y="298896"/>
                </a:lnTo>
                <a:lnTo>
                  <a:pt x="314589" y="271699"/>
                </a:lnTo>
                <a:lnTo>
                  <a:pt x="251404" y="271569"/>
                </a:lnTo>
                <a:lnTo>
                  <a:pt x="206700" y="245680"/>
                </a:lnTo>
                <a:lnTo>
                  <a:pt x="208860" y="239535"/>
                </a:lnTo>
                <a:close/>
              </a:path>
              <a:path w="503554" h="501650">
                <a:moveTo>
                  <a:pt x="442953" y="239535"/>
                </a:moveTo>
                <a:lnTo>
                  <a:pt x="370306" y="239535"/>
                </a:lnTo>
                <a:lnTo>
                  <a:pt x="471823" y="288174"/>
                </a:lnTo>
                <a:lnTo>
                  <a:pt x="471823" y="405850"/>
                </a:lnTo>
                <a:lnTo>
                  <a:pt x="444315" y="421670"/>
                </a:lnTo>
                <a:lnTo>
                  <a:pt x="503129" y="421671"/>
                </a:lnTo>
                <a:lnTo>
                  <a:pt x="503129" y="268300"/>
                </a:lnTo>
                <a:lnTo>
                  <a:pt x="442953" y="239535"/>
                </a:lnTo>
                <a:close/>
              </a:path>
              <a:path w="503554" h="501650">
                <a:moveTo>
                  <a:pt x="314578" y="200571"/>
                </a:moveTo>
                <a:lnTo>
                  <a:pt x="281364" y="200571"/>
                </a:lnTo>
                <a:lnTo>
                  <a:pt x="296559" y="245549"/>
                </a:lnTo>
                <a:lnTo>
                  <a:pt x="251630" y="271569"/>
                </a:lnTo>
                <a:lnTo>
                  <a:pt x="251630" y="271699"/>
                </a:lnTo>
                <a:lnTo>
                  <a:pt x="314816" y="271569"/>
                </a:lnTo>
                <a:lnTo>
                  <a:pt x="370306" y="239535"/>
                </a:lnTo>
                <a:lnTo>
                  <a:pt x="442953" y="239535"/>
                </a:lnTo>
                <a:lnTo>
                  <a:pt x="422165" y="229598"/>
                </a:lnTo>
                <a:lnTo>
                  <a:pt x="324460" y="229598"/>
                </a:lnTo>
                <a:lnTo>
                  <a:pt x="314578" y="200571"/>
                </a:lnTo>
                <a:close/>
              </a:path>
              <a:path w="503554" h="501650">
                <a:moveTo>
                  <a:pt x="303894" y="169191"/>
                </a:moveTo>
                <a:lnTo>
                  <a:pt x="200282" y="169191"/>
                </a:lnTo>
                <a:lnTo>
                  <a:pt x="179062" y="229728"/>
                </a:lnTo>
                <a:lnTo>
                  <a:pt x="212351" y="229598"/>
                </a:lnTo>
                <a:lnTo>
                  <a:pt x="222550" y="200571"/>
                </a:lnTo>
                <a:lnTo>
                  <a:pt x="314578" y="200571"/>
                </a:lnTo>
                <a:lnTo>
                  <a:pt x="303894" y="169191"/>
                </a:lnTo>
                <a:close/>
              </a:path>
              <a:path w="503554" h="501650">
                <a:moveTo>
                  <a:pt x="314344" y="36087"/>
                </a:moveTo>
                <a:lnTo>
                  <a:pt x="251629" y="36087"/>
                </a:lnTo>
                <a:lnTo>
                  <a:pt x="353801" y="95055"/>
                </a:lnTo>
                <a:lnTo>
                  <a:pt x="353801" y="212731"/>
                </a:lnTo>
                <a:lnTo>
                  <a:pt x="324460" y="229598"/>
                </a:lnTo>
                <a:lnTo>
                  <a:pt x="422165" y="229598"/>
                </a:lnTo>
                <a:lnTo>
                  <a:pt x="385239" y="211946"/>
                </a:lnTo>
                <a:lnTo>
                  <a:pt x="385238" y="76881"/>
                </a:lnTo>
                <a:lnTo>
                  <a:pt x="314344" y="360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493428" y="1938240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79" h="83819">
                <a:moveTo>
                  <a:pt x="44119" y="0"/>
                </a:moveTo>
                <a:lnTo>
                  <a:pt x="28664" y="2125"/>
                </a:lnTo>
                <a:lnTo>
                  <a:pt x="15802" y="8232"/>
                </a:lnTo>
                <a:lnTo>
                  <a:pt x="6069" y="17577"/>
                </a:lnTo>
                <a:lnTo>
                  <a:pt x="0" y="29418"/>
                </a:lnTo>
                <a:lnTo>
                  <a:pt x="1100" y="47668"/>
                </a:lnTo>
                <a:lnTo>
                  <a:pt x="22471" y="79589"/>
                </a:lnTo>
                <a:lnTo>
                  <a:pt x="40159" y="83755"/>
                </a:lnTo>
                <a:lnTo>
                  <a:pt x="54293" y="81316"/>
                </a:lnTo>
                <a:lnTo>
                  <a:pt x="66390" y="74565"/>
                </a:lnTo>
                <a:lnTo>
                  <a:pt x="75597" y="64352"/>
                </a:lnTo>
                <a:lnTo>
                  <a:pt x="80702" y="52375"/>
                </a:lnTo>
                <a:lnTo>
                  <a:pt x="34396" y="52375"/>
                </a:lnTo>
                <a:lnTo>
                  <a:pt x="29549" y="47668"/>
                </a:lnTo>
                <a:lnTo>
                  <a:pt x="29549" y="36031"/>
                </a:lnTo>
                <a:lnTo>
                  <a:pt x="34396" y="31324"/>
                </a:lnTo>
                <a:lnTo>
                  <a:pt x="78548" y="31324"/>
                </a:lnTo>
                <a:lnTo>
                  <a:pt x="74668" y="20586"/>
                </a:lnTo>
                <a:lnTo>
                  <a:pt x="66649" y="10088"/>
                </a:lnTo>
                <a:lnTo>
                  <a:pt x="56256" y="3162"/>
                </a:lnTo>
                <a:lnTo>
                  <a:pt x="44119" y="0"/>
                </a:lnTo>
                <a:close/>
              </a:path>
              <a:path w="81279" h="83819">
                <a:moveTo>
                  <a:pt x="78548" y="31324"/>
                </a:moveTo>
                <a:lnTo>
                  <a:pt x="46054" y="31324"/>
                </a:lnTo>
                <a:lnTo>
                  <a:pt x="50769" y="36031"/>
                </a:lnTo>
                <a:lnTo>
                  <a:pt x="50769" y="47668"/>
                </a:lnTo>
                <a:lnTo>
                  <a:pt x="46054" y="52375"/>
                </a:lnTo>
                <a:lnTo>
                  <a:pt x="80702" y="52375"/>
                </a:lnTo>
                <a:lnTo>
                  <a:pt x="79682" y="34464"/>
                </a:lnTo>
                <a:lnTo>
                  <a:pt x="78548" y="31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610961" y="2140325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79" h="83819">
                <a:moveTo>
                  <a:pt x="40543" y="0"/>
                </a:moveTo>
                <a:lnTo>
                  <a:pt x="26409" y="2439"/>
                </a:lnTo>
                <a:lnTo>
                  <a:pt x="14312" y="9190"/>
                </a:lnTo>
                <a:lnTo>
                  <a:pt x="5105" y="19402"/>
                </a:lnTo>
                <a:lnTo>
                  <a:pt x="0" y="31380"/>
                </a:lnTo>
                <a:lnTo>
                  <a:pt x="893" y="47723"/>
                </a:lnTo>
                <a:lnTo>
                  <a:pt x="24446" y="80592"/>
                </a:lnTo>
                <a:lnTo>
                  <a:pt x="36583" y="83755"/>
                </a:lnTo>
                <a:lnTo>
                  <a:pt x="52038" y="81630"/>
                </a:lnTo>
                <a:lnTo>
                  <a:pt x="64900" y="75523"/>
                </a:lnTo>
                <a:lnTo>
                  <a:pt x="74633" y="66177"/>
                </a:lnTo>
                <a:lnTo>
                  <a:pt x="80702" y="54337"/>
                </a:lnTo>
                <a:lnTo>
                  <a:pt x="80602" y="52431"/>
                </a:lnTo>
                <a:lnTo>
                  <a:pt x="34648" y="52431"/>
                </a:lnTo>
                <a:lnTo>
                  <a:pt x="29933" y="47723"/>
                </a:lnTo>
                <a:lnTo>
                  <a:pt x="29933" y="36087"/>
                </a:lnTo>
                <a:lnTo>
                  <a:pt x="34648" y="31380"/>
                </a:lnTo>
                <a:lnTo>
                  <a:pt x="78138" y="31380"/>
                </a:lnTo>
                <a:lnTo>
                  <a:pt x="75325" y="22330"/>
                </a:lnTo>
                <a:lnTo>
                  <a:pt x="67947" y="11479"/>
                </a:lnTo>
                <a:lnTo>
                  <a:pt x="58231" y="4166"/>
                </a:lnTo>
                <a:lnTo>
                  <a:pt x="46770" y="468"/>
                </a:lnTo>
                <a:lnTo>
                  <a:pt x="40543" y="0"/>
                </a:lnTo>
                <a:close/>
              </a:path>
              <a:path w="81279" h="83819">
                <a:moveTo>
                  <a:pt x="78138" y="31380"/>
                </a:moveTo>
                <a:lnTo>
                  <a:pt x="46306" y="31380"/>
                </a:lnTo>
                <a:lnTo>
                  <a:pt x="51022" y="36087"/>
                </a:lnTo>
                <a:lnTo>
                  <a:pt x="51022" y="47723"/>
                </a:lnTo>
                <a:lnTo>
                  <a:pt x="46306" y="52431"/>
                </a:lnTo>
                <a:lnTo>
                  <a:pt x="80602" y="52431"/>
                </a:lnTo>
                <a:lnTo>
                  <a:pt x="79602" y="36087"/>
                </a:lnTo>
                <a:lnTo>
                  <a:pt x="78138" y="31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75128" y="2140325"/>
            <a:ext cx="81280" cy="83820"/>
          </a:xfrm>
          <a:custGeom>
            <a:avLst/>
            <a:gdLst/>
            <a:ahLst/>
            <a:cxnLst/>
            <a:rect l="l" t="t" r="r" b="b"/>
            <a:pathLst>
              <a:path w="81279" h="83819">
                <a:moveTo>
                  <a:pt x="40543" y="0"/>
                </a:moveTo>
                <a:lnTo>
                  <a:pt x="26409" y="2439"/>
                </a:lnTo>
                <a:lnTo>
                  <a:pt x="14312" y="9190"/>
                </a:lnTo>
                <a:lnTo>
                  <a:pt x="5105" y="19402"/>
                </a:lnTo>
                <a:lnTo>
                  <a:pt x="0" y="31380"/>
                </a:lnTo>
                <a:lnTo>
                  <a:pt x="893" y="47723"/>
                </a:lnTo>
                <a:lnTo>
                  <a:pt x="24446" y="80592"/>
                </a:lnTo>
                <a:lnTo>
                  <a:pt x="36583" y="83755"/>
                </a:lnTo>
                <a:lnTo>
                  <a:pt x="52038" y="81630"/>
                </a:lnTo>
                <a:lnTo>
                  <a:pt x="64900" y="75523"/>
                </a:lnTo>
                <a:lnTo>
                  <a:pt x="74633" y="66177"/>
                </a:lnTo>
                <a:lnTo>
                  <a:pt x="80702" y="54337"/>
                </a:lnTo>
                <a:lnTo>
                  <a:pt x="80602" y="52431"/>
                </a:lnTo>
                <a:lnTo>
                  <a:pt x="34779" y="52431"/>
                </a:lnTo>
                <a:lnTo>
                  <a:pt x="29933" y="47723"/>
                </a:lnTo>
                <a:lnTo>
                  <a:pt x="29933" y="36087"/>
                </a:lnTo>
                <a:lnTo>
                  <a:pt x="34779" y="31380"/>
                </a:lnTo>
                <a:lnTo>
                  <a:pt x="78138" y="31380"/>
                </a:lnTo>
                <a:lnTo>
                  <a:pt x="75325" y="22330"/>
                </a:lnTo>
                <a:lnTo>
                  <a:pt x="67947" y="11479"/>
                </a:lnTo>
                <a:lnTo>
                  <a:pt x="58231" y="4166"/>
                </a:lnTo>
                <a:lnTo>
                  <a:pt x="46770" y="468"/>
                </a:lnTo>
                <a:lnTo>
                  <a:pt x="40543" y="0"/>
                </a:lnTo>
                <a:close/>
              </a:path>
              <a:path w="81279" h="83819">
                <a:moveTo>
                  <a:pt x="78138" y="31380"/>
                </a:moveTo>
                <a:lnTo>
                  <a:pt x="46306" y="31380"/>
                </a:lnTo>
                <a:lnTo>
                  <a:pt x="51153" y="36087"/>
                </a:lnTo>
                <a:lnTo>
                  <a:pt x="51153" y="47723"/>
                </a:lnTo>
                <a:lnTo>
                  <a:pt x="46306" y="52431"/>
                </a:lnTo>
                <a:lnTo>
                  <a:pt x="80602" y="52431"/>
                </a:lnTo>
                <a:lnTo>
                  <a:pt x="79602" y="36087"/>
                </a:lnTo>
                <a:lnTo>
                  <a:pt x="78138" y="313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951896" y="2041473"/>
            <a:ext cx="455930" cy="305435"/>
          </a:xfrm>
          <a:custGeom>
            <a:avLst/>
            <a:gdLst/>
            <a:ahLst/>
            <a:cxnLst/>
            <a:rect l="l" t="t" r="r" b="b"/>
            <a:pathLst>
              <a:path w="455929" h="305435">
                <a:moveTo>
                  <a:pt x="455360" y="276831"/>
                </a:moveTo>
                <a:lnTo>
                  <a:pt x="0" y="276831"/>
                </a:lnTo>
                <a:lnTo>
                  <a:pt x="0" y="305239"/>
                </a:lnTo>
                <a:lnTo>
                  <a:pt x="455360" y="305239"/>
                </a:lnTo>
                <a:lnTo>
                  <a:pt x="455360" y="276831"/>
                </a:lnTo>
                <a:close/>
              </a:path>
              <a:path w="455929" h="305435">
                <a:moveTo>
                  <a:pt x="239706" y="34945"/>
                </a:moveTo>
                <a:lnTo>
                  <a:pt x="146348" y="138950"/>
                </a:lnTo>
                <a:lnTo>
                  <a:pt x="56919" y="228335"/>
                </a:lnTo>
                <a:lnTo>
                  <a:pt x="56920" y="276831"/>
                </a:lnTo>
                <a:lnTo>
                  <a:pt x="85380" y="276831"/>
                </a:lnTo>
                <a:lnTo>
                  <a:pt x="85380" y="240221"/>
                </a:lnTo>
                <a:lnTo>
                  <a:pt x="142300" y="183405"/>
                </a:lnTo>
                <a:lnTo>
                  <a:pt x="170760" y="183405"/>
                </a:lnTo>
                <a:lnTo>
                  <a:pt x="170760" y="154521"/>
                </a:lnTo>
                <a:lnTo>
                  <a:pt x="227679" y="91048"/>
                </a:lnTo>
                <a:lnTo>
                  <a:pt x="256140" y="91048"/>
                </a:lnTo>
                <a:lnTo>
                  <a:pt x="256139" y="81539"/>
                </a:lnTo>
                <a:lnTo>
                  <a:pt x="305166" y="81539"/>
                </a:lnTo>
                <a:lnTo>
                  <a:pt x="239706" y="34945"/>
                </a:lnTo>
                <a:close/>
              </a:path>
              <a:path w="455929" h="305435">
                <a:moveTo>
                  <a:pt x="170760" y="183405"/>
                </a:moveTo>
                <a:lnTo>
                  <a:pt x="142300" y="183405"/>
                </a:lnTo>
                <a:lnTo>
                  <a:pt x="142300" y="276831"/>
                </a:lnTo>
                <a:lnTo>
                  <a:pt x="170760" y="276831"/>
                </a:lnTo>
                <a:lnTo>
                  <a:pt x="170760" y="183405"/>
                </a:lnTo>
                <a:close/>
              </a:path>
              <a:path w="455929" h="305435">
                <a:moveTo>
                  <a:pt x="256140" y="91048"/>
                </a:moveTo>
                <a:lnTo>
                  <a:pt x="227679" y="91048"/>
                </a:lnTo>
                <a:lnTo>
                  <a:pt x="227680" y="276831"/>
                </a:lnTo>
                <a:lnTo>
                  <a:pt x="256140" y="276831"/>
                </a:lnTo>
                <a:lnTo>
                  <a:pt x="256140" y="91048"/>
                </a:lnTo>
                <a:close/>
              </a:path>
              <a:path w="455929" h="305435">
                <a:moveTo>
                  <a:pt x="305166" y="81539"/>
                </a:moveTo>
                <a:lnTo>
                  <a:pt x="256139" y="81539"/>
                </a:lnTo>
                <a:lnTo>
                  <a:pt x="313060" y="122309"/>
                </a:lnTo>
                <a:lnTo>
                  <a:pt x="313060" y="276831"/>
                </a:lnTo>
                <a:lnTo>
                  <a:pt x="341520" y="276831"/>
                </a:lnTo>
                <a:lnTo>
                  <a:pt x="341520" y="121002"/>
                </a:lnTo>
                <a:lnTo>
                  <a:pt x="367189" y="96397"/>
                </a:lnTo>
                <a:lnTo>
                  <a:pt x="326039" y="96397"/>
                </a:lnTo>
                <a:lnTo>
                  <a:pt x="305166" y="81539"/>
                </a:lnTo>
                <a:close/>
              </a:path>
              <a:path w="455929" h="305435">
                <a:moveTo>
                  <a:pt x="426900" y="66444"/>
                </a:moveTo>
                <a:lnTo>
                  <a:pt x="398440" y="66444"/>
                </a:lnTo>
                <a:lnTo>
                  <a:pt x="398440" y="276831"/>
                </a:lnTo>
                <a:lnTo>
                  <a:pt x="426900" y="276831"/>
                </a:lnTo>
                <a:lnTo>
                  <a:pt x="426900" y="66444"/>
                </a:lnTo>
                <a:close/>
              </a:path>
              <a:path w="455929" h="305435">
                <a:moveTo>
                  <a:pt x="426900" y="0"/>
                </a:moveTo>
                <a:lnTo>
                  <a:pt x="326039" y="96397"/>
                </a:lnTo>
                <a:lnTo>
                  <a:pt x="367189" y="96397"/>
                </a:lnTo>
                <a:lnTo>
                  <a:pt x="398440" y="66444"/>
                </a:lnTo>
                <a:lnTo>
                  <a:pt x="426900" y="66444"/>
                </a:lnTo>
                <a:lnTo>
                  <a:pt x="426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951836" y="1890429"/>
            <a:ext cx="445770" cy="391795"/>
          </a:xfrm>
          <a:custGeom>
            <a:avLst/>
            <a:gdLst/>
            <a:ahLst/>
            <a:cxnLst/>
            <a:rect l="l" t="t" r="r" b="b"/>
            <a:pathLst>
              <a:path w="445770" h="391794">
                <a:moveTo>
                  <a:pt x="157905" y="0"/>
                </a:moveTo>
                <a:lnTo>
                  <a:pt x="113590" y="5830"/>
                </a:lnTo>
                <a:lnTo>
                  <a:pt x="74363" y="22376"/>
                </a:lnTo>
                <a:lnTo>
                  <a:pt x="41831" y="47965"/>
                </a:lnTo>
                <a:lnTo>
                  <a:pt x="17563" y="80999"/>
                </a:lnTo>
                <a:lnTo>
                  <a:pt x="3432" y="118995"/>
                </a:lnTo>
                <a:lnTo>
                  <a:pt x="608" y="161352"/>
                </a:lnTo>
                <a:lnTo>
                  <a:pt x="1735" y="170406"/>
                </a:lnTo>
                <a:lnTo>
                  <a:pt x="14509" y="214285"/>
                </a:lnTo>
                <a:lnTo>
                  <a:pt x="35416" y="247162"/>
                </a:lnTo>
                <a:lnTo>
                  <a:pt x="63709" y="273248"/>
                </a:lnTo>
                <a:lnTo>
                  <a:pt x="0" y="350839"/>
                </a:lnTo>
                <a:lnTo>
                  <a:pt x="0" y="391253"/>
                </a:lnTo>
                <a:lnTo>
                  <a:pt x="133274" y="258127"/>
                </a:lnTo>
                <a:lnTo>
                  <a:pt x="92881" y="258127"/>
                </a:lnTo>
                <a:lnTo>
                  <a:pt x="82052" y="251576"/>
                </a:lnTo>
                <a:lnTo>
                  <a:pt x="53686" y="224138"/>
                </a:lnTo>
                <a:lnTo>
                  <a:pt x="35221" y="190120"/>
                </a:lnTo>
                <a:lnTo>
                  <a:pt x="29279" y="164106"/>
                </a:lnTo>
                <a:lnTo>
                  <a:pt x="30390" y="130405"/>
                </a:lnTo>
                <a:lnTo>
                  <a:pt x="45297" y="88628"/>
                </a:lnTo>
                <a:lnTo>
                  <a:pt x="59977" y="68667"/>
                </a:lnTo>
                <a:lnTo>
                  <a:pt x="277412" y="68667"/>
                </a:lnTo>
                <a:lnTo>
                  <a:pt x="143428" y="68552"/>
                </a:lnTo>
                <a:lnTo>
                  <a:pt x="142903" y="60339"/>
                </a:lnTo>
                <a:lnTo>
                  <a:pt x="105504" y="60339"/>
                </a:lnTo>
                <a:lnTo>
                  <a:pt x="97763" y="57248"/>
                </a:lnTo>
                <a:lnTo>
                  <a:pt x="90380" y="53207"/>
                </a:lnTo>
                <a:lnTo>
                  <a:pt x="84091" y="49164"/>
                </a:lnTo>
                <a:lnTo>
                  <a:pt x="85191" y="47602"/>
                </a:lnTo>
                <a:lnTo>
                  <a:pt x="94939" y="41915"/>
                </a:lnTo>
                <a:lnTo>
                  <a:pt x="105792" y="36893"/>
                </a:lnTo>
                <a:lnTo>
                  <a:pt x="144696" y="36893"/>
                </a:lnTo>
                <a:lnTo>
                  <a:pt x="145408" y="35209"/>
                </a:lnTo>
                <a:lnTo>
                  <a:pt x="148952" y="29307"/>
                </a:lnTo>
                <a:lnTo>
                  <a:pt x="150516" y="28246"/>
                </a:lnTo>
                <a:lnTo>
                  <a:pt x="238815" y="28246"/>
                </a:lnTo>
                <a:lnTo>
                  <a:pt x="236978" y="26841"/>
                </a:lnTo>
                <a:lnTo>
                  <a:pt x="199935" y="8018"/>
                </a:lnTo>
                <a:lnTo>
                  <a:pt x="172360" y="1362"/>
                </a:lnTo>
                <a:lnTo>
                  <a:pt x="157905" y="0"/>
                </a:lnTo>
                <a:close/>
              </a:path>
              <a:path w="445770" h="391794">
                <a:moveTo>
                  <a:pt x="277412" y="68667"/>
                </a:moveTo>
                <a:lnTo>
                  <a:pt x="59977" y="68667"/>
                </a:lnTo>
                <a:lnTo>
                  <a:pt x="71062" y="75084"/>
                </a:lnTo>
                <a:lnTo>
                  <a:pt x="82332" y="80999"/>
                </a:lnTo>
                <a:lnTo>
                  <a:pt x="93876" y="86199"/>
                </a:lnTo>
                <a:lnTo>
                  <a:pt x="94751" y="95641"/>
                </a:lnTo>
                <a:lnTo>
                  <a:pt x="95800" y="161976"/>
                </a:lnTo>
                <a:lnTo>
                  <a:pt x="100038" y="212635"/>
                </a:lnTo>
                <a:lnTo>
                  <a:pt x="105366" y="240381"/>
                </a:lnTo>
                <a:lnTo>
                  <a:pt x="92881" y="258127"/>
                </a:lnTo>
                <a:lnTo>
                  <a:pt x="133274" y="258127"/>
                </a:lnTo>
                <a:lnTo>
                  <a:pt x="167290" y="224138"/>
                </a:lnTo>
                <a:lnTo>
                  <a:pt x="170225" y="220923"/>
                </a:lnTo>
                <a:lnTo>
                  <a:pt x="130272" y="220923"/>
                </a:lnTo>
                <a:lnTo>
                  <a:pt x="128013" y="208488"/>
                </a:lnTo>
                <a:lnTo>
                  <a:pt x="126840" y="199517"/>
                </a:lnTo>
                <a:lnTo>
                  <a:pt x="125773" y="189191"/>
                </a:lnTo>
                <a:lnTo>
                  <a:pt x="124678" y="173674"/>
                </a:lnTo>
                <a:lnTo>
                  <a:pt x="125795" y="111567"/>
                </a:lnTo>
                <a:lnTo>
                  <a:pt x="127533" y="95760"/>
                </a:lnTo>
                <a:lnTo>
                  <a:pt x="174332" y="95641"/>
                </a:lnTo>
                <a:lnTo>
                  <a:pt x="202755" y="95641"/>
                </a:lnTo>
                <a:lnTo>
                  <a:pt x="201839" y="88628"/>
                </a:lnTo>
                <a:lnTo>
                  <a:pt x="213618" y="83738"/>
                </a:lnTo>
                <a:lnTo>
                  <a:pt x="225726" y="77407"/>
                </a:lnTo>
                <a:lnTo>
                  <a:pt x="235738" y="71164"/>
                </a:lnTo>
                <a:lnTo>
                  <a:pt x="278961" y="71164"/>
                </a:lnTo>
                <a:lnTo>
                  <a:pt x="277412" y="68667"/>
                </a:lnTo>
                <a:close/>
              </a:path>
              <a:path w="445770" h="391794">
                <a:moveTo>
                  <a:pt x="202755" y="95641"/>
                </a:moveTo>
                <a:lnTo>
                  <a:pt x="174332" y="95641"/>
                </a:lnTo>
                <a:lnTo>
                  <a:pt x="176083" y="111567"/>
                </a:lnTo>
                <a:lnTo>
                  <a:pt x="177190" y="170406"/>
                </a:lnTo>
                <a:lnTo>
                  <a:pt x="146467" y="204638"/>
                </a:lnTo>
                <a:lnTo>
                  <a:pt x="130272" y="220923"/>
                </a:lnTo>
                <a:lnTo>
                  <a:pt x="170225" y="220923"/>
                </a:lnTo>
                <a:lnTo>
                  <a:pt x="244112" y="138670"/>
                </a:lnTo>
                <a:lnTo>
                  <a:pt x="301219" y="138670"/>
                </a:lnTo>
                <a:lnTo>
                  <a:pt x="301189" y="138313"/>
                </a:lnTo>
                <a:lnTo>
                  <a:pt x="206126" y="138313"/>
                </a:lnTo>
                <a:lnTo>
                  <a:pt x="205082" y="118995"/>
                </a:lnTo>
                <a:lnTo>
                  <a:pt x="203960" y="106162"/>
                </a:lnTo>
                <a:lnTo>
                  <a:pt x="202755" y="95641"/>
                </a:lnTo>
                <a:close/>
              </a:path>
              <a:path w="445770" h="391794">
                <a:moveTo>
                  <a:pt x="301219" y="138670"/>
                </a:moveTo>
                <a:lnTo>
                  <a:pt x="244112" y="138670"/>
                </a:lnTo>
                <a:lnTo>
                  <a:pt x="328659" y="199052"/>
                </a:lnTo>
                <a:lnTo>
                  <a:pt x="367659" y="162323"/>
                </a:lnTo>
                <a:lnTo>
                  <a:pt x="326158" y="162323"/>
                </a:lnTo>
                <a:lnTo>
                  <a:pt x="301747" y="144850"/>
                </a:lnTo>
                <a:lnTo>
                  <a:pt x="301219" y="138670"/>
                </a:lnTo>
                <a:close/>
              </a:path>
              <a:path w="445770" h="391794">
                <a:moveTo>
                  <a:pt x="445595" y="64143"/>
                </a:moveTo>
                <a:lnTo>
                  <a:pt x="398916" y="64143"/>
                </a:lnTo>
                <a:lnTo>
                  <a:pt x="370575" y="92432"/>
                </a:lnTo>
                <a:lnTo>
                  <a:pt x="400345" y="92432"/>
                </a:lnTo>
                <a:lnTo>
                  <a:pt x="326158" y="162323"/>
                </a:lnTo>
                <a:lnTo>
                  <a:pt x="367659" y="162323"/>
                </a:lnTo>
                <a:lnTo>
                  <a:pt x="417135" y="115729"/>
                </a:lnTo>
                <a:lnTo>
                  <a:pt x="443682" y="115729"/>
                </a:lnTo>
                <a:lnTo>
                  <a:pt x="444662" y="114755"/>
                </a:lnTo>
                <a:lnTo>
                  <a:pt x="445595" y="64143"/>
                </a:lnTo>
                <a:close/>
              </a:path>
              <a:path w="445770" h="391794">
                <a:moveTo>
                  <a:pt x="443682" y="115729"/>
                </a:moveTo>
                <a:lnTo>
                  <a:pt x="417135" y="115729"/>
                </a:lnTo>
                <a:lnTo>
                  <a:pt x="417135" y="141522"/>
                </a:lnTo>
                <a:lnTo>
                  <a:pt x="417731" y="141522"/>
                </a:lnTo>
                <a:lnTo>
                  <a:pt x="443682" y="115729"/>
                </a:lnTo>
                <a:close/>
              </a:path>
              <a:path w="445770" h="391794">
                <a:moveTo>
                  <a:pt x="239826" y="100752"/>
                </a:moveTo>
                <a:lnTo>
                  <a:pt x="206126" y="138313"/>
                </a:lnTo>
                <a:lnTo>
                  <a:pt x="301189" y="138313"/>
                </a:lnTo>
                <a:lnTo>
                  <a:pt x="300513" y="130406"/>
                </a:lnTo>
                <a:lnTo>
                  <a:pt x="299021" y="122267"/>
                </a:lnTo>
                <a:lnTo>
                  <a:pt x="270191" y="122267"/>
                </a:lnTo>
                <a:lnTo>
                  <a:pt x="239826" y="100752"/>
                </a:lnTo>
                <a:close/>
              </a:path>
              <a:path w="445770" h="391794">
                <a:moveTo>
                  <a:pt x="278961" y="71164"/>
                </a:moveTo>
                <a:lnTo>
                  <a:pt x="235738" y="71164"/>
                </a:lnTo>
                <a:lnTo>
                  <a:pt x="246504" y="79224"/>
                </a:lnTo>
                <a:lnTo>
                  <a:pt x="255001" y="88628"/>
                </a:lnTo>
                <a:lnTo>
                  <a:pt x="262158" y="100155"/>
                </a:lnTo>
                <a:lnTo>
                  <a:pt x="267219" y="112149"/>
                </a:lnTo>
                <a:lnTo>
                  <a:pt x="270191" y="122267"/>
                </a:lnTo>
                <a:lnTo>
                  <a:pt x="299021" y="122267"/>
                </a:lnTo>
                <a:lnTo>
                  <a:pt x="297940" y="116373"/>
                </a:lnTo>
                <a:lnTo>
                  <a:pt x="294092" y="102819"/>
                </a:lnTo>
                <a:lnTo>
                  <a:pt x="288446" y="88628"/>
                </a:lnTo>
                <a:lnTo>
                  <a:pt x="282836" y="77407"/>
                </a:lnTo>
                <a:lnTo>
                  <a:pt x="278961" y="71164"/>
                </a:lnTo>
                <a:close/>
              </a:path>
              <a:path w="445770" h="391794">
                <a:moveTo>
                  <a:pt x="173485" y="95760"/>
                </a:moveTo>
                <a:lnTo>
                  <a:pt x="127533" y="95760"/>
                </a:lnTo>
                <a:lnTo>
                  <a:pt x="142895" y="97543"/>
                </a:lnTo>
                <a:lnTo>
                  <a:pt x="158851" y="97543"/>
                </a:lnTo>
                <a:lnTo>
                  <a:pt x="166711" y="96711"/>
                </a:lnTo>
                <a:lnTo>
                  <a:pt x="173485" y="95760"/>
                </a:lnTo>
                <a:close/>
              </a:path>
              <a:path w="445770" h="391794">
                <a:moveTo>
                  <a:pt x="238815" y="28246"/>
                </a:moveTo>
                <a:lnTo>
                  <a:pt x="150516" y="28246"/>
                </a:lnTo>
                <a:lnTo>
                  <a:pt x="155080" y="32475"/>
                </a:lnTo>
                <a:lnTo>
                  <a:pt x="160309" y="41915"/>
                </a:lnTo>
                <a:lnTo>
                  <a:pt x="166671" y="58870"/>
                </a:lnTo>
                <a:lnTo>
                  <a:pt x="155655" y="66511"/>
                </a:lnTo>
                <a:lnTo>
                  <a:pt x="143428" y="68552"/>
                </a:lnTo>
                <a:lnTo>
                  <a:pt x="277340" y="68552"/>
                </a:lnTo>
                <a:lnTo>
                  <a:pt x="274397" y="64143"/>
                </a:lnTo>
                <a:lnTo>
                  <a:pt x="271527" y="60339"/>
                </a:lnTo>
                <a:lnTo>
                  <a:pt x="196361" y="60339"/>
                </a:lnTo>
                <a:lnTo>
                  <a:pt x="192925" y="47602"/>
                </a:lnTo>
                <a:lnTo>
                  <a:pt x="188881" y="35905"/>
                </a:lnTo>
                <a:lnTo>
                  <a:pt x="248669" y="35905"/>
                </a:lnTo>
                <a:lnTo>
                  <a:pt x="238815" y="28246"/>
                </a:lnTo>
                <a:close/>
              </a:path>
              <a:path w="445770" h="391794">
                <a:moveTo>
                  <a:pt x="144696" y="36893"/>
                </a:moveTo>
                <a:lnTo>
                  <a:pt x="105792" y="36893"/>
                </a:lnTo>
                <a:lnTo>
                  <a:pt x="110386" y="41915"/>
                </a:lnTo>
                <a:lnTo>
                  <a:pt x="108159" y="49164"/>
                </a:lnTo>
                <a:lnTo>
                  <a:pt x="105504" y="60339"/>
                </a:lnTo>
                <a:lnTo>
                  <a:pt x="142903" y="60339"/>
                </a:lnTo>
                <a:lnTo>
                  <a:pt x="143669" y="41915"/>
                </a:lnTo>
                <a:lnTo>
                  <a:pt x="144696" y="36893"/>
                </a:lnTo>
                <a:close/>
              </a:path>
              <a:path w="445770" h="391794">
                <a:moveTo>
                  <a:pt x="248669" y="35905"/>
                </a:moveTo>
                <a:lnTo>
                  <a:pt x="188881" y="35905"/>
                </a:lnTo>
                <a:lnTo>
                  <a:pt x="200840" y="39229"/>
                </a:lnTo>
                <a:lnTo>
                  <a:pt x="212485" y="44842"/>
                </a:lnTo>
                <a:lnTo>
                  <a:pt x="217032" y="47602"/>
                </a:lnTo>
                <a:lnTo>
                  <a:pt x="217731" y="49164"/>
                </a:lnTo>
                <a:lnTo>
                  <a:pt x="211604" y="53207"/>
                </a:lnTo>
                <a:lnTo>
                  <a:pt x="204221" y="57249"/>
                </a:lnTo>
                <a:lnTo>
                  <a:pt x="196361" y="60339"/>
                </a:lnTo>
                <a:lnTo>
                  <a:pt x="271527" y="60339"/>
                </a:lnTo>
                <a:lnTo>
                  <a:pt x="267268" y="54695"/>
                </a:lnTo>
                <a:lnTo>
                  <a:pt x="258031" y="44516"/>
                </a:lnTo>
                <a:lnTo>
                  <a:pt x="248669" y="3590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3048000" h="6858000">
                <a:moveTo>
                  <a:pt x="3048000" y="6857936"/>
                </a:moveTo>
                <a:lnTo>
                  <a:pt x="3048000" y="0"/>
                </a:lnTo>
                <a:lnTo>
                  <a:pt x="0" y="0"/>
                </a:lnTo>
                <a:lnTo>
                  <a:pt x="0" y="6857936"/>
                </a:lnTo>
                <a:lnTo>
                  <a:pt x="3048000" y="685793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0" y="762000"/>
            <a:ext cx="2286000" cy="6096000"/>
          </a:xfrm>
          <a:custGeom>
            <a:avLst/>
            <a:gdLst/>
            <a:ahLst/>
            <a:cxnLst/>
            <a:rect l="l" t="t" r="r" b="b"/>
            <a:pathLst>
              <a:path w="2286000" h="6096000">
                <a:moveTo>
                  <a:pt x="0" y="6096000"/>
                </a:moveTo>
                <a:lnTo>
                  <a:pt x="2286000" y="6096000"/>
                </a:lnTo>
                <a:lnTo>
                  <a:pt x="22860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09603" y="940921"/>
            <a:ext cx="125831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005C2F"/>
                </a:solidFill>
                <a:latin typeface="SimSun"/>
                <a:cs typeface="SimSun"/>
              </a:rPr>
              <a:t>农业支持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275569" y="1818669"/>
            <a:ext cx="13970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dirty="0">
                <a:latin typeface="SimSun"/>
                <a:cs typeface="SimSun"/>
              </a:rPr>
              <a:t>研发资金 针对特定作物以及与 国际研究中心的合作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275569" y="3024426"/>
            <a:ext cx="140017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气候智能型农业措施 </a:t>
            </a:r>
            <a:r>
              <a:rPr sz="1400" err="1">
                <a:solidFill>
                  <a:srgbClr val="1E1E1E"/>
                </a:solidFill>
                <a:latin typeface="SimSun"/>
                <a:cs typeface="SimSun"/>
              </a:rPr>
              <a:t>水资源管理与灌溉</a:t>
            </a:r>
            <a:r>
              <a:rPr sz="1400" smtClean="0">
                <a:solidFill>
                  <a:srgbClr val="1E1E1E"/>
                </a:solidFill>
                <a:latin typeface="SimSun"/>
                <a:cs typeface="SimSun"/>
              </a:rPr>
              <a:t>、节水技术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75569" y="4306669"/>
            <a:ext cx="12446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ESG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措施 碳减排、废物管理 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657967" y="5825363"/>
            <a:ext cx="635762" cy="5976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20000" y="762000"/>
            <a:ext cx="2286000" cy="6096000"/>
          </a:xfrm>
          <a:custGeom>
            <a:avLst/>
            <a:gdLst/>
            <a:ahLst/>
            <a:cxnLst/>
            <a:rect l="l" t="t" r="r" b="b"/>
            <a:pathLst>
              <a:path w="2286000" h="6096000">
                <a:moveTo>
                  <a:pt x="0" y="6096000"/>
                </a:moveTo>
                <a:lnTo>
                  <a:pt x="2286000" y="6096000"/>
                </a:lnTo>
                <a:lnTo>
                  <a:pt x="22860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138921" y="941510"/>
            <a:ext cx="14622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005C2F"/>
                </a:solidFill>
                <a:latin typeface="SimSun"/>
                <a:cs typeface="SimSun"/>
              </a:rPr>
              <a:t>财政支持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89189" y="1859744"/>
            <a:ext cx="139700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小麦、化肥、机械 化、作物、牲畜补贴 及投入支持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89189" y="3200400"/>
            <a:ext cx="1770125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贸易和税收激励措施进口种子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、收割机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、 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播种机、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烘干机免征关税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农业机械和幼苗免征销售税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334000" y="762000"/>
            <a:ext cx="2286000" cy="6096000"/>
          </a:xfrm>
          <a:custGeom>
            <a:avLst/>
            <a:gdLst/>
            <a:ahLst/>
            <a:cxnLst/>
            <a:rect l="l" t="t" r="r" b="b"/>
            <a:pathLst>
              <a:path w="2286000" h="6096000">
                <a:moveTo>
                  <a:pt x="0" y="6096000"/>
                </a:moveTo>
                <a:lnTo>
                  <a:pt x="2286000" y="6096000"/>
                </a:lnTo>
                <a:lnTo>
                  <a:pt x="22860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644702" y="1865800"/>
            <a:ext cx="151346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农业领域公共投资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25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亿美元（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26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个项目）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46644" y="2600763"/>
            <a:ext cx="159908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粮食仓储被视为粮食 安全的关键部门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703569" y="3848813"/>
            <a:ext cx="12446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农业基础设施和价</a:t>
            </a:r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值链发展投资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701030" y="4560421"/>
            <a:ext cx="1450468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新道路、运河、地</a:t>
            </a:r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下水泵和政府所有</a:t>
            </a:r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的仓库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034817" y="791416"/>
            <a:ext cx="2286000" cy="6096000"/>
          </a:xfrm>
          <a:custGeom>
            <a:avLst/>
            <a:gdLst/>
            <a:ahLst/>
            <a:cxnLst/>
            <a:rect l="l" t="t" r="r" b="b"/>
            <a:pathLst>
              <a:path w="2286000" h="6096000">
                <a:moveTo>
                  <a:pt x="0" y="6096000"/>
                </a:moveTo>
                <a:lnTo>
                  <a:pt x="2286000" y="6096000"/>
                </a:lnTo>
                <a:lnTo>
                  <a:pt x="22860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352800" y="152400"/>
            <a:ext cx="6489395" cy="10695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>
                <a:solidFill>
                  <a:srgbClr val="005C2F"/>
                </a:solidFill>
                <a:latin typeface="SimSun"/>
                <a:cs typeface="SimSun"/>
              </a:rPr>
              <a:t>关键机遇推动因素和激励措施</a:t>
            </a:r>
            <a:endParaRPr sz="3200" b="1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150" b="1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298700" algn="l"/>
              </a:tabLst>
            </a:pPr>
            <a:r>
              <a:rPr sz="1600" b="1" spc="-20" dirty="0">
                <a:solidFill>
                  <a:srgbClr val="005C2F"/>
                </a:solidFill>
                <a:latin typeface="SimSun"/>
                <a:cs typeface="SimSun"/>
              </a:rPr>
              <a:t>	</a:t>
            </a:r>
            <a:endParaRPr sz="1600" b="1" dirty="0">
              <a:latin typeface="SimSun"/>
              <a:cs typeface="SimSu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16553" y="1652907"/>
            <a:ext cx="17665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特别投资促进委员会</a:t>
            </a:r>
            <a:endParaRPr sz="14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SIFC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16553" y="2476500"/>
            <a:ext cx="13970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促进和加快国内外投 资的中央机构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16552" y="3536315"/>
            <a:ext cx="1612647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2023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年巴基斯坦投 资政策允许外国投 资者在农业项目中 持有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60%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的股份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74913" y="4869275"/>
            <a:ext cx="165428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《外国私人投资法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》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20173" y="5194756"/>
            <a:ext cx="154425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允许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100%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汇回股息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992931" y="5857322"/>
            <a:ext cx="442595" cy="304165"/>
          </a:xfrm>
          <a:custGeom>
            <a:avLst/>
            <a:gdLst/>
            <a:ahLst/>
            <a:cxnLst/>
            <a:rect l="l" t="t" r="r" b="b"/>
            <a:pathLst>
              <a:path w="442595" h="304164">
                <a:moveTo>
                  <a:pt x="327113" y="28470"/>
                </a:moveTo>
                <a:lnTo>
                  <a:pt x="271766" y="28470"/>
                </a:lnTo>
                <a:lnTo>
                  <a:pt x="415180" y="171463"/>
                </a:lnTo>
                <a:lnTo>
                  <a:pt x="357494" y="229045"/>
                </a:lnTo>
                <a:lnTo>
                  <a:pt x="338265" y="267432"/>
                </a:lnTo>
                <a:lnTo>
                  <a:pt x="365346" y="304060"/>
                </a:lnTo>
                <a:lnTo>
                  <a:pt x="390343" y="252077"/>
                </a:lnTo>
                <a:lnTo>
                  <a:pt x="442261" y="199614"/>
                </a:lnTo>
                <a:lnTo>
                  <a:pt x="442261" y="143793"/>
                </a:lnTo>
                <a:lnTo>
                  <a:pt x="327113" y="28470"/>
                </a:lnTo>
                <a:close/>
              </a:path>
              <a:path w="442595" h="304164">
                <a:moveTo>
                  <a:pt x="298686" y="0"/>
                </a:moveTo>
                <a:lnTo>
                  <a:pt x="242762" y="0"/>
                </a:lnTo>
                <a:lnTo>
                  <a:pt x="197415" y="45905"/>
                </a:lnTo>
                <a:lnTo>
                  <a:pt x="153829" y="46224"/>
                </a:lnTo>
                <a:lnTo>
                  <a:pt x="132678" y="52782"/>
                </a:lnTo>
                <a:lnTo>
                  <a:pt x="102713" y="71976"/>
                </a:lnTo>
                <a:lnTo>
                  <a:pt x="96143" y="76774"/>
                </a:lnTo>
                <a:lnTo>
                  <a:pt x="0" y="173863"/>
                </a:lnTo>
                <a:lnTo>
                  <a:pt x="0" y="230324"/>
                </a:lnTo>
                <a:lnTo>
                  <a:pt x="42685" y="253755"/>
                </a:lnTo>
                <a:lnTo>
                  <a:pt x="66651" y="255724"/>
                </a:lnTo>
                <a:lnTo>
                  <a:pt x="78654" y="254226"/>
                </a:lnTo>
                <a:lnTo>
                  <a:pt x="114036" y="238585"/>
                </a:lnTo>
                <a:lnTo>
                  <a:pt x="145428" y="216042"/>
                </a:lnTo>
                <a:lnTo>
                  <a:pt x="65872" y="216042"/>
                </a:lnTo>
                <a:lnTo>
                  <a:pt x="51253" y="214771"/>
                </a:lnTo>
                <a:lnTo>
                  <a:pt x="39204" y="210712"/>
                </a:lnTo>
                <a:lnTo>
                  <a:pt x="29405" y="204077"/>
                </a:lnTo>
                <a:lnTo>
                  <a:pt x="115372" y="115162"/>
                </a:lnTo>
                <a:lnTo>
                  <a:pt x="125467" y="105245"/>
                </a:lnTo>
                <a:lnTo>
                  <a:pt x="155432" y="86051"/>
                </a:lnTo>
                <a:lnTo>
                  <a:pt x="214080" y="86051"/>
                </a:lnTo>
                <a:lnTo>
                  <a:pt x="271766" y="28470"/>
                </a:lnTo>
                <a:lnTo>
                  <a:pt x="327113" y="28470"/>
                </a:lnTo>
                <a:lnTo>
                  <a:pt x="298686" y="0"/>
                </a:lnTo>
                <a:close/>
              </a:path>
              <a:path w="442595" h="304164">
                <a:moveTo>
                  <a:pt x="233949" y="153549"/>
                </a:moveTo>
                <a:lnTo>
                  <a:pt x="157034" y="158188"/>
                </a:lnTo>
                <a:lnTo>
                  <a:pt x="89734" y="207132"/>
                </a:lnTo>
                <a:lnTo>
                  <a:pt x="78366" y="213181"/>
                </a:lnTo>
                <a:lnTo>
                  <a:pt x="65872" y="216042"/>
                </a:lnTo>
                <a:lnTo>
                  <a:pt x="145428" y="216042"/>
                </a:lnTo>
                <a:lnTo>
                  <a:pt x="170975" y="197695"/>
                </a:lnTo>
                <a:lnTo>
                  <a:pt x="259107" y="190657"/>
                </a:lnTo>
                <a:lnTo>
                  <a:pt x="233949" y="153549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819936" y="5857290"/>
            <a:ext cx="557530" cy="537845"/>
          </a:xfrm>
          <a:custGeom>
            <a:avLst/>
            <a:gdLst/>
            <a:ahLst/>
            <a:cxnLst/>
            <a:rect l="l" t="t" r="r" b="b"/>
            <a:pathLst>
              <a:path w="557529" h="537845">
                <a:moveTo>
                  <a:pt x="197415" y="0"/>
                </a:moveTo>
                <a:lnTo>
                  <a:pt x="142292" y="0"/>
                </a:lnTo>
                <a:lnTo>
                  <a:pt x="0" y="141713"/>
                </a:lnTo>
                <a:lnTo>
                  <a:pt x="0" y="196895"/>
                </a:lnTo>
                <a:lnTo>
                  <a:pt x="44867" y="241681"/>
                </a:lnTo>
                <a:lnTo>
                  <a:pt x="45113" y="284592"/>
                </a:lnTo>
                <a:lnTo>
                  <a:pt x="263113" y="516311"/>
                </a:lnTo>
                <a:lnTo>
                  <a:pt x="306938" y="537143"/>
                </a:lnTo>
                <a:lnTo>
                  <a:pt x="318991" y="537343"/>
                </a:lnTo>
                <a:lnTo>
                  <a:pt x="330936" y="535536"/>
                </a:lnTo>
                <a:lnTo>
                  <a:pt x="369614" y="511885"/>
                </a:lnTo>
                <a:lnTo>
                  <a:pt x="370313" y="506554"/>
                </a:lnTo>
                <a:lnTo>
                  <a:pt x="429210" y="506554"/>
                </a:lnTo>
                <a:lnTo>
                  <a:pt x="437968" y="500619"/>
                </a:lnTo>
                <a:lnTo>
                  <a:pt x="439524" y="499015"/>
                </a:lnTo>
                <a:lnTo>
                  <a:pt x="314632" y="499015"/>
                </a:lnTo>
                <a:lnTo>
                  <a:pt x="302710" y="497272"/>
                </a:lnTo>
                <a:lnTo>
                  <a:pt x="291933" y="491175"/>
                </a:lnTo>
                <a:lnTo>
                  <a:pt x="85609" y="284592"/>
                </a:lnTo>
                <a:lnTo>
                  <a:pt x="84766" y="226326"/>
                </a:lnTo>
                <a:lnTo>
                  <a:pt x="27080" y="168744"/>
                </a:lnTo>
                <a:lnTo>
                  <a:pt x="169853" y="27670"/>
                </a:lnTo>
                <a:lnTo>
                  <a:pt x="224944" y="27670"/>
                </a:lnTo>
                <a:lnTo>
                  <a:pt x="197415" y="0"/>
                </a:lnTo>
                <a:close/>
              </a:path>
              <a:path w="557529" h="537845">
                <a:moveTo>
                  <a:pt x="429210" y="506554"/>
                </a:moveTo>
                <a:lnTo>
                  <a:pt x="370313" y="506554"/>
                </a:lnTo>
                <a:lnTo>
                  <a:pt x="381735" y="511619"/>
                </a:lnTo>
                <a:lnTo>
                  <a:pt x="393589" y="514129"/>
                </a:lnTo>
                <a:lnTo>
                  <a:pt x="405787" y="514129"/>
                </a:lnTo>
                <a:lnTo>
                  <a:pt x="417761" y="511619"/>
                </a:lnTo>
                <a:lnTo>
                  <a:pt x="428064" y="507330"/>
                </a:lnTo>
                <a:lnTo>
                  <a:pt x="429210" y="506554"/>
                </a:lnTo>
                <a:close/>
              </a:path>
              <a:path w="557529" h="537845">
                <a:moveTo>
                  <a:pt x="284906" y="370119"/>
                </a:moveTo>
                <a:lnTo>
                  <a:pt x="256383" y="398749"/>
                </a:lnTo>
                <a:lnTo>
                  <a:pt x="342111" y="484321"/>
                </a:lnTo>
                <a:lnTo>
                  <a:pt x="336823" y="489440"/>
                </a:lnTo>
                <a:lnTo>
                  <a:pt x="326427" y="496404"/>
                </a:lnTo>
                <a:lnTo>
                  <a:pt x="314632" y="499015"/>
                </a:lnTo>
                <a:lnTo>
                  <a:pt x="439524" y="499015"/>
                </a:lnTo>
                <a:lnTo>
                  <a:pt x="446466" y="491852"/>
                </a:lnTo>
                <a:lnTo>
                  <a:pt x="453958" y="480163"/>
                </a:lnTo>
                <a:lnTo>
                  <a:pt x="455521" y="476004"/>
                </a:lnTo>
                <a:lnTo>
                  <a:pt x="393869" y="476004"/>
                </a:lnTo>
                <a:lnTo>
                  <a:pt x="388581" y="473765"/>
                </a:lnTo>
                <a:lnTo>
                  <a:pt x="284906" y="370119"/>
                </a:lnTo>
                <a:close/>
              </a:path>
              <a:path w="557529" h="537845">
                <a:moveTo>
                  <a:pt x="342912" y="312697"/>
                </a:moveTo>
                <a:lnTo>
                  <a:pt x="313428" y="340848"/>
                </a:lnTo>
                <a:lnTo>
                  <a:pt x="413578" y="441455"/>
                </a:lnTo>
                <a:lnTo>
                  <a:pt x="417103" y="448313"/>
                </a:lnTo>
                <a:lnTo>
                  <a:pt x="417648" y="464171"/>
                </a:lnTo>
                <a:lnTo>
                  <a:pt x="409732" y="473765"/>
                </a:lnTo>
                <a:lnTo>
                  <a:pt x="404605" y="476004"/>
                </a:lnTo>
                <a:lnTo>
                  <a:pt x="455521" y="476004"/>
                </a:lnTo>
                <a:lnTo>
                  <a:pt x="457323" y="469926"/>
                </a:lnTo>
                <a:lnTo>
                  <a:pt x="484516" y="469926"/>
                </a:lnTo>
                <a:lnTo>
                  <a:pt x="496396" y="465907"/>
                </a:lnTo>
                <a:lnTo>
                  <a:pt x="507469" y="459165"/>
                </a:lnTo>
                <a:lnTo>
                  <a:pt x="517079" y="448313"/>
                </a:lnTo>
                <a:lnTo>
                  <a:pt x="524044" y="437081"/>
                </a:lnTo>
                <a:lnTo>
                  <a:pt x="525683" y="432818"/>
                </a:lnTo>
                <a:lnTo>
                  <a:pt x="466137" y="432818"/>
                </a:lnTo>
                <a:lnTo>
                  <a:pt x="461009" y="430579"/>
                </a:lnTo>
                <a:lnTo>
                  <a:pt x="455746" y="425642"/>
                </a:lnTo>
                <a:lnTo>
                  <a:pt x="342912" y="312697"/>
                </a:lnTo>
                <a:close/>
              </a:path>
              <a:path w="557529" h="537845">
                <a:moveTo>
                  <a:pt x="484516" y="469926"/>
                </a:moveTo>
                <a:lnTo>
                  <a:pt x="457323" y="469926"/>
                </a:lnTo>
                <a:lnTo>
                  <a:pt x="461810" y="470886"/>
                </a:lnTo>
                <a:lnTo>
                  <a:pt x="466617" y="471366"/>
                </a:lnTo>
                <a:lnTo>
                  <a:pt x="471264" y="471366"/>
                </a:lnTo>
                <a:lnTo>
                  <a:pt x="484516" y="469926"/>
                </a:lnTo>
                <a:close/>
              </a:path>
              <a:path w="557529" h="537845">
                <a:moveTo>
                  <a:pt x="398996" y="256716"/>
                </a:moveTo>
                <a:lnTo>
                  <a:pt x="371757" y="283747"/>
                </a:lnTo>
                <a:lnTo>
                  <a:pt x="371961" y="284592"/>
                </a:lnTo>
                <a:lnTo>
                  <a:pt x="485686" y="398269"/>
                </a:lnTo>
                <a:lnTo>
                  <a:pt x="491203" y="409150"/>
                </a:lnTo>
                <a:lnTo>
                  <a:pt x="489634" y="420988"/>
                </a:lnTo>
                <a:lnTo>
                  <a:pt x="481680" y="430739"/>
                </a:lnTo>
                <a:lnTo>
                  <a:pt x="476712" y="432818"/>
                </a:lnTo>
                <a:lnTo>
                  <a:pt x="525683" y="432818"/>
                </a:lnTo>
                <a:lnTo>
                  <a:pt x="527959" y="426900"/>
                </a:lnTo>
                <a:lnTo>
                  <a:pt x="529218" y="420988"/>
                </a:lnTo>
                <a:lnTo>
                  <a:pt x="528695" y="398269"/>
                </a:lnTo>
                <a:lnTo>
                  <a:pt x="527040" y="391799"/>
                </a:lnTo>
                <a:lnTo>
                  <a:pt x="533918" y="389312"/>
                </a:lnTo>
                <a:lnTo>
                  <a:pt x="542505" y="379396"/>
                </a:lnTo>
                <a:lnTo>
                  <a:pt x="549260" y="368316"/>
                </a:lnTo>
                <a:lnTo>
                  <a:pt x="551818" y="361961"/>
                </a:lnTo>
                <a:lnTo>
                  <a:pt x="506517" y="361961"/>
                </a:lnTo>
                <a:lnTo>
                  <a:pt x="398996" y="256716"/>
                </a:lnTo>
                <a:close/>
              </a:path>
              <a:path w="557529" h="537845">
                <a:moveTo>
                  <a:pt x="407008" y="153229"/>
                </a:moveTo>
                <a:lnTo>
                  <a:pt x="365346" y="165226"/>
                </a:lnTo>
                <a:lnTo>
                  <a:pt x="427839" y="227605"/>
                </a:lnTo>
                <a:lnTo>
                  <a:pt x="506517" y="304380"/>
                </a:lnTo>
                <a:lnTo>
                  <a:pt x="513997" y="314475"/>
                </a:lnTo>
                <a:lnTo>
                  <a:pt x="515828" y="319800"/>
                </a:lnTo>
                <a:lnTo>
                  <a:pt x="516755" y="343625"/>
                </a:lnTo>
                <a:lnTo>
                  <a:pt x="515125" y="349571"/>
                </a:lnTo>
                <a:lnTo>
                  <a:pt x="508327" y="360063"/>
                </a:lnTo>
                <a:lnTo>
                  <a:pt x="506517" y="361961"/>
                </a:lnTo>
                <a:lnTo>
                  <a:pt x="551818" y="361961"/>
                </a:lnTo>
                <a:lnTo>
                  <a:pt x="554091" y="356313"/>
                </a:lnTo>
                <a:lnTo>
                  <a:pt x="555584" y="349571"/>
                </a:lnTo>
                <a:lnTo>
                  <a:pt x="557090" y="340848"/>
                </a:lnTo>
                <a:lnTo>
                  <a:pt x="556459" y="319800"/>
                </a:lnTo>
                <a:lnTo>
                  <a:pt x="553195" y="307243"/>
                </a:lnTo>
                <a:lnTo>
                  <a:pt x="547929" y="295426"/>
                </a:lnTo>
                <a:lnTo>
                  <a:pt x="540748" y="284592"/>
                </a:lnTo>
                <a:lnTo>
                  <a:pt x="445466" y="190497"/>
                </a:lnTo>
                <a:lnTo>
                  <a:pt x="407008" y="153229"/>
                </a:lnTo>
                <a:close/>
              </a:path>
              <a:path w="557529" h="537845">
                <a:moveTo>
                  <a:pt x="224944" y="27670"/>
                </a:moveTo>
                <a:lnTo>
                  <a:pt x="169853" y="27670"/>
                </a:lnTo>
                <a:lnTo>
                  <a:pt x="227540" y="85252"/>
                </a:lnTo>
                <a:lnTo>
                  <a:pt x="284264" y="85252"/>
                </a:lnTo>
                <a:lnTo>
                  <a:pt x="290995" y="92129"/>
                </a:lnTo>
                <a:lnTo>
                  <a:pt x="333939" y="79653"/>
                </a:lnTo>
                <a:lnTo>
                  <a:pt x="311505" y="57581"/>
                </a:lnTo>
                <a:lnTo>
                  <a:pt x="284264" y="46064"/>
                </a:lnTo>
                <a:lnTo>
                  <a:pt x="243243" y="46064"/>
                </a:lnTo>
                <a:lnTo>
                  <a:pt x="224944" y="2767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19414" y="5805322"/>
            <a:ext cx="591185" cy="636905"/>
          </a:xfrm>
          <a:custGeom>
            <a:avLst/>
            <a:gdLst/>
            <a:ahLst/>
            <a:cxnLst/>
            <a:rect l="l" t="t" r="r" b="b"/>
            <a:pathLst>
              <a:path w="591184" h="636904">
                <a:moveTo>
                  <a:pt x="184658" y="169786"/>
                </a:moveTo>
                <a:lnTo>
                  <a:pt x="0" y="350177"/>
                </a:lnTo>
                <a:lnTo>
                  <a:pt x="0" y="636689"/>
                </a:lnTo>
                <a:lnTo>
                  <a:pt x="590677" y="636689"/>
                </a:lnTo>
                <a:lnTo>
                  <a:pt x="590677" y="594233"/>
                </a:lnTo>
                <a:lnTo>
                  <a:pt x="36957" y="594233"/>
                </a:lnTo>
                <a:lnTo>
                  <a:pt x="36957" y="371398"/>
                </a:lnTo>
                <a:lnTo>
                  <a:pt x="188341" y="224967"/>
                </a:lnTo>
                <a:lnTo>
                  <a:pt x="258465" y="224967"/>
                </a:lnTo>
                <a:lnTo>
                  <a:pt x="184658" y="169786"/>
                </a:lnTo>
                <a:close/>
              </a:path>
              <a:path w="591184" h="636904">
                <a:moveTo>
                  <a:pt x="590677" y="284391"/>
                </a:moveTo>
                <a:lnTo>
                  <a:pt x="551942" y="284391"/>
                </a:lnTo>
                <a:lnTo>
                  <a:pt x="551942" y="594233"/>
                </a:lnTo>
                <a:lnTo>
                  <a:pt x="590677" y="594233"/>
                </a:lnTo>
                <a:lnTo>
                  <a:pt x="590677" y="284391"/>
                </a:lnTo>
                <a:close/>
              </a:path>
              <a:path w="591184" h="636904">
                <a:moveTo>
                  <a:pt x="258465" y="224967"/>
                </a:moveTo>
                <a:lnTo>
                  <a:pt x="188341" y="224967"/>
                </a:lnTo>
                <a:lnTo>
                  <a:pt x="422656" y="401116"/>
                </a:lnTo>
                <a:lnTo>
                  <a:pt x="448564" y="420204"/>
                </a:lnTo>
                <a:lnTo>
                  <a:pt x="468884" y="392620"/>
                </a:lnTo>
                <a:lnTo>
                  <a:pt x="491680" y="362915"/>
                </a:lnTo>
                <a:lnTo>
                  <a:pt x="442976" y="362915"/>
                </a:lnTo>
                <a:lnTo>
                  <a:pt x="258465" y="224967"/>
                </a:lnTo>
                <a:close/>
              </a:path>
              <a:path w="591184" h="636904">
                <a:moveTo>
                  <a:pt x="590677" y="169786"/>
                </a:moveTo>
                <a:lnTo>
                  <a:pt x="442976" y="362915"/>
                </a:lnTo>
                <a:lnTo>
                  <a:pt x="491680" y="362915"/>
                </a:lnTo>
                <a:lnTo>
                  <a:pt x="551942" y="284391"/>
                </a:lnTo>
                <a:lnTo>
                  <a:pt x="590677" y="284391"/>
                </a:lnTo>
                <a:lnTo>
                  <a:pt x="590677" y="169786"/>
                </a:lnTo>
                <a:close/>
              </a:path>
              <a:path w="591184" h="636904">
                <a:moveTo>
                  <a:pt x="233998" y="53060"/>
                </a:moveTo>
                <a:lnTo>
                  <a:pt x="164338" y="53060"/>
                </a:lnTo>
                <a:lnTo>
                  <a:pt x="422656" y="244068"/>
                </a:lnTo>
                <a:lnTo>
                  <a:pt x="465258" y="188887"/>
                </a:lnTo>
                <a:lnTo>
                  <a:pt x="417195" y="188887"/>
                </a:lnTo>
                <a:lnTo>
                  <a:pt x="233998" y="53060"/>
                </a:lnTo>
                <a:close/>
              </a:path>
              <a:path w="591184" h="636904">
                <a:moveTo>
                  <a:pt x="162433" y="0"/>
                </a:moveTo>
                <a:lnTo>
                  <a:pt x="0" y="157048"/>
                </a:lnTo>
                <a:lnTo>
                  <a:pt x="0" y="214350"/>
                </a:lnTo>
                <a:lnTo>
                  <a:pt x="164338" y="53060"/>
                </a:lnTo>
                <a:lnTo>
                  <a:pt x="233998" y="53060"/>
                </a:lnTo>
                <a:lnTo>
                  <a:pt x="162433" y="0"/>
                </a:lnTo>
                <a:close/>
              </a:path>
              <a:path w="591184" h="636904">
                <a:moveTo>
                  <a:pt x="590677" y="0"/>
                </a:moveTo>
                <a:lnTo>
                  <a:pt x="498348" y="0"/>
                </a:lnTo>
                <a:lnTo>
                  <a:pt x="498348" y="42443"/>
                </a:lnTo>
                <a:lnTo>
                  <a:pt x="529463" y="42443"/>
                </a:lnTo>
                <a:lnTo>
                  <a:pt x="417195" y="188887"/>
                </a:lnTo>
                <a:lnTo>
                  <a:pt x="465258" y="188887"/>
                </a:lnTo>
                <a:lnTo>
                  <a:pt x="553720" y="74307"/>
                </a:lnTo>
                <a:lnTo>
                  <a:pt x="590677" y="74307"/>
                </a:lnTo>
                <a:lnTo>
                  <a:pt x="590677" y="0"/>
                </a:lnTo>
                <a:close/>
              </a:path>
              <a:path w="591184" h="636904">
                <a:moveTo>
                  <a:pt x="590677" y="74307"/>
                </a:moveTo>
                <a:lnTo>
                  <a:pt x="553720" y="74307"/>
                </a:lnTo>
                <a:lnTo>
                  <a:pt x="553720" y="106121"/>
                </a:lnTo>
                <a:lnTo>
                  <a:pt x="590677" y="106121"/>
                </a:lnTo>
                <a:lnTo>
                  <a:pt x="590677" y="74307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27384" y="6122723"/>
            <a:ext cx="615315" cy="310515"/>
          </a:xfrm>
          <a:custGeom>
            <a:avLst/>
            <a:gdLst/>
            <a:ahLst/>
            <a:cxnLst/>
            <a:rect l="l" t="t" r="r" b="b"/>
            <a:pathLst>
              <a:path w="615315" h="310514">
                <a:moveTo>
                  <a:pt x="178987" y="0"/>
                </a:moveTo>
                <a:lnTo>
                  <a:pt x="101752" y="41266"/>
                </a:lnTo>
                <a:lnTo>
                  <a:pt x="0" y="41266"/>
                </a:lnTo>
                <a:lnTo>
                  <a:pt x="0" y="233843"/>
                </a:lnTo>
                <a:lnTo>
                  <a:pt x="102393" y="233843"/>
                </a:lnTo>
                <a:lnTo>
                  <a:pt x="291636" y="310458"/>
                </a:lnTo>
                <a:lnTo>
                  <a:pt x="373247" y="267912"/>
                </a:lnTo>
                <a:lnTo>
                  <a:pt x="289713" y="267912"/>
                </a:lnTo>
                <a:lnTo>
                  <a:pt x="110245" y="195456"/>
                </a:lnTo>
                <a:lnTo>
                  <a:pt x="38457" y="195456"/>
                </a:lnTo>
                <a:lnTo>
                  <a:pt x="38457" y="79653"/>
                </a:lnTo>
                <a:lnTo>
                  <a:pt x="111366" y="79653"/>
                </a:lnTo>
                <a:lnTo>
                  <a:pt x="182032" y="41906"/>
                </a:lnTo>
                <a:lnTo>
                  <a:pt x="399958" y="41906"/>
                </a:lnTo>
                <a:lnTo>
                  <a:pt x="399958" y="41106"/>
                </a:lnTo>
                <a:lnTo>
                  <a:pt x="294199" y="41106"/>
                </a:lnTo>
                <a:lnTo>
                  <a:pt x="178987" y="0"/>
                </a:lnTo>
                <a:close/>
              </a:path>
              <a:path w="615315" h="310514">
                <a:moveTo>
                  <a:pt x="615320" y="80293"/>
                </a:moveTo>
                <a:lnTo>
                  <a:pt x="576862" y="80293"/>
                </a:lnTo>
                <a:lnTo>
                  <a:pt x="576862" y="118681"/>
                </a:lnTo>
                <a:lnTo>
                  <a:pt x="289713" y="267912"/>
                </a:lnTo>
                <a:lnTo>
                  <a:pt x="373247" y="267912"/>
                </a:lnTo>
                <a:lnTo>
                  <a:pt x="615320" y="141713"/>
                </a:lnTo>
                <a:lnTo>
                  <a:pt x="615320" y="80293"/>
                </a:lnTo>
                <a:close/>
              </a:path>
              <a:path w="615315" h="310514">
                <a:moveTo>
                  <a:pt x="399958" y="72136"/>
                </a:moveTo>
                <a:lnTo>
                  <a:pt x="361500" y="72136"/>
                </a:lnTo>
                <a:lnTo>
                  <a:pt x="361500" y="110523"/>
                </a:lnTo>
                <a:lnTo>
                  <a:pt x="340669" y="117401"/>
                </a:lnTo>
                <a:lnTo>
                  <a:pt x="268241" y="131956"/>
                </a:lnTo>
                <a:lnTo>
                  <a:pt x="268241" y="167625"/>
                </a:lnTo>
                <a:lnTo>
                  <a:pt x="344355" y="153549"/>
                </a:lnTo>
                <a:lnTo>
                  <a:pt x="528127" y="95648"/>
                </a:lnTo>
                <a:lnTo>
                  <a:pt x="399958" y="95648"/>
                </a:lnTo>
                <a:lnTo>
                  <a:pt x="399958" y="72136"/>
                </a:lnTo>
                <a:close/>
              </a:path>
              <a:path w="615315" h="310514">
                <a:moveTo>
                  <a:pt x="615320" y="27990"/>
                </a:moveTo>
                <a:lnTo>
                  <a:pt x="399958" y="95648"/>
                </a:lnTo>
                <a:lnTo>
                  <a:pt x="528127" y="95648"/>
                </a:lnTo>
                <a:lnTo>
                  <a:pt x="576862" y="80293"/>
                </a:lnTo>
                <a:lnTo>
                  <a:pt x="615320" y="80293"/>
                </a:lnTo>
                <a:lnTo>
                  <a:pt x="615320" y="27990"/>
                </a:lnTo>
                <a:close/>
              </a:path>
              <a:path w="615315" h="310514">
                <a:moveTo>
                  <a:pt x="399958" y="41906"/>
                </a:moveTo>
                <a:lnTo>
                  <a:pt x="182032" y="41906"/>
                </a:lnTo>
                <a:lnTo>
                  <a:pt x="289713" y="80293"/>
                </a:lnTo>
                <a:lnTo>
                  <a:pt x="361500" y="72136"/>
                </a:lnTo>
                <a:lnTo>
                  <a:pt x="399958" y="72136"/>
                </a:lnTo>
                <a:lnTo>
                  <a:pt x="399958" y="41906"/>
                </a:lnTo>
                <a:close/>
              </a:path>
              <a:path w="615315" h="310514">
                <a:moveTo>
                  <a:pt x="399958" y="29270"/>
                </a:moveTo>
                <a:lnTo>
                  <a:pt x="294199" y="41106"/>
                </a:lnTo>
                <a:lnTo>
                  <a:pt x="399958" y="41106"/>
                </a:lnTo>
                <a:lnTo>
                  <a:pt x="399958" y="2927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335150" y="5818647"/>
            <a:ext cx="194945" cy="307975"/>
          </a:xfrm>
          <a:custGeom>
            <a:avLst/>
            <a:gdLst/>
            <a:ahLst/>
            <a:cxnLst/>
            <a:rect l="l" t="t" r="r" b="b"/>
            <a:pathLst>
              <a:path w="194945" h="307975">
                <a:moveTo>
                  <a:pt x="38777" y="195136"/>
                </a:moveTo>
                <a:lnTo>
                  <a:pt x="0" y="195136"/>
                </a:lnTo>
                <a:lnTo>
                  <a:pt x="865" y="203773"/>
                </a:lnTo>
                <a:lnTo>
                  <a:pt x="14325" y="245498"/>
                </a:lnTo>
                <a:lnTo>
                  <a:pt x="43324" y="273542"/>
                </a:lnTo>
                <a:lnTo>
                  <a:pt x="68521" y="283443"/>
                </a:lnTo>
                <a:lnTo>
                  <a:pt x="70085" y="286146"/>
                </a:lnTo>
                <a:lnTo>
                  <a:pt x="79639" y="307579"/>
                </a:lnTo>
                <a:lnTo>
                  <a:pt x="118256" y="307579"/>
                </a:lnTo>
                <a:lnTo>
                  <a:pt x="118256" y="286146"/>
                </a:lnTo>
                <a:lnTo>
                  <a:pt x="134319" y="283443"/>
                </a:lnTo>
                <a:lnTo>
                  <a:pt x="172479" y="264819"/>
                </a:lnTo>
                <a:lnTo>
                  <a:pt x="184804" y="250318"/>
                </a:lnTo>
                <a:lnTo>
                  <a:pt x="118256" y="250318"/>
                </a:lnTo>
                <a:lnTo>
                  <a:pt x="118256" y="248398"/>
                </a:lnTo>
                <a:lnTo>
                  <a:pt x="79639" y="248398"/>
                </a:lnTo>
                <a:lnTo>
                  <a:pt x="66397" y="243591"/>
                </a:lnTo>
                <a:lnTo>
                  <a:pt x="55710" y="236022"/>
                </a:lnTo>
                <a:lnTo>
                  <a:pt x="47264" y="225677"/>
                </a:lnTo>
                <a:lnTo>
                  <a:pt x="41818" y="213301"/>
                </a:lnTo>
                <a:lnTo>
                  <a:pt x="38777" y="195136"/>
                </a:lnTo>
                <a:close/>
              </a:path>
              <a:path w="194945" h="307975">
                <a:moveTo>
                  <a:pt x="186471" y="172423"/>
                </a:moveTo>
                <a:lnTo>
                  <a:pt x="118256" y="172423"/>
                </a:lnTo>
                <a:lnTo>
                  <a:pt x="136212" y="178037"/>
                </a:lnTo>
                <a:lnTo>
                  <a:pt x="148121" y="184981"/>
                </a:lnTo>
                <a:lnTo>
                  <a:pt x="154951" y="194020"/>
                </a:lnTo>
                <a:lnTo>
                  <a:pt x="156644" y="213301"/>
                </a:lnTo>
                <a:lnTo>
                  <a:pt x="155260" y="223217"/>
                </a:lnTo>
                <a:lnTo>
                  <a:pt x="148574" y="235480"/>
                </a:lnTo>
                <a:lnTo>
                  <a:pt x="138298" y="243781"/>
                </a:lnTo>
                <a:lnTo>
                  <a:pt x="126970" y="248427"/>
                </a:lnTo>
                <a:lnTo>
                  <a:pt x="118256" y="250318"/>
                </a:lnTo>
                <a:lnTo>
                  <a:pt x="184804" y="250318"/>
                </a:lnTo>
                <a:lnTo>
                  <a:pt x="188929" y="243591"/>
                </a:lnTo>
                <a:lnTo>
                  <a:pt x="193497" y="232236"/>
                </a:lnTo>
                <a:lnTo>
                  <a:pt x="194817" y="225677"/>
                </a:lnTo>
                <a:lnTo>
                  <a:pt x="193830" y="194020"/>
                </a:lnTo>
                <a:lnTo>
                  <a:pt x="191616" y="184108"/>
                </a:lnTo>
                <a:lnTo>
                  <a:pt x="186471" y="172423"/>
                </a:lnTo>
                <a:close/>
              </a:path>
              <a:path w="194945" h="307975">
                <a:moveTo>
                  <a:pt x="118256" y="0"/>
                </a:moveTo>
                <a:lnTo>
                  <a:pt x="79638" y="0"/>
                </a:lnTo>
                <a:lnTo>
                  <a:pt x="79638" y="22072"/>
                </a:lnTo>
                <a:lnTo>
                  <a:pt x="66219" y="25062"/>
                </a:lnTo>
                <a:lnTo>
                  <a:pt x="30453" y="44448"/>
                </a:lnTo>
                <a:lnTo>
                  <a:pt x="11632" y="102046"/>
                </a:lnTo>
                <a:lnTo>
                  <a:pt x="13646" y="113417"/>
                </a:lnTo>
                <a:lnTo>
                  <a:pt x="43601" y="151898"/>
                </a:lnTo>
                <a:lnTo>
                  <a:pt x="68630" y="161643"/>
                </a:lnTo>
                <a:lnTo>
                  <a:pt x="79639" y="248398"/>
                </a:lnTo>
                <a:lnTo>
                  <a:pt x="118256" y="248398"/>
                </a:lnTo>
                <a:lnTo>
                  <a:pt x="118256" y="172423"/>
                </a:lnTo>
                <a:lnTo>
                  <a:pt x="186471" y="172423"/>
                </a:lnTo>
                <a:lnTo>
                  <a:pt x="158376" y="146136"/>
                </a:lnTo>
                <a:lnTo>
                  <a:pt x="120049" y="134233"/>
                </a:lnTo>
                <a:lnTo>
                  <a:pt x="119850" y="125878"/>
                </a:lnTo>
                <a:lnTo>
                  <a:pt x="79638" y="125878"/>
                </a:lnTo>
                <a:lnTo>
                  <a:pt x="61798" y="119079"/>
                </a:lnTo>
                <a:lnTo>
                  <a:pt x="51808" y="110858"/>
                </a:lnTo>
                <a:lnTo>
                  <a:pt x="48140" y="102046"/>
                </a:lnTo>
                <a:lnTo>
                  <a:pt x="49046" y="90210"/>
                </a:lnTo>
                <a:lnTo>
                  <a:pt x="77208" y="58520"/>
                </a:lnTo>
                <a:lnTo>
                  <a:pt x="79638" y="58220"/>
                </a:lnTo>
                <a:lnTo>
                  <a:pt x="177782" y="58220"/>
                </a:lnTo>
                <a:lnTo>
                  <a:pt x="173945" y="52259"/>
                </a:lnTo>
                <a:lnTo>
                  <a:pt x="164758" y="42350"/>
                </a:lnTo>
                <a:lnTo>
                  <a:pt x="153981" y="34185"/>
                </a:lnTo>
                <a:lnTo>
                  <a:pt x="141855" y="27986"/>
                </a:lnTo>
                <a:lnTo>
                  <a:pt x="128620" y="23977"/>
                </a:lnTo>
                <a:lnTo>
                  <a:pt x="118256" y="0"/>
                </a:lnTo>
                <a:close/>
              </a:path>
              <a:path w="194945" h="307975">
                <a:moveTo>
                  <a:pt x="177782" y="58220"/>
                </a:moveTo>
                <a:lnTo>
                  <a:pt x="79638" y="58220"/>
                </a:lnTo>
                <a:lnTo>
                  <a:pt x="79638" y="125878"/>
                </a:lnTo>
                <a:lnTo>
                  <a:pt x="119850" y="125878"/>
                </a:lnTo>
                <a:lnTo>
                  <a:pt x="118256" y="59020"/>
                </a:lnTo>
                <a:lnTo>
                  <a:pt x="178297" y="59020"/>
                </a:lnTo>
                <a:lnTo>
                  <a:pt x="177782" y="58220"/>
                </a:lnTo>
                <a:close/>
              </a:path>
              <a:path w="194945" h="307975">
                <a:moveTo>
                  <a:pt x="178297" y="59020"/>
                </a:moveTo>
                <a:lnTo>
                  <a:pt x="118256" y="59020"/>
                </a:lnTo>
                <a:lnTo>
                  <a:pt x="130896" y="63978"/>
                </a:lnTo>
                <a:lnTo>
                  <a:pt x="141081" y="72501"/>
                </a:lnTo>
                <a:lnTo>
                  <a:pt x="148126" y="83891"/>
                </a:lnTo>
                <a:lnTo>
                  <a:pt x="152708" y="102046"/>
                </a:lnTo>
                <a:lnTo>
                  <a:pt x="191486" y="102046"/>
                </a:lnTo>
                <a:lnTo>
                  <a:pt x="189563" y="90210"/>
                </a:lnTo>
                <a:lnTo>
                  <a:pt x="186588" y="76413"/>
                </a:lnTo>
                <a:lnTo>
                  <a:pt x="181302" y="63688"/>
                </a:lnTo>
                <a:lnTo>
                  <a:pt x="178297" y="5902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68300" y="390397"/>
            <a:ext cx="2064385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3200" b="1" dirty="0" err="1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投资者受益于旨在促进农业增长的</a:t>
            </a:r>
            <a:r>
              <a:rPr lang="ja-JP" altLang="en-US" sz="3200" b="1" u="sng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定向政府政</a:t>
            </a:r>
            <a:r>
              <a:rPr lang="ja-JP" altLang="en-US" sz="3200" b="1" u="sng" dirty="0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策</a:t>
            </a:r>
            <a:endParaRPr lang="ja-JP" altLang="en-US" sz="3200" b="1" u="sng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10</a:t>
            </a:r>
          </a:p>
        </p:txBody>
      </p:sp>
      <p:sp>
        <p:nvSpPr>
          <p:cNvPr id="36" name="object 12"/>
          <p:cNvSpPr txBox="1"/>
          <p:nvPr/>
        </p:nvSpPr>
        <p:spPr>
          <a:xfrm>
            <a:off x="5558715" y="972979"/>
            <a:ext cx="160675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98700" algn="l"/>
              </a:tabLst>
            </a:pPr>
            <a:r>
              <a:rPr lang="zh-CN" altLang="en-US" sz="2000" b="1" spc="-2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农业公共投资</a:t>
            </a:r>
            <a:endParaRPr lang="zh-CN" altLang="en-US" sz="2000" b="1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38" name="object 12"/>
          <p:cNvSpPr txBox="1"/>
          <p:nvPr/>
        </p:nvSpPr>
        <p:spPr>
          <a:xfrm>
            <a:off x="3550037" y="980685"/>
            <a:ext cx="141439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98700" algn="l"/>
              </a:tabLst>
            </a:pPr>
            <a:r>
              <a:rPr lang="ja-JP" altLang="en-US" sz="2000" b="1" spc="-2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营商便利度</a:t>
            </a:r>
            <a:endParaRPr lang="zh-CN" altLang="en-US" sz="2000" b="1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1524000"/>
            <a:ext cx="9144000" cy="5334000"/>
          </a:xfrm>
          <a:custGeom>
            <a:avLst/>
            <a:gdLst/>
            <a:ahLst/>
            <a:cxnLst/>
            <a:rect l="l" t="t" r="r" b="b"/>
            <a:pathLst>
              <a:path w="9144000" h="5334000">
                <a:moveTo>
                  <a:pt x="0" y="5334000"/>
                </a:moveTo>
                <a:lnTo>
                  <a:pt x="9144000" y="53340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524000"/>
            <a:ext cx="3180080" cy="533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0" cy="2348230"/>
          </a:xfrm>
          <a:custGeom>
            <a:avLst/>
            <a:gdLst/>
            <a:ahLst/>
            <a:cxnLst/>
            <a:rect l="l" t="t" r="r" b="b"/>
            <a:pathLst>
              <a:path h="2348229">
                <a:moveTo>
                  <a:pt x="0" y="2347899"/>
                </a:moveTo>
                <a:lnTo>
                  <a:pt x="0" y="0"/>
                </a:lnTo>
                <a:lnTo>
                  <a:pt x="0" y="23478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206032"/>
            <a:ext cx="3180080" cy="652145"/>
          </a:xfrm>
          <a:custGeom>
            <a:avLst/>
            <a:gdLst/>
            <a:ahLst/>
            <a:cxnLst/>
            <a:rect l="l" t="t" r="r" b="b"/>
            <a:pathLst>
              <a:path w="3180080" h="652145">
                <a:moveTo>
                  <a:pt x="0" y="651967"/>
                </a:moveTo>
                <a:lnTo>
                  <a:pt x="3179699" y="651967"/>
                </a:lnTo>
                <a:lnTo>
                  <a:pt x="3179699" y="0"/>
                </a:lnTo>
                <a:lnTo>
                  <a:pt x="0" y="0"/>
                </a:lnTo>
                <a:lnTo>
                  <a:pt x="0" y="65196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5524"/>
                </a:moveTo>
                <a:lnTo>
                  <a:pt x="12192000" y="1525524"/>
                </a:lnTo>
                <a:lnTo>
                  <a:pt x="12192000" y="1524"/>
                </a:lnTo>
                <a:lnTo>
                  <a:pt x="0" y="1524"/>
                </a:lnTo>
                <a:lnTo>
                  <a:pt x="0" y="1525524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8300" y="377708"/>
            <a:ext cx="969708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3200" b="1" dirty="0">
                <a:solidFill>
                  <a:srgbClr val="005C2F"/>
                </a:solidFill>
                <a:latin typeface="SimSun"/>
                <a:cs typeface="SimSun"/>
              </a:rPr>
              <a:t>农业部门投资者将受益于强大的支持性监管机构、有能力的监督机构和有效的行业游说 团体的生态系统</a:t>
            </a:r>
            <a:endParaRPr sz="3200" b="1" dirty="0">
              <a:latin typeface="SimSun"/>
              <a:cs typeface="SimSu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3871899"/>
            <a:ext cx="6086475" cy="2334260"/>
          </a:xfrm>
          <a:custGeom>
            <a:avLst/>
            <a:gdLst/>
            <a:ahLst/>
            <a:cxnLst/>
            <a:rect l="l" t="t" r="r" b="b"/>
            <a:pathLst>
              <a:path w="6086475" h="2334260">
                <a:moveTo>
                  <a:pt x="0" y="2334132"/>
                </a:moveTo>
                <a:lnTo>
                  <a:pt x="6086475" y="2334132"/>
                </a:lnTo>
                <a:lnTo>
                  <a:pt x="6086475" y="0"/>
                </a:lnTo>
                <a:lnTo>
                  <a:pt x="0" y="0"/>
                </a:lnTo>
                <a:lnTo>
                  <a:pt x="0" y="2334132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71347" y="4143849"/>
            <a:ext cx="3651376" cy="574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005C2F"/>
                </a:solidFill>
                <a:latin typeface="SimSun"/>
                <a:cs typeface="SimSun"/>
              </a:rPr>
              <a:t>巴基斯坦农业联盟</a:t>
            </a:r>
            <a:r>
              <a:rPr b="1" spc="-360" dirty="0">
                <a:solidFill>
                  <a:srgbClr val="005C2F"/>
                </a:solidFill>
                <a:latin typeface="SimSun"/>
                <a:cs typeface="SimSun"/>
              </a:rPr>
              <a:t> </a:t>
            </a:r>
            <a:r>
              <a:rPr b="1" spc="-10" dirty="0">
                <a:solidFill>
                  <a:srgbClr val="005C2F"/>
                </a:solidFill>
                <a:latin typeface="Arial"/>
                <a:cs typeface="Arial"/>
              </a:rPr>
              <a:t>-</a:t>
            </a:r>
            <a:r>
              <a:rPr b="1" spc="-5" dirty="0">
                <a:solidFill>
                  <a:srgbClr val="005C2F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005C2F"/>
                </a:solidFill>
                <a:latin typeface="Arial"/>
                <a:cs typeface="Arial"/>
              </a:rPr>
              <a:t>PAC</a:t>
            </a:r>
            <a:endParaRPr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spc="-1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600" spc="-18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2400" spc="-30" baseline="1736" dirty="0">
                <a:solidFill>
                  <a:srgbClr val="1E1E1E"/>
                </a:solidFill>
                <a:latin typeface="SimSun"/>
                <a:cs typeface="SimSun"/>
              </a:rPr>
              <a:t>代表农业部门的利益</a:t>
            </a:r>
            <a:endParaRPr sz="2400" baseline="1736" dirty="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1347" y="4734734"/>
            <a:ext cx="4085590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600" spc="-18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2400" spc="-30" baseline="1736" dirty="0">
                <a:solidFill>
                  <a:srgbClr val="1E1E1E"/>
                </a:solidFill>
                <a:latin typeface="SimSun"/>
                <a:cs typeface="SimSun"/>
              </a:rPr>
              <a:t>促进合作伙伴关系，并联系利益相关者（例</a:t>
            </a:r>
            <a:endParaRPr sz="2400" baseline="1736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4040" y="4954840"/>
            <a:ext cx="2664460" cy="234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1E1E1E"/>
                </a:solidFill>
                <a:latin typeface="SimSun"/>
                <a:cs typeface="SimSun"/>
              </a:rPr>
              <a:t>如，</a:t>
            </a:r>
            <a:r>
              <a:rPr sz="1600" spc="-15" dirty="0">
                <a:solidFill>
                  <a:srgbClr val="1E1E1E"/>
                </a:solidFill>
                <a:latin typeface="Arial"/>
                <a:cs typeface="Arial"/>
              </a:rPr>
              <a:t>PAC</a:t>
            </a:r>
            <a:r>
              <a:rPr sz="16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E1E1E"/>
                </a:solidFill>
                <a:latin typeface="SimSun"/>
                <a:cs typeface="SimSun"/>
              </a:rPr>
              <a:t>的</a:t>
            </a:r>
            <a:r>
              <a:rPr sz="1600" spc="-10" dirty="0">
                <a:solidFill>
                  <a:srgbClr val="1E1E1E"/>
                </a:solidFill>
                <a:latin typeface="Arial"/>
                <a:cs typeface="Arial"/>
              </a:rPr>
              <a:t>“</a:t>
            </a:r>
            <a:r>
              <a:rPr sz="1600" spc="-20" dirty="0">
                <a:solidFill>
                  <a:srgbClr val="1E1E1E"/>
                </a:solidFill>
                <a:latin typeface="SimSun"/>
                <a:cs typeface="SimSun"/>
              </a:rPr>
              <a:t>农业联系</a:t>
            </a:r>
            <a:r>
              <a:rPr sz="1600" spc="-10" dirty="0">
                <a:solidFill>
                  <a:srgbClr val="1E1E1E"/>
                </a:solidFill>
                <a:latin typeface="Arial"/>
                <a:cs typeface="Arial"/>
              </a:rPr>
              <a:t>”</a:t>
            </a:r>
            <a:r>
              <a:rPr sz="1600" spc="-20" dirty="0">
                <a:solidFill>
                  <a:srgbClr val="1E1E1E"/>
                </a:solidFill>
                <a:latin typeface="SimSun"/>
                <a:cs typeface="SimSun"/>
              </a:rPr>
              <a:t>活动）</a:t>
            </a:r>
            <a:endParaRPr sz="1600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1347" y="5469671"/>
            <a:ext cx="2255520" cy="23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600" spc="-18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2400" spc="-30" baseline="1736" dirty="0">
                <a:solidFill>
                  <a:srgbClr val="1E1E1E"/>
                </a:solidFill>
                <a:latin typeface="SimSun"/>
                <a:cs typeface="SimSun"/>
              </a:rPr>
              <a:t>提升国内外行业竞争力</a:t>
            </a:r>
            <a:endParaRPr sz="2400" baseline="1736">
              <a:latin typeface="SimSun"/>
              <a:cs typeface="SimSu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0" y="1532636"/>
            <a:ext cx="6094095" cy="2341880"/>
          </a:xfrm>
          <a:custGeom>
            <a:avLst/>
            <a:gdLst/>
            <a:ahLst/>
            <a:cxnLst/>
            <a:rect l="l" t="t" r="r" b="b"/>
            <a:pathLst>
              <a:path w="6094095" h="2341879">
                <a:moveTo>
                  <a:pt x="0" y="2341753"/>
                </a:moveTo>
                <a:lnTo>
                  <a:pt x="6093637" y="2341753"/>
                </a:lnTo>
                <a:lnTo>
                  <a:pt x="6093637" y="0"/>
                </a:lnTo>
                <a:lnTo>
                  <a:pt x="0" y="0"/>
                </a:lnTo>
                <a:lnTo>
                  <a:pt x="0" y="2341753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65556" y="1804255"/>
            <a:ext cx="40719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005C2F"/>
                </a:solidFill>
                <a:latin typeface="SimSun"/>
                <a:cs typeface="SimSun"/>
              </a:rPr>
              <a:t>国家食品安全与研究部（</a:t>
            </a:r>
            <a:r>
              <a:rPr b="1" spc="-15" dirty="0">
                <a:solidFill>
                  <a:srgbClr val="005C2F"/>
                </a:solidFill>
                <a:latin typeface="Arial"/>
                <a:cs typeface="Arial"/>
              </a:rPr>
              <a:t>MNFS&amp;R</a:t>
            </a:r>
            <a:r>
              <a:rPr sz="1600" spc="-20" dirty="0">
                <a:solidFill>
                  <a:srgbClr val="005C2F"/>
                </a:solidFill>
                <a:latin typeface="SimSun"/>
                <a:cs typeface="SimSun"/>
              </a:rPr>
              <a:t>）</a:t>
            </a:r>
            <a:endParaRPr sz="1600" dirty="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5556" y="2318940"/>
            <a:ext cx="4288155" cy="231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600" spc="-18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2400" spc="-30" baseline="1736" dirty="0">
                <a:solidFill>
                  <a:srgbClr val="1E1E1E"/>
                </a:solidFill>
                <a:latin typeface="SimSun"/>
                <a:cs typeface="SimSun"/>
              </a:rPr>
              <a:t>制定并实施与农作物、畜牧业、渔业、食品安</a:t>
            </a:r>
            <a:endParaRPr sz="2400" baseline="1736" dirty="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68248" y="2538627"/>
            <a:ext cx="3273425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1E1E1E"/>
                </a:solidFill>
                <a:latin typeface="SimSun"/>
                <a:cs typeface="SimSun"/>
              </a:rPr>
              <a:t>全和贸易相关的国家政策和监管框架</a:t>
            </a:r>
            <a:endParaRPr sz="1600" dirty="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5556" y="3053774"/>
            <a:ext cx="428244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600" spc="-18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2400" spc="-30" baseline="1736" dirty="0">
                <a:solidFill>
                  <a:srgbClr val="1E1E1E"/>
                </a:solidFill>
                <a:latin typeface="SimSun"/>
                <a:cs typeface="SimSun"/>
              </a:rPr>
              <a:t>负责制定旨在吸引外国直接投资进入农业领域</a:t>
            </a:r>
            <a:endParaRPr sz="2400" baseline="1736" dirty="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8248" y="3273230"/>
            <a:ext cx="103886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>
                <a:solidFill>
                  <a:srgbClr val="1E1E1E"/>
                </a:solidFill>
                <a:latin typeface="SimSun"/>
                <a:cs typeface="SimSun"/>
              </a:rPr>
              <a:t>的宏观政策</a:t>
            </a:r>
            <a:endParaRPr sz="1600" dirty="0">
              <a:latin typeface="SimSun"/>
              <a:cs typeface="SimSu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96000" y="3873462"/>
            <a:ext cx="6096000" cy="2341880"/>
          </a:xfrm>
          <a:custGeom>
            <a:avLst/>
            <a:gdLst/>
            <a:ahLst/>
            <a:cxnLst/>
            <a:rect l="l" t="t" r="r" b="b"/>
            <a:pathLst>
              <a:path w="6096000" h="2341879">
                <a:moveTo>
                  <a:pt x="0" y="2341753"/>
                </a:moveTo>
                <a:lnTo>
                  <a:pt x="6096000" y="2341753"/>
                </a:lnTo>
                <a:lnTo>
                  <a:pt x="6096000" y="0"/>
                </a:lnTo>
                <a:lnTo>
                  <a:pt x="0" y="0"/>
                </a:lnTo>
                <a:lnTo>
                  <a:pt x="0" y="2341753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64348" y="4145373"/>
            <a:ext cx="3273425" cy="5745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005C2F"/>
                </a:solidFill>
                <a:latin typeface="SimSun"/>
                <a:cs typeface="SimSun"/>
              </a:rPr>
              <a:t>特别投资促进委员会（</a:t>
            </a:r>
            <a:r>
              <a:rPr b="1" spc="-10" dirty="0">
                <a:solidFill>
                  <a:srgbClr val="005C2F"/>
                </a:solidFill>
                <a:latin typeface="Arial"/>
                <a:cs typeface="Arial"/>
              </a:rPr>
              <a:t>SIFC</a:t>
            </a:r>
            <a:r>
              <a:rPr b="1" spc="-20" dirty="0">
                <a:solidFill>
                  <a:srgbClr val="005C2F"/>
                </a:solidFill>
                <a:latin typeface="SimSun"/>
                <a:cs typeface="SimSun"/>
              </a:rPr>
              <a:t>）</a:t>
            </a:r>
            <a:endParaRPr b="1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600" spc="-1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600" spc="-18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2400" spc="-30" baseline="1736" dirty="0">
                <a:solidFill>
                  <a:srgbClr val="1E1E1E"/>
                </a:solidFill>
                <a:latin typeface="SimSun"/>
                <a:cs typeface="SimSun"/>
              </a:rPr>
              <a:t>促进和加快农业领域的国内外投资</a:t>
            </a:r>
            <a:endParaRPr sz="2400" baseline="1736" dirty="0">
              <a:latin typeface="SimSun"/>
              <a:cs typeface="SimSu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364348" y="4956107"/>
            <a:ext cx="3674110" cy="4476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5265" marR="5080" indent="-203200">
              <a:lnSpc>
                <a:spcPts val="1680"/>
              </a:lnSpc>
            </a:pPr>
            <a:r>
              <a:rPr sz="1600" spc="-1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600" spc="-18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2400" spc="-30" baseline="1736" dirty="0">
                <a:solidFill>
                  <a:srgbClr val="1E1E1E"/>
                </a:solidFill>
                <a:latin typeface="SimSun"/>
                <a:cs typeface="SimSun"/>
              </a:rPr>
              <a:t>为投资者提供精简的一站式支持，并协 </a:t>
            </a:r>
            <a:r>
              <a:rPr sz="1600" spc="-20" dirty="0">
                <a:solidFill>
                  <a:srgbClr val="1E1E1E"/>
                </a:solidFill>
                <a:latin typeface="SimSun"/>
                <a:cs typeface="SimSun"/>
              </a:rPr>
              <a:t>调各政府实体</a:t>
            </a:r>
            <a:endParaRPr sz="1600">
              <a:latin typeface="SimSun"/>
              <a:cs typeface="SimSu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083300" y="1536700"/>
            <a:ext cx="6097270" cy="2334260"/>
          </a:xfrm>
          <a:custGeom>
            <a:avLst/>
            <a:gdLst/>
            <a:ahLst/>
            <a:cxnLst/>
            <a:rect l="l" t="t" r="r" b="b"/>
            <a:pathLst>
              <a:path w="6097270" h="2334260">
                <a:moveTo>
                  <a:pt x="0" y="2334133"/>
                </a:moveTo>
                <a:lnTo>
                  <a:pt x="6097015" y="2334133"/>
                </a:lnTo>
                <a:lnTo>
                  <a:pt x="6097015" y="0"/>
                </a:lnTo>
                <a:lnTo>
                  <a:pt x="0" y="0"/>
                </a:lnTo>
                <a:lnTo>
                  <a:pt x="0" y="233413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351521" y="1807777"/>
            <a:ext cx="4079875" cy="1328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005C2F"/>
                </a:solidFill>
                <a:latin typeface="SimSun"/>
                <a:cs typeface="SimSun"/>
              </a:rPr>
              <a:t>绿色巴基斯坦倡议</a:t>
            </a:r>
            <a:endParaRPr b="1" dirty="0">
              <a:latin typeface="SimSun"/>
              <a:cs typeface="SimSun"/>
            </a:endParaRPr>
          </a:p>
          <a:p>
            <a:pPr marL="215265" marR="5080" indent="-203200">
              <a:lnSpc>
                <a:spcPts val="1680"/>
              </a:lnSpc>
              <a:spcBef>
                <a:spcPts val="715"/>
              </a:spcBef>
            </a:pPr>
            <a:r>
              <a:rPr sz="1600" spc="-1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600" spc="-1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2400" spc="-30" baseline="1736" dirty="0">
                <a:solidFill>
                  <a:srgbClr val="1E1E1E"/>
                </a:solidFill>
                <a:latin typeface="SimSun"/>
                <a:cs typeface="SimSun"/>
              </a:rPr>
              <a:t>推动行业现代化，包括监督技术和机械化的 </a:t>
            </a:r>
            <a:r>
              <a:rPr sz="1600" spc="-20" dirty="0">
                <a:solidFill>
                  <a:srgbClr val="1E1E1E"/>
                </a:solidFill>
                <a:latin typeface="SimSun"/>
                <a:cs typeface="SimSun"/>
              </a:rPr>
              <a:t>采用</a:t>
            </a:r>
            <a:endParaRPr sz="1600" dirty="0">
              <a:latin typeface="SimSun"/>
              <a:cs typeface="SimSun"/>
            </a:endParaRPr>
          </a:p>
          <a:p>
            <a:pPr marL="215265" marR="612775" indent="-203200">
              <a:lnSpc>
                <a:spcPts val="1700"/>
              </a:lnSpc>
              <a:spcBef>
                <a:spcPts val="680"/>
              </a:spcBef>
            </a:pPr>
            <a:r>
              <a:rPr sz="1600" spc="-1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600" spc="-18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1E1E1E"/>
                </a:solidFill>
                <a:latin typeface="SimSun"/>
                <a:cs typeface="SimSun"/>
              </a:rPr>
              <a:t>促</a:t>
            </a:r>
            <a:r>
              <a:rPr sz="1600" spc="-15" dirty="0">
                <a:solidFill>
                  <a:srgbClr val="1E1E1E"/>
                </a:solidFill>
                <a:latin typeface="SimSun"/>
                <a:cs typeface="SimSun"/>
              </a:rPr>
              <a:t>进金融包容性 </a:t>
            </a:r>
            <a:r>
              <a:rPr sz="1600" spc="-20" dirty="0">
                <a:solidFill>
                  <a:srgbClr val="1E1E1E"/>
                </a:solidFill>
                <a:latin typeface="SimSun"/>
                <a:cs typeface="SimSun"/>
              </a:rPr>
              <a:t>通过直接农民支持和信贷额度可及性</a:t>
            </a:r>
            <a:endParaRPr sz="1600" dirty="0">
              <a:latin typeface="SimSun"/>
              <a:cs typeface="SimSu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176265" y="2918967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914400" y="0"/>
                </a:moveTo>
                <a:lnTo>
                  <a:pt x="839412" y="3031"/>
                </a:lnTo>
                <a:lnTo>
                  <a:pt x="766093" y="11969"/>
                </a:lnTo>
                <a:lnTo>
                  <a:pt x="694677" y="26578"/>
                </a:lnTo>
                <a:lnTo>
                  <a:pt x="625400" y="46622"/>
                </a:lnTo>
                <a:lnTo>
                  <a:pt x="558498" y="71866"/>
                </a:lnTo>
                <a:lnTo>
                  <a:pt x="494205" y="102074"/>
                </a:lnTo>
                <a:lnTo>
                  <a:pt x="432758" y="137011"/>
                </a:lnTo>
                <a:lnTo>
                  <a:pt x="374391" y="176442"/>
                </a:lnTo>
                <a:lnTo>
                  <a:pt x="319341" y="220131"/>
                </a:lnTo>
                <a:lnTo>
                  <a:pt x="267843" y="267842"/>
                </a:lnTo>
                <a:lnTo>
                  <a:pt x="220131" y="319341"/>
                </a:lnTo>
                <a:lnTo>
                  <a:pt x="176442" y="374391"/>
                </a:lnTo>
                <a:lnTo>
                  <a:pt x="137011" y="432758"/>
                </a:lnTo>
                <a:lnTo>
                  <a:pt x="102074" y="494205"/>
                </a:lnTo>
                <a:lnTo>
                  <a:pt x="71866" y="558498"/>
                </a:lnTo>
                <a:lnTo>
                  <a:pt x="46622" y="625400"/>
                </a:lnTo>
                <a:lnTo>
                  <a:pt x="26578" y="694677"/>
                </a:lnTo>
                <a:lnTo>
                  <a:pt x="11969" y="766093"/>
                </a:lnTo>
                <a:lnTo>
                  <a:pt x="3031" y="839412"/>
                </a:lnTo>
                <a:lnTo>
                  <a:pt x="0" y="914399"/>
                </a:lnTo>
                <a:lnTo>
                  <a:pt x="3031" y="989404"/>
                </a:lnTo>
                <a:lnTo>
                  <a:pt x="11969" y="1062737"/>
                </a:lnTo>
                <a:lnTo>
                  <a:pt x="26578" y="1134163"/>
                </a:lnTo>
                <a:lnTo>
                  <a:pt x="46622" y="1203447"/>
                </a:lnTo>
                <a:lnTo>
                  <a:pt x="71866" y="1270355"/>
                </a:lnTo>
                <a:lnTo>
                  <a:pt x="102074" y="1334650"/>
                </a:lnTo>
                <a:lnTo>
                  <a:pt x="137011" y="1396097"/>
                </a:lnTo>
                <a:lnTo>
                  <a:pt x="176442" y="1454462"/>
                </a:lnTo>
                <a:lnTo>
                  <a:pt x="220131" y="1509510"/>
                </a:lnTo>
                <a:lnTo>
                  <a:pt x="267843" y="1561004"/>
                </a:lnTo>
                <a:lnTo>
                  <a:pt x="319341" y="1608710"/>
                </a:lnTo>
                <a:lnTo>
                  <a:pt x="374391" y="1652393"/>
                </a:lnTo>
                <a:lnTo>
                  <a:pt x="432758" y="1691818"/>
                </a:lnTo>
                <a:lnTo>
                  <a:pt x="494205" y="1726749"/>
                </a:lnTo>
                <a:lnTo>
                  <a:pt x="558498" y="1756951"/>
                </a:lnTo>
                <a:lnTo>
                  <a:pt x="625400" y="1782189"/>
                </a:lnTo>
                <a:lnTo>
                  <a:pt x="694677" y="1802229"/>
                </a:lnTo>
                <a:lnTo>
                  <a:pt x="766093" y="1816833"/>
                </a:lnTo>
                <a:lnTo>
                  <a:pt x="839412" y="1825769"/>
                </a:lnTo>
                <a:lnTo>
                  <a:pt x="914400" y="1828799"/>
                </a:lnTo>
                <a:lnTo>
                  <a:pt x="989404" y="1825769"/>
                </a:lnTo>
                <a:lnTo>
                  <a:pt x="1062737" y="1816833"/>
                </a:lnTo>
                <a:lnTo>
                  <a:pt x="1134163" y="1802229"/>
                </a:lnTo>
                <a:lnTo>
                  <a:pt x="1203447" y="1782189"/>
                </a:lnTo>
                <a:lnTo>
                  <a:pt x="1270355" y="1756951"/>
                </a:lnTo>
                <a:lnTo>
                  <a:pt x="1334650" y="1726749"/>
                </a:lnTo>
                <a:lnTo>
                  <a:pt x="1396097" y="1691818"/>
                </a:lnTo>
                <a:lnTo>
                  <a:pt x="1454462" y="1652393"/>
                </a:lnTo>
                <a:lnTo>
                  <a:pt x="1509510" y="1608710"/>
                </a:lnTo>
                <a:lnTo>
                  <a:pt x="1561004" y="1561004"/>
                </a:lnTo>
                <a:lnTo>
                  <a:pt x="1608710" y="1509510"/>
                </a:lnTo>
                <a:lnTo>
                  <a:pt x="1652393" y="1454462"/>
                </a:lnTo>
                <a:lnTo>
                  <a:pt x="1691818" y="1396097"/>
                </a:lnTo>
                <a:lnTo>
                  <a:pt x="1726749" y="1334650"/>
                </a:lnTo>
                <a:lnTo>
                  <a:pt x="1756951" y="1270355"/>
                </a:lnTo>
                <a:lnTo>
                  <a:pt x="1782189" y="1203447"/>
                </a:lnTo>
                <a:lnTo>
                  <a:pt x="1802229" y="1134163"/>
                </a:lnTo>
                <a:lnTo>
                  <a:pt x="1816833" y="1062737"/>
                </a:lnTo>
                <a:lnTo>
                  <a:pt x="1825769" y="989404"/>
                </a:lnTo>
                <a:lnTo>
                  <a:pt x="1828800" y="914399"/>
                </a:lnTo>
                <a:lnTo>
                  <a:pt x="1825769" y="839412"/>
                </a:lnTo>
                <a:lnTo>
                  <a:pt x="1816833" y="766093"/>
                </a:lnTo>
                <a:lnTo>
                  <a:pt x="1802229" y="694677"/>
                </a:lnTo>
                <a:lnTo>
                  <a:pt x="1782189" y="625400"/>
                </a:lnTo>
                <a:lnTo>
                  <a:pt x="1756951" y="558498"/>
                </a:lnTo>
                <a:lnTo>
                  <a:pt x="1726749" y="494205"/>
                </a:lnTo>
                <a:lnTo>
                  <a:pt x="1691818" y="432758"/>
                </a:lnTo>
                <a:lnTo>
                  <a:pt x="1652393" y="374391"/>
                </a:lnTo>
                <a:lnTo>
                  <a:pt x="1608710" y="319341"/>
                </a:lnTo>
                <a:lnTo>
                  <a:pt x="1561004" y="267842"/>
                </a:lnTo>
                <a:lnTo>
                  <a:pt x="1509510" y="220131"/>
                </a:lnTo>
                <a:lnTo>
                  <a:pt x="1454462" y="176442"/>
                </a:lnTo>
                <a:lnTo>
                  <a:pt x="1396097" y="137011"/>
                </a:lnTo>
                <a:lnTo>
                  <a:pt x="1334650" y="102074"/>
                </a:lnTo>
                <a:lnTo>
                  <a:pt x="1270355" y="71866"/>
                </a:lnTo>
                <a:lnTo>
                  <a:pt x="1203447" y="46622"/>
                </a:lnTo>
                <a:lnTo>
                  <a:pt x="1134163" y="26578"/>
                </a:lnTo>
                <a:lnTo>
                  <a:pt x="1062737" y="11969"/>
                </a:lnTo>
                <a:lnTo>
                  <a:pt x="989404" y="3031"/>
                </a:lnTo>
                <a:lnTo>
                  <a:pt x="914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76265" y="2918967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0" y="914399"/>
                </a:moveTo>
                <a:lnTo>
                  <a:pt x="3031" y="839412"/>
                </a:lnTo>
                <a:lnTo>
                  <a:pt x="11969" y="766093"/>
                </a:lnTo>
                <a:lnTo>
                  <a:pt x="26578" y="694677"/>
                </a:lnTo>
                <a:lnTo>
                  <a:pt x="46622" y="625400"/>
                </a:lnTo>
                <a:lnTo>
                  <a:pt x="71866" y="558498"/>
                </a:lnTo>
                <a:lnTo>
                  <a:pt x="102074" y="494205"/>
                </a:lnTo>
                <a:lnTo>
                  <a:pt x="137011" y="432758"/>
                </a:lnTo>
                <a:lnTo>
                  <a:pt x="176442" y="374391"/>
                </a:lnTo>
                <a:lnTo>
                  <a:pt x="220131" y="319341"/>
                </a:lnTo>
                <a:lnTo>
                  <a:pt x="267843" y="267842"/>
                </a:lnTo>
                <a:lnTo>
                  <a:pt x="319341" y="220131"/>
                </a:lnTo>
                <a:lnTo>
                  <a:pt x="374391" y="176442"/>
                </a:lnTo>
                <a:lnTo>
                  <a:pt x="432758" y="137011"/>
                </a:lnTo>
                <a:lnTo>
                  <a:pt x="494205" y="102074"/>
                </a:lnTo>
                <a:lnTo>
                  <a:pt x="558498" y="71866"/>
                </a:lnTo>
                <a:lnTo>
                  <a:pt x="625400" y="46622"/>
                </a:lnTo>
                <a:lnTo>
                  <a:pt x="694677" y="26578"/>
                </a:lnTo>
                <a:lnTo>
                  <a:pt x="766093" y="11969"/>
                </a:lnTo>
                <a:lnTo>
                  <a:pt x="839412" y="3031"/>
                </a:lnTo>
                <a:lnTo>
                  <a:pt x="914400" y="0"/>
                </a:lnTo>
                <a:lnTo>
                  <a:pt x="989404" y="3031"/>
                </a:lnTo>
                <a:lnTo>
                  <a:pt x="1062737" y="11969"/>
                </a:lnTo>
                <a:lnTo>
                  <a:pt x="1134163" y="26578"/>
                </a:lnTo>
                <a:lnTo>
                  <a:pt x="1203447" y="46622"/>
                </a:lnTo>
                <a:lnTo>
                  <a:pt x="1270355" y="71866"/>
                </a:lnTo>
                <a:lnTo>
                  <a:pt x="1334650" y="102074"/>
                </a:lnTo>
                <a:lnTo>
                  <a:pt x="1396097" y="137011"/>
                </a:lnTo>
                <a:lnTo>
                  <a:pt x="1454462" y="176442"/>
                </a:lnTo>
                <a:lnTo>
                  <a:pt x="1509510" y="220131"/>
                </a:lnTo>
                <a:lnTo>
                  <a:pt x="1561004" y="267842"/>
                </a:lnTo>
                <a:lnTo>
                  <a:pt x="1608710" y="319341"/>
                </a:lnTo>
                <a:lnTo>
                  <a:pt x="1652393" y="374391"/>
                </a:lnTo>
                <a:lnTo>
                  <a:pt x="1691818" y="432758"/>
                </a:lnTo>
                <a:lnTo>
                  <a:pt x="1726749" y="494205"/>
                </a:lnTo>
                <a:lnTo>
                  <a:pt x="1756951" y="558498"/>
                </a:lnTo>
                <a:lnTo>
                  <a:pt x="1782189" y="625400"/>
                </a:lnTo>
                <a:lnTo>
                  <a:pt x="1802229" y="694677"/>
                </a:lnTo>
                <a:lnTo>
                  <a:pt x="1816833" y="766093"/>
                </a:lnTo>
                <a:lnTo>
                  <a:pt x="1825769" y="839412"/>
                </a:lnTo>
                <a:lnTo>
                  <a:pt x="1828800" y="914399"/>
                </a:lnTo>
                <a:lnTo>
                  <a:pt x="1825769" y="989404"/>
                </a:lnTo>
                <a:lnTo>
                  <a:pt x="1816833" y="1062737"/>
                </a:lnTo>
                <a:lnTo>
                  <a:pt x="1802229" y="1134163"/>
                </a:lnTo>
                <a:lnTo>
                  <a:pt x="1782189" y="1203447"/>
                </a:lnTo>
                <a:lnTo>
                  <a:pt x="1756951" y="1270355"/>
                </a:lnTo>
                <a:lnTo>
                  <a:pt x="1726749" y="1334650"/>
                </a:lnTo>
                <a:lnTo>
                  <a:pt x="1691818" y="1396097"/>
                </a:lnTo>
                <a:lnTo>
                  <a:pt x="1652393" y="1454462"/>
                </a:lnTo>
                <a:lnTo>
                  <a:pt x="1608710" y="1509510"/>
                </a:lnTo>
                <a:lnTo>
                  <a:pt x="1561004" y="1561004"/>
                </a:lnTo>
                <a:lnTo>
                  <a:pt x="1509510" y="1608710"/>
                </a:lnTo>
                <a:lnTo>
                  <a:pt x="1454462" y="1652393"/>
                </a:lnTo>
                <a:lnTo>
                  <a:pt x="1396097" y="1691818"/>
                </a:lnTo>
                <a:lnTo>
                  <a:pt x="1334650" y="1726749"/>
                </a:lnTo>
                <a:lnTo>
                  <a:pt x="1270355" y="1756951"/>
                </a:lnTo>
                <a:lnTo>
                  <a:pt x="1203447" y="1782189"/>
                </a:lnTo>
                <a:lnTo>
                  <a:pt x="1134163" y="1802229"/>
                </a:lnTo>
                <a:lnTo>
                  <a:pt x="1062737" y="1816833"/>
                </a:lnTo>
                <a:lnTo>
                  <a:pt x="989404" y="1825769"/>
                </a:lnTo>
                <a:lnTo>
                  <a:pt x="914400" y="1828799"/>
                </a:lnTo>
                <a:lnTo>
                  <a:pt x="839412" y="1825769"/>
                </a:lnTo>
                <a:lnTo>
                  <a:pt x="766093" y="1816833"/>
                </a:lnTo>
                <a:lnTo>
                  <a:pt x="694677" y="1802229"/>
                </a:lnTo>
                <a:lnTo>
                  <a:pt x="625400" y="1782189"/>
                </a:lnTo>
                <a:lnTo>
                  <a:pt x="558498" y="1756951"/>
                </a:lnTo>
                <a:lnTo>
                  <a:pt x="494205" y="1726749"/>
                </a:lnTo>
                <a:lnTo>
                  <a:pt x="432758" y="1691818"/>
                </a:lnTo>
                <a:lnTo>
                  <a:pt x="374391" y="1652393"/>
                </a:lnTo>
                <a:lnTo>
                  <a:pt x="319341" y="1608710"/>
                </a:lnTo>
                <a:lnTo>
                  <a:pt x="267843" y="1561004"/>
                </a:lnTo>
                <a:lnTo>
                  <a:pt x="220131" y="1509510"/>
                </a:lnTo>
                <a:lnTo>
                  <a:pt x="176442" y="1454462"/>
                </a:lnTo>
                <a:lnTo>
                  <a:pt x="137011" y="1396097"/>
                </a:lnTo>
                <a:lnTo>
                  <a:pt x="102074" y="1334650"/>
                </a:lnTo>
                <a:lnTo>
                  <a:pt x="71866" y="1270355"/>
                </a:lnTo>
                <a:lnTo>
                  <a:pt x="46622" y="1203447"/>
                </a:lnTo>
                <a:lnTo>
                  <a:pt x="26578" y="1134163"/>
                </a:lnTo>
                <a:lnTo>
                  <a:pt x="11969" y="1062737"/>
                </a:lnTo>
                <a:lnTo>
                  <a:pt x="3031" y="989404"/>
                </a:lnTo>
                <a:lnTo>
                  <a:pt x="0" y="914399"/>
                </a:lnTo>
                <a:close/>
              </a:path>
            </a:pathLst>
          </a:custGeom>
          <a:ln w="1905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334000" y="3459804"/>
            <a:ext cx="1604643" cy="956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</a:pPr>
            <a:r>
              <a:rPr sz="1600" b="1" spc="-20" dirty="0" err="1" smtClean="0">
                <a:solidFill>
                  <a:srgbClr val="005C2F"/>
                </a:solidFill>
                <a:latin typeface="SimSun"/>
                <a:cs typeface="SimSun"/>
              </a:rPr>
              <a:t>关键行业参与者和利益相关</a:t>
            </a:r>
            <a:r>
              <a:rPr lang="ja-JP" altLang="en-US" sz="1600" b="1" spc="-20" dirty="0">
                <a:solidFill>
                  <a:srgbClr val="005C2F"/>
                </a:solidFill>
                <a:latin typeface="SimSun"/>
                <a:cs typeface="SimSun"/>
              </a:rPr>
              <a:t>者</a:t>
            </a:r>
          </a:p>
          <a:p>
            <a:pPr marL="12700" marR="5080">
              <a:lnSpc>
                <a:spcPts val="1710"/>
              </a:lnSpc>
            </a:pPr>
            <a:endParaRPr sz="1600" b="1" dirty="0">
              <a:latin typeface="SimSun"/>
              <a:cs typeface="SimSu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236334" y="5293283"/>
            <a:ext cx="833462" cy="83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08548" y="5488228"/>
            <a:ext cx="570115" cy="637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129909" y="1554619"/>
            <a:ext cx="670826" cy="7166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408548" y="1648434"/>
            <a:ext cx="516597" cy="59286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1524000"/>
            <a:ext cx="9144000" cy="5334000"/>
          </a:xfrm>
          <a:custGeom>
            <a:avLst/>
            <a:gdLst/>
            <a:ahLst/>
            <a:cxnLst/>
            <a:rect l="l" t="t" r="r" b="b"/>
            <a:pathLst>
              <a:path w="9144000" h="5334000">
                <a:moveTo>
                  <a:pt x="0" y="5334000"/>
                </a:moveTo>
                <a:lnTo>
                  <a:pt x="9144000" y="53340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524000"/>
            <a:ext cx="3180080" cy="533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3180080" cy="5334000"/>
          </a:xfrm>
          <a:custGeom>
            <a:avLst/>
            <a:gdLst/>
            <a:ahLst/>
            <a:cxnLst/>
            <a:rect l="l" t="t" r="r" b="b"/>
            <a:pathLst>
              <a:path w="3180080" h="5334000">
                <a:moveTo>
                  <a:pt x="0" y="5334000"/>
                </a:moveTo>
                <a:lnTo>
                  <a:pt x="3179699" y="5334000"/>
                </a:lnTo>
                <a:lnTo>
                  <a:pt x="3179699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5524"/>
                </a:moveTo>
                <a:lnTo>
                  <a:pt x="12192000" y="1525524"/>
                </a:lnTo>
                <a:lnTo>
                  <a:pt x="12192000" y="1524"/>
                </a:lnTo>
                <a:lnTo>
                  <a:pt x="0" y="1524"/>
                </a:lnTo>
                <a:lnTo>
                  <a:pt x="0" y="1525524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45159" y="77712"/>
            <a:ext cx="1046035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5C2F"/>
                </a:solidFill>
                <a:latin typeface="SimSun"/>
                <a:cs typeface="SimSun"/>
              </a:rPr>
              <a:t>巴基斯坦拥有众多本地和国际农业综合企业，具有丰富的合资潜力，积极参与整个农业价值链</a:t>
            </a:r>
            <a:endParaRPr sz="3200" b="1" dirty="0">
              <a:latin typeface="SimSun"/>
              <a:cs typeface="SimSu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1000" y="1109878"/>
            <a:ext cx="11430000" cy="373380"/>
          </a:xfrm>
          <a:custGeom>
            <a:avLst/>
            <a:gdLst/>
            <a:ahLst/>
            <a:cxnLst/>
            <a:rect l="l" t="t" r="r" b="b"/>
            <a:pathLst>
              <a:path w="11430000" h="373380">
                <a:moveTo>
                  <a:pt x="0" y="373100"/>
                </a:moveTo>
                <a:lnTo>
                  <a:pt x="11430000" y="373100"/>
                </a:lnTo>
                <a:lnTo>
                  <a:pt x="11430000" y="0"/>
                </a:lnTo>
                <a:lnTo>
                  <a:pt x="0" y="0"/>
                </a:lnTo>
                <a:lnTo>
                  <a:pt x="0" y="37310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66900" y="1459141"/>
            <a:ext cx="9944100" cy="688975"/>
          </a:xfrm>
          <a:custGeom>
            <a:avLst/>
            <a:gdLst/>
            <a:ahLst/>
            <a:cxnLst/>
            <a:rect l="l" t="t" r="r" b="b"/>
            <a:pathLst>
              <a:path w="9944100" h="688975">
                <a:moveTo>
                  <a:pt x="0" y="688936"/>
                </a:moveTo>
                <a:lnTo>
                  <a:pt x="9944100" y="688936"/>
                </a:lnTo>
                <a:lnTo>
                  <a:pt x="9944100" y="0"/>
                </a:lnTo>
                <a:lnTo>
                  <a:pt x="0" y="0"/>
                </a:lnTo>
                <a:lnTo>
                  <a:pt x="0" y="688936"/>
                </a:lnTo>
                <a:close/>
              </a:path>
            </a:pathLst>
          </a:custGeom>
          <a:solidFill>
            <a:srgbClr val="F1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6900" y="1459141"/>
            <a:ext cx="9944100" cy="688975"/>
          </a:xfrm>
          <a:custGeom>
            <a:avLst/>
            <a:gdLst/>
            <a:ahLst/>
            <a:cxnLst/>
            <a:rect l="l" t="t" r="r" b="b"/>
            <a:pathLst>
              <a:path w="9944100" h="688975">
                <a:moveTo>
                  <a:pt x="0" y="688936"/>
                </a:moveTo>
                <a:lnTo>
                  <a:pt x="9944100" y="688936"/>
                </a:lnTo>
                <a:lnTo>
                  <a:pt x="9944100" y="0"/>
                </a:lnTo>
                <a:lnTo>
                  <a:pt x="0" y="0"/>
                </a:lnTo>
                <a:lnTo>
                  <a:pt x="0" y="688936"/>
                </a:lnTo>
                <a:close/>
              </a:path>
            </a:pathLst>
          </a:custGeom>
          <a:ln w="9525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945893" y="762000"/>
            <a:ext cx="9804779" cy="1190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200" dirty="0">
                <a:solidFill>
                  <a:srgbClr val="787878"/>
                </a:solidFill>
                <a:latin typeface="SimSun"/>
                <a:cs typeface="SimSun"/>
              </a:rPr>
              <a:t>非详尽</a:t>
            </a:r>
            <a:endParaRPr sz="12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900" dirty="0" smtClean="0">
              <a:latin typeface="Times New Roman"/>
              <a:cs typeface="Times New Roman"/>
            </a:endParaRPr>
          </a:p>
          <a:p>
            <a:pPr marL="3101340">
              <a:lnSpc>
                <a:spcPct val="100000"/>
              </a:lnSpc>
            </a:pPr>
            <a:r>
              <a:rPr sz="2000" b="1" dirty="0" err="1" smtClean="0">
                <a:solidFill>
                  <a:srgbClr val="FFFFFF"/>
                </a:solidFill>
                <a:latin typeface="SimSun"/>
                <a:cs typeface="SimSun"/>
              </a:rPr>
              <a:t>选择巴基斯坦的领先企业</a:t>
            </a:r>
            <a:endParaRPr sz="2000" b="1" dirty="0" smtClean="0">
              <a:latin typeface="SimSun"/>
              <a:cs typeface="SimSun"/>
            </a:endParaRPr>
          </a:p>
          <a:p>
            <a:pPr marL="12700" marR="185420">
              <a:spcBef>
                <a:spcPts val="965"/>
              </a:spcBef>
            </a:pPr>
            <a:r>
              <a:rPr sz="1400" spc="-10" dirty="0" err="1" smtClean="0">
                <a:solidFill>
                  <a:srgbClr val="1E1E1E"/>
                </a:solidFill>
                <a:latin typeface="Arial"/>
                <a:cs typeface="Arial"/>
              </a:rPr>
              <a:t>Garibsons</a:t>
            </a:r>
            <a:r>
              <a:rPr sz="1400" spc="-5" dirty="0" smtClean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年营收超过</a:t>
            </a:r>
            <a:r>
              <a:rPr sz="1400" spc="-29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1070</a:t>
            </a:r>
            <a:r>
              <a:rPr sz="14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亿巴基斯坦卢比，总资产超过</a:t>
            </a:r>
            <a:r>
              <a:rPr sz="1400" spc="-29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200</a:t>
            </a:r>
            <a:r>
              <a:rPr sz="14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亿巴基斯坦卢比，是巴基斯坦最大的大米出口商。该公司拥有垂直 整合的上游投资。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1000" y="1459141"/>
            <a:ext cx="1419225" cy="679450"/>
          </a:xfrm>
          <a:custGeom>
            <a:avLst/>
            <a:gdLst/>
            <a:ahLst/>
            <a:cxnLst/>
            <a:rect l="l" t="t" r="r" b="b"/>
            <a:pathLst>
              <a:path w="1419225" h="679450">
                <a:moveTo>
                  <a:pt x="0" y="678903"/>
                </a:moveTo>
                <a:lnTo>
                  <a:pt x="1419225" y="678903"/>
                </a:lnTo>
                <a:lnTo>
                  <a:pt x="1419225" y="0"/>
                </a:lnTo>
                <a:lnTo>
                  <a:pt x="0" y="0"/>
                </a:lnTo>
                <a:lnTo>
                  <a:pt x="0" y="6789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1000" y="1459141"/>
            <a:ext cx="1419225" cy="679450"/>
          </a:xfrm>
          <a:custGeom>
            <a:avLst/>
            <a:gdLst/>
            <a:ahLst/>
            <a:cxnLst/>
            <a:rect l="l" t="t" r="r" b="b"/>
            <a:pathLst>
              <a:path w="1419225" h="679450">
                <a:moveTo>
                  <a:pt x="0" y="678903"/>
                </a:moveTo>
                <a:lnTo>
                  <a:pt x="1419225" y="678903"/>
                </a:lnTo>
                <a:lnTo>
                  <a:pt x="1419225" y="0"/>
                </a:lnTo>
                <a:lnTo>
                  <a:pt x="0" y="0"/>
                </a:lnTo>
                <a:lnTo>
                  <a:pt x="0" y="678903"/>
                </a:lnTo>
                <a:close/>
              </a:path>
            </a:pathLst>
          </a:custGeom>
          <a:ln w="9525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1959" y="1502994"/>
            <a:ext cx="575995" cy="5759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9400" y="1497711"/>
            <a:ext cx="365759" cy="3641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66900" y="2182063"/>
            <a:ext cx="9944100" cy="827405"/>
          </a:xfrm>
          <a:custGeom>
            <a:avLst/>
            <a:gdLst/>
            <a:ahLst/>
            <a:cxnLst/>
            <a:rect l="l" t="t" r="r" b="b"/>
            <a:pathLst>
              <a:path w="9944100" h="827405">
                <a:moveTo>
                  <a:pt x="0" y="827328"/>
                </a:moveTo>
                <a:lnTo>
                  <a:pt x="9944100" y="827328"/>
                </a:lnTo>
                <a:lnTo>
                  <a:pt x="9944100" y="0"/>
                </a:lnTo>
                <a:lnTo>
                  <a:pt x="0" y="0"/>
                </a:lnTo>
                <a:lnTo>
                  <a:pt x="0" y="827328"/>
                </a:lnTo>
                <a:close/>
              </a:path>
            </a:pathLst>
          </a:custGeom>
          <a:solidFill>
            <a:srgbClr val="F1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66900" y="2182063"/>
            <a:ext cx="9944100" cy="827405"/>
          </a:xfrm>
          <a:custGeom>
            <a:avLst/>
            <a:gdLst/>
            <a:ahLst/>
            <a:cxnLst/>
            <a:rect l="l" t="t" r="r" b="b"/>
            <a:pathLst>
              <a:path w="9944100" h="827405">
                <a:moveTo>
                  <a:pt x="0" y="827328"/>
                </a:moveTo>
                <a:lnTo>
                  <a:pt x="9944100" y="827328"/>
                </a:lnTo>
                <a:lnTo>
                  <a:pt x="9944100" y="0"/>
                </a:lnTo>
                <a:lnTo>
                  <a:pt x="0" y="0"/>
                </a:lnTo>
                <a:lnTo>
                  <a:pt x="0" y="827328"/>
                </a:lnTo>
                <a:close/>
              </a:path>
            </a:pathLst>
          </a:custGeom>
          <a:ln w="9525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000" y="2182063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5">
                <a:moveTo>
                  <a:pt x="0" y="827328"/>
                </a:moveTo>
                <a:lnTo>
                  <a:pt x="1419225" y="827328"/>
                </a:lnTo>
                <a:lnTo>
                  <a:pt x="1419225" y="0"/>
                </a:lnTo>
                <a:lnTo>
                  <a:pt x="0" y="0"/>
                </a:lnTo>
                <a:lnTo>
                  <a:pt x="0" y="827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1000" y="2182063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5">
                <a:moveTo>
                  <a:pt x="0" y="827328"/>
                </a:moveTo>
                <a:lnTo>
                  <a:pt x="1419225" y="827328"/>
                </a:lnTo>
                <a:lnTo>
                  <a:pt x="1419225" y="0"/>
                </a:lnTo>
                <a:lnTo>
                  <a:pt x="0" y="0"/>
                </a:lnTo>
                <a:lnTo>
                  <a:pt x="0" y="827328"/>
                </a:lnTo>
                <a:close/>
              </a:path>
            </a:pathLst>
          </a:custGeom>
          <a:ln w="9525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9400" y="2192743"/>
            <a:ext cx="365759" cy="3641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1834" y="2347010"/>
            <a:ext cx="971994" cy="4177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866900" y="3043377"/>
            <a:ext cx="9944100" cy="827405"/>
          </a:xfrm>
          <a:custGeom>
            <a:avLst/>
            <a:gdLst/>
            <a:ahLst/>
            <a:cxnLst/>
            <a:rect l="l" t="t" r="r" b="b"/>
            <a:pathLst>
              <a:path w="9944100" h="827404">
                <a:moveTo>
                  <a:pt x="0" y="827328"/>
                </a:moveTo>
                <a:lnTo>
                  <a:pt x="9944100" y="827328"/>
                </a:lnTo>
                <a:lnTo>
                  <a:pt x="9944100" y="0"/>
                </a:lnTo>
                <a:lnTo>
                  <a:pt x="0" y="0"/>
                </a:lnTo>
                <a:lnTo>
                  <a:pt x="0" y="827328"/>
                </a:lnTo>
                <a:close/>
              </a:path>
            </a:pathLst>
          </a:custGeom>
          <a:solidFill>
            <a:srgbClr val="F1F8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66900" y="3043377"/>
            <a:ext cx="9944100" cy="827405"/>
          </a:xfrm>
          <a:custGeom>
            <a:avLst/>
            <a:gdLst/>
            <a:ahLst/>
            <a:cxnLst/>
            <a:rect l="l" t="t" r="r" b="b"/>
            <a:pathLst>
              <a:path w="9944100" h="827404">
                <a:moveTo>
                  <a:pt x="0" y="827328"/>
                </a:moveTo>
                <a:lnTo>
                  <a:pt x="9944100" y="827328"/>
                </a:lnTo>
                <a:lnTo>
                  <a:pt x="9944100" y="0"/>
                </a:lnTo>
                <a:lnTo>
                  <a:pt x="0" y="0"/>
                </a:lnTo>
                <a:lnTo>
                  <a:pt x="0" y="827328"/>
                </a:lnTo>
                <a:close/>
              </a:path>
            </a:pathLst>
          </a:custGeom>
          <a:ln w="9525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1000" y="3043377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328"/>
                </a:moveTo>
                <a:lnTo>
                  <a:pt x="1419225" y="827328"/>
                </a:lnTo>
                <a:lnTo>
                  <a:pt x="1419225" y="0"/>
                </a:lnTo>
                <a:lnTo>
                  <a:pt x="0" y="0"/>
                </a:lnTo>
                <a:lnTo>
                  <a:pt x="0" y="827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1000" y="3043377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328"/>
                </a:moveTo>
                <a:lnTo>
                  <a:pt x="1419225" y="827328"/>
                </a:lnTo>
                <a:lnTo>
                  <a:pt x="1419225" y="0"/>
                </a:lnTo>
                <a:lnTo>
                  <a:pt x="0" y="0"/>
                </a:lnTo>
                <a:lnTo>
                  <a:pt x="0" y="827328"/>
                </a:lnTo>
                <a:close/>
              </a:path>
            </a:pathLst>
          </a:custGeom>
          <a:ln w="9525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9400" y="3082289"/>
            <a:ext cx="365759" cy="3641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7567" y="3327437"/>
            <a:ext cx="683996" cy="3641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81000" y="4636084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328"/>
                </a:moveTo>
                <a:lnTo>
                  <a:pt x="1419225" y="827328"/>
                </a:lnTo>
                <a:lnTo>
                  <a:pt x="1419225" y="0"/>
                </a:lnTo>
                <a:lnTo>
                  <a:pt x="0" y="0"/>
                </a:lnTo>
                <a:lnTo>
                  <a:pt x="0" y="827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000" y="4636084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328"/>
                </a:moveTo>
                <a:lnTo>
                  <a:pt x="1419225" y="827328"/>
                </a:lnTo>
                <a:lnTo>
                  <a:pt x="1419225" y="0"/>
                </a:lnTo>
                <a:lnTo>
                  <a:pt x="0" y="0"/>
                </a:lnTo>
                <a:lnTo>
                  <a:pt x="0" y="827328"/>
                </a:lnTo>
                <a:close/>
              </a:path>
            </a:pathLst>
          </a:custGeom>
          <a:ln w="9525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9400" y="4607686"/>
            <a:ext cx="367195" cy="363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7567" y="4875186"/>
            <a:ext cx="763511" cy="4294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1000" y="5536272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328"/>
                </a:moveTo>
                <a:lnTo>
                  <a:pt x="1419225" y="827328"/>
                </a:lnTo>
                <a:lnTo>
                  <a:pt x="1419225" y="0"/>
                </a:lnTo>
                <a:lnTo>
                  <a:pt x="0" y="0"/>
                </a:lnTo>
                <a:lnTo>
                  <a:pt x="0" y="8273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1000" y="5536272"/>
            <a:ext cx="1419225" cy="827405"/>
          </a:xfrm>
          <a:custGeom>
            <a:avLst/>
            <a:gdLst/>
            <a:ahLst/>
            <a:cxnLst/>
            <a:rect l="l" t="t" r="r" b="b"/>
            <a:pathLst>
              <a:path w="1419225" h="827404">
                <a:moveTo>
                  <a:pt x="0" y="827328"/>
                </a:moveTo>
                <a:lnTo>
                  <a:pt x="1419225" y="827328"/>
                </a:lnTo>
                <a:lnTo>
                  <a:pt x="1419225" y="0"/>
                </a:lnTo>
                <a:lnTo>
                  <a:pt x="0" y="0"/>
                </a:lnTo>
                <a:lnTo>
                  <a:pt x="0" y="827328"/>
                </a:lnTo>
                <a:close/>
              </a:path>
            </a:pathLst>
          </a:custGeom>
          <a:ln w="9525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9400" y="5497398"/>
            <a:ext cx="365759" cy="3641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11834" y="5828436"/>
            <a:ext cx="971994" cy="2430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>
            <a:spLocks noGrp="1"/>
          </p:cNvSpPr>
          <p:nvPr>
            <p:ph type="body" idx="1"/>
          </p:nvPr>
        </p:nvSpPr>
        <p:spPr>
          <a:xfrm>
            <a:off x="618870" y="2411480"/>
            <a:ext cx="10954258" cy="2146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39215" marR="676910"/>
            <a:r>
              <a:rPr sz="1400" spc="-10" dirty="0">
                <a:latin typeface="Arial"/>
                <a:cs typeface="Arial"/>
              </a:rPr>
              <a:t>Rafhan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Maize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/>
              <a:t>的年收入为</a:t>
            </a:r>
            <a:r>
              <a:rPr sz="1400" spc="-290" dirty="0"/>
              <a:t> </a:t>
            </a:r>
            <a:r>
              <a:rPr sz="1400" spc="-10" dirty="0">
                <a:latin typeface="Arial"/>
                <a:cs typeface="Arial"/>
              </a:rPr>
              <a:t>+700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/>
              <a:t>亿巴基斯坦卢比，主要从事玉米加工，为食品、制药、纺织、造纸和动物营养等各个行业生 产各种食品配料和工业产品</a:t>
            </a:r>
            <a:r>
              <a:rPr spc="-15" dirty="0"/>
              <a:t>。</a:t>
            </a:r>
          </a:p>
          <a:p>
            <a:pPr marL="1326515">
              <a:lnSpc>
                <a:spcPct val="100000"/>
              </a:lnSpc>
            </a:pPr>
            <a:endParaRPr spc="-15" dirty="0"/>
          </a:p>
          <a:p>
            <a:pPr marL="1326515">
              <a:lnSpc>
                <a:spcPct val="100000"/>
              </a:lnSpc>
              <a:spcBef>
                <a:spcPts val="32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339215" marR="5080">
              <a:lnSpc>
                <a:spcPct val="100000"/>
              </a:lnSpc>
            </a:pPr>
            <a:r>
              <a:rPr sz="1400" spc="-15" dirty="0">
                <a:latin typeface="Arial"/>
                <a:cs typeface="Arial"/>
              </a:rPr>
              <a:t>Engr</a:t>
            </a:r>
            <a:r>
              <a:rPr sz="1400" spc="-10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Food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/>
              <a:t>隶属</a:t>
            </a:r>
            <a:r>
              <a:rPr sz="1400" spc="-15" dirty="0"/>
              <a:t>于</a:t>
            </a:r>
            <a:r>
              <a:rPr sz="1400" spc="-295" dirty="0"/>
              <a:t> </a:t>
            </a:r>
            <a:r>
              <a:rPr sz="1400" spc="-15" dirty="0">
                <a:latin typeface="Arial"/>
                <a:cs typeface="Arial"/>
              </a:rPr>
              <a:t>Engr</a:t>
            </a:r>
            <a:r>
              <a:rPr sz="1400" spc="-10" dirty="0">
                <a:latin typeface="Arial"/>
                <a:cs typeface="Arial"/>
              </a:rPr>
              <a:t>o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Corporation</a:t>
            </a:r>
            <a:r>
              <a:rPr sz="1400" spc="-20" dirty="0"/>
              <a:t>（领先的多元化企业集团，营</a:t>
            </a:r>
            <a:r>
              <a:rPr sz="1400" spc="-15" dirty="0"/>
              <a:t>收</a:t>
            </a:r>
            <a:r>
              <a:rPr sz="1400" spc="-20" dirty="0"/>
              <a:t>超</a:t>
            </a:r>
            <a:r>
              <a:rPr sz="1400" spc="-15" dirty="0"/>
              <a:t>过</a:t>
            </a:r>
            <a:r>
              <a:rPr sz="1400" spc="-295" dirty="0"/>
              <a:t> </a:t>
            </a:r>
            <a:r>
              <a:rPr sz="1400" spc="-15" dirty="0">
                <a:latin typeface="Arial"/>
                <a:cs typeface="Arial"/>
              </a:rPr>
              <a:t>100</a:t>
            </a:r>
            <a:r>
              <a:rPr sz="1400" spc="-10" dirty="0">
                <a:latin typeface="Arial"/>
                <a:cs typeface="Arial"/>
              </a:rPr>
              <a:t>0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/>
              <a:t>亿巴基斯坦卢比），是巴基斯坦乳制品行业的市场 领导者。该公司拥有多元化的产品系列，包</a:t>
            </a:r>
            <a:r>
              <a:rPr sz="1400" spc="-15" dirty="0"/>
              <a:t>括</a:t>
            </a:r>
            <a:r>
              <a:rPr sz="1400" spc="-295" dirty="0"/>
              <a:t> </a:t>
            </a:r>
            <a:r>
              <a:rPr sz="1400" spc="-15" dirty="0">
                <a:latin typeface="Arial"/>
                <a:cs typeface="Arial"/>
              </a:rPr>
              <a:t>Tarang</a:t>
            </a:r>
            <a:r>
              <a:rPr sz="1400" spc="-20" dirty="0"/>
              <a:t>、</a:t>
            </a:r>
            <a:r>
              <a:rPr sz="1400" spc="-15" dirty="0">
                <a:latin typeface="Arial"/>
                <a:cs typeface="Arial"/>
              </a:rPr>
              <a:t>Omun</a:t>
            </a:r>
            <a:r>
              <a:rPr sz="1400" spc="-10" dirty="0">
                <a:latin typeface="Arial"/>
                <a:cs typeface="Arial"/>
              </a:rPr>
              <a:t>g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5" dirty="0"/>
              <a:t>和</a:t>
            </a:r>
            <a:r>
              <a:rPr sz="1400" spc="-295" dirty="0"/>
              <a:t> </a:t>
            </a:r>
            <a:r>
              <a:rPr sz="1400" spc="-15" dirty="0">
                <a:latin typeface="Arial"/>
                <a:cs typeface="Arial"/>
              </a:rPr>
              <a:t>Omor</a:t>
            </a:r>
            <a:r>
              <a:rPr sz="1400" spc="-10" dirty="0">
                <a:latin typeface="Arial"/>
                <a:cs typeface="Arial"/>
              </a:rPr>
              <a:t>é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/>
              <a:t>等热门品牌。</a:t>
            </a:r>
          </a:p>
          <a:p>
            <a:pPr marL="1326515">
              <a:lnSpc>
                <a:spcPct val="100000"/>
              </a:lnSpc>
            </a:pPr>
            <a:endParaRPr spc="-20" dirty="0"/>
          </a:p>
          <a:p>
            <a:pPr marL="1326515">
              <a:lnSpc>
                <a:spcPct val="100000"/>
              </a:lnSpc>
              <a:spcBef>
                <a:spcPts val="19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339215" marR="5080">
              <a:lnSpc>
                <a:spcPts val="1520"/>
              </a:lnSpc>
            </a:pPr>
            <a:r>
              <a:rPr spc="-15" dirty="0">
                <a:latin typeface="SimSun"/>
                <a:cs typeface="SimSun"/>
              </a:rPr>
              <a:t>雀巢巴基斯坦公司</a:t>
            </a:r>
            <a:r>
              <a:rPr spc="-10" dirty="0">
                <a:latin typeface="Arial"/>
                <a:cs typeface="Arial"/>
              </a:rPr>
              <a:t>24</a:t>
            </a:r>
            <a:r>
              <a:rPr spc="-15" dirty="0"/>
              <a:t>财年的年营业额为</a:t>
            </a:r>
            <a:r>
              <a:rPr spc="-10" dirty="0">
                <a:latin typeface="Arial"/>
                <a:cs typeface="Arial"/>
              </a:rPr>
              <a:t>1932</a:t>
            </a:r>
            <a:r>
              <a:rPr spc="-15" dirty="0"/>
              <a:t>亿巴基斯坦卢比，是农业生态系统领域的领先企业。除了制造网络外，雀巢巴基斯坦还在 开发创新农业解决方案（例如高效的水资源管理）方面处于市场领先地位。</a:t>
            </a:r>
          </a:p>
        </p:txBody>
      </p:sp>
      <p:sp>
        <p:nvSpPr>
          <p:cNvPr id="40" name="object 40"/>
          <p:cNvSpPr/>
          <p:nvPr/>
        </p:nvSpPr>
        <p:spPr>
          <a:xfrm>
            <a:off x="1866900" y="3904716"/>
            <a:ext cx="9944100" cy="669290"/>
          </a:xfrm>
          <a:custGeom>
            <a:avLst/>
            <a:gdLst/>
            <a:ahLst/>
            <a:cxnLst/>
            <a:rect l="l" t="t" r="r" b="b"/>
            <a:pathLst>
              <a:path w="9944100" h="669289">
                <a:moveTo>
                  <a:pt x="0" y="668934"/>
                </a:moveTo>
                <a:lnTo>
                  <a:pt x="9944100" y="668934"/>
                </a:lnTo>
                <a:lnTo>
                  <a:pt x="9944100" y="0"/>
                </a:lnTo>
                <a:lnTo>
                  <a:pt x="0" y="0"/>
                </a:lnTo>
                <a:lnTo>
                  <a:pt x="0" y="668934"/>
                </a:lnTo>
                <a:close/>
              </a:path>
            </a:pathLst>
          </a:custGeom>
          <a:solidFill>
            <a:srgbClr val="F1F8E9"/>
          </a:solidFill>
        </p:spPr>
        <p:txBody>
          <a:bodyPr wrap="square" lIns="0" tIns="0" rIns="0" bIns="0" rtlCol="0" anchor="ctr"/>
          <a:lstStyle/>
          <a:p>
            <a:endParaRPr lang="en-US" sz="14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雀巢巴基斯坦公司</a:t>
            </a:r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24财年的年营业额为</a:t>
            </a:r>
            <a:r>
              <a:rPr lang="en-US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1932</a:t>
            </a:r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亿巴基斯坦卢比，是农业生态系统领域的领先企业。除了制造网络外，雀巢巴基斯坦还在 </a:t>
            </a:r>
            <a:r>
              <a:rPr lang="en-US" sz="1400" dirty="0" err="1">
                <a:latin typeface="SimSun" panose="02010600030101010101" pitchFamily="2" charset="-122"/>
                <a:ea typeface="SimSun" panose="02010600030101010101" pitchFamily="2" charset="-122"/>
              </a:rPr>
              <a:t>开发创新农业解决方案（例如高效的水资源管理）方面处于市场领先地位</a:t>
            </a:r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</a:p>
          <a:p>
            <a:endParaRPr dirty="0"/>
          </a:p>
        </p:txBody>
      </p:sp>
      <p:sp>
        <p:nvSpPr>
          <p:cNvPr id="41" name="object 41"/>
          <p:cNvSpPr/>
          <p:nvPr/>
        </p:nvSpPr>
        <p:spPr>
          <a:xfrm>
            <a:off x="1866900" y="3904716"/>
            <a:ext cx="9944100" cy="669290"/>
          </a:xfrm>
          <a:custGeom>
            <a:avLst/>
            <a:gdLst/>
            <a:ahLst/>
            <a:cxnLst/>
            <a:rect l="l" t="t" r="r" b="b"/>
            <a:pathLst>
              <a:path w="9944100" h="669289">
                <a:moveTo>
                  <a:pt x="0" y="668934"/>
                </a:moveTo>
                <a:lnTo>
                  <a:pt x="9944100" y="668934"/>
                </a:lnTo>
                <a:lnTo>
                  <a:pt x="9944100" y="0"/>
                </a:lnTo>
                <a:lnTo>
                  <a:pt x="0" y="0"/>
                </a:lnTo>
                <a:lnTo>
                  <a:pt x="0" y="668934"/>
                </a:lnTo>
                <a:close/>
              </a:path>
            </a:pathLst>
          </a:custGeom>
          <a:ln w="9525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81000" y="3904716"/>
            <a:ext cx="1419225" cy="669290"/>
          </a:xfrm>
          <a:custGeom>
            <a:avLst/>
            <a:gdLst/>
            <a:ahLst/>
            <a:cxnLst/>
            <a:rect l="l" t="t" r="r" b="b"/>
            <a:pathLst>
              <a:path w="1419225" h="669289">
                <a:moveTo>
                  <a:pt x="0" y="668934"/>
                </a:moveTo>
                <a:lnTo>
                  <a:pt x="1419225" y="668934"/>
                </a:lnTo>
                <a:lnTo>
                  <a:pt x="1419225" y="0"/>
                </a:lnTo>
                <a:lnTo>
                  <a:pt x="0" y="0"/>
                </a:lnTo>
                <a:lnTo>
                  <a:pt x="0" y="6689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1000" y="3904716"/>
            <a:ext cx="1419225" cy="669290"/>
          </a:xfrm>
          <a:custGeom>
            <a:avLst/>
            <a:gdLst/>
            <a:ahLst/>
            <a:cxnLst/>
            <a:rect l="l" t="t" r="r" b="b"/>
            <a:pathLst>
              <a:path w="1419225" h="669289">
                <a:moveTo>
                  <a:pt x="0" y="668934"/>
                </a:moveTo>
                <a:lnTo>
                  <a:pt x="1419225" y="668934"/>
                </a:lnTo>
                <a:lnTo>
                  <a:pt x="1419225" y="0"/>
                </a:lnTo>
                <a:lnTo>
                  <a:pt x="0" y="0"/>
                </a:lnTo>
                <a:lnTo>
                  <a:pt x="0" y="668934"/>
                </a:lnTo>
                <a:close/>
              </a:path>
            </a:pathLst>
          </a:custGeom>
          <a:ln w="9525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9400" y="3943603"/>
            <a:ext cx="365759" cy="36410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7567" y="3930713"/>
            <a:ext cx="612000" cy="5362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12</a:t>
            </a:r>
          </a:p>
        </p:txBody>
      </p:sp>
      <p:sp>
        <p:nvSpPr>
          <p:cNvPr id="47" name="object 40"/>
          <p:cNvSpPr/>
          <p:nvPr/>
        </p:nvSpPr>
        <p:spPr>
          <a:xfrm>
            <a:off x="1855527" y="4647388"/>
            <a:ext cx="9944100" cy="839012"/>
          </a:xfrm>
          <a:custGeom>
            <a:avLst/>
            <a:gdLst/>
            <a:ahLst/>
            <a:cxnLst/>
            <a:rect l="l" t="t" r="r" b="b"/>
            <a:pathLst>
              <a:path w="9944100" h="669289">
                <a:moveTo>
                  <a:pt x="0" y="668934"/>
                </a:moveTo>
                <a:lnTo>
                  <a:pt x="9944100" y="668934"/>
                </a:lnTo>
                <a:lnTo>
                  <a:pt x="9944100" y="0"/>
                </a:lnTo>
                <a:lnTo>
                  <a:pt x="0" y="0"/>
                </a:lnTo>
                <a:lnTo>
                  <a:pt x="0" y="668934"/>
                </a:lnTo>
                <a:close/>
              </a:path>
            </a:pathLst>
          </a:custGeom>
          <a:solidFill>
            <a:srgbClr val="F1F8E9"/>
          </a:solidFill>
        </p:spPr>
        <p:txBody>
          <a:bodyPr wrap="square" lIns="0" tIns="0" rIns="0" bIns="0" rtlCol="0"/>
          <a:lstStyle/>
          <a:p>
            <a:endParaRPr lang="en-US" altLang="zh-CN" sz="1400" spc="-15" dirty="0" smtClean="0">
              <a:solidFill>
                <a:srgbClr val="1E1E1E"/>
              </a:solidFill>
              <a:latin typeface="SimSun"/>
              <a:cs typeface="SimSun"/>
            </a:endParaRPr>
          </a:p>
          <a:p>
            <a:r>
              <a:rPr lang="zh-CN" altLang="en-US" sz="1400" spc="-15" dirty="0" smtClean="0">
                <a:solidFill>
                  <a:srgbClr val="1E1E1E"/>
                </a:solidFill>
                <a:latin typeface="SimSun"/>
                <a:cs typeface="SimSun"/>
              </a:rPr>
              <a:t>瑞</a:t>
            </a:r>
            <a:r>
              <a:rPr lang="zh-CN" altLang="en-US" sz="1400" spc="-15" dirty="0">
                <a:solidFill>
                  <a:srgbClr val="1E1E1E"/>
                </a:solidFill>
                <a:latin typeface="SimSun"/>
                <a:cs typeface="SimSun"/>
              </a:rPr>
              <a:t>士控股的先正达公司在巴基斯坦拥有重要业务，为农民提供必要的农业投入品，以提高作物产量并防治病虫害。仅在巴基斯坦，其 贸易额就达约</a:t>
            </a:r>
            <a:r>
              <a:rPr lang="en-US" altLang="zh-CN" sz="1400" spc="-15" dirty="0">
                <a:solidFill>
                  <a:srgbClr val="1E1E1E"/>
                </a:solidFill>
                <a:latin typeface="SimSun"/>
                <a:cs typeface="SimSun"/>
              </a:rPr>
              <a:t>6</a:t>
            </a:r>
            <a:r>
              <a:rPr lang="zh-CN" altLang="en-US" sz="1400" spc="-15" dirty="0">
                <a:solidFill>
                  <a:srgbClr val="1E1E1E"/>
                </a:solidFill>
                <a:latin typeface="SimSun"/>
                <a:cs typeface="SimSun"/>
              </a:rPr>
              <a:t>亿美元。</a:t>
            </a:r>
            <a:endParaRPr lang="zh-CN" altLang="en-US" sz="1400" dirty="0">
              <a:latin typeface="SimSun"/>
              <a:cs typeface="SimSun"/>
            </a:endParaRPr>
          </a:p>
          <a:p>
            <a:endParaRPr dirty="0"/>
          </a:p>
        </p:txBody>
      </p:sp>
      <p:sp>
        <p:nvSpPr>
          <p:cNvPr id="48" name="object 40"/>
          <p:cNvSpPr/>
          <p:nvPr/>
        </p:nvSpPr>
        <p:spPr>
          <a:xfrm>
            <a:off x="1892934" y="5597562"/>
            <a:ext cx="9944100" cy="839012"/>
          </a:xfrm>
          <a:custGeom>
            <a:avLst/>
            <a:gdLst/>
            <a:ahLst/>
            <a:cxnLst/>
            <a:rect l="l" t="t" r="r" b="b"/>
            <a:pathLst>
              <a:path w="9944100" h="669289">
                <a:moveTo>
                  <a:pt x="0" y="668934"/>
                </a:moveTo>
                <a:lnTo>
                  <a:pt x="9944100" y="668934"/>
                </a:lnTo>
                <a:lnTo>
                  <a:pt x="9944100" y="0"/>
                </a:lnTo>
                <a:lnTo>
                  <a:pt x="0" y="0"/>
                </a:lnTo>
                <a:lnTo>
                  <a:pt x="0" y="668934"/>
                </a:lnTo>
                <a:close/>
              </a:path>
            </a:pathLst>
          </a:custGeom>
          <a:solidFill>
            <a:srgbClr val="F1F8E9"/>
          </a:solidFill>
        </p:spPr>
        <p:txBody>
          <a:bodyPr wrap="square" lIns="0" tIns="0" rIns="0" bIns="0" rtlCol="0"/>
          <a:lstStyle/>
          <a:p>
            <a:pPr marL="86360" marR="574040"/>
            <a:r>
              <a:rPr lang="zh-CN" altLang="en-US" sz="1400" spc="-15" dirty="0">
                <a:solidFill>
                  <a:srgbClr val="1E1E1E"/>
                </a:solidFill>
                <a:latin typeface="SimSun"/>
                <a:cs typeface="SimSun"/>
              </a:rPr>
              <a:t>四川利通食品在印度市场占有重要地位，在海得拉巴、木尔坦和卡苏尔等地区拥有</a:t>
            </a:r>
            <a:r>
              <a:rPr lang="zh-CN" altLang="en-US" sz="1400" spc="-29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lang="en-US" altLang="zh-CN" sz="1400" spc="-10" dirty="0">
                <a:solidFill>
                  <a:srgbClr val="1E1E1E"/>
                </a:solidFill>
                <a:latin typeface="Arial"/>
                <a:cs typeface="Arial"/>
              </a:rPr>
              <a:t>30</a:t>
            </a:r>
            <a:r>
              <a:rPr lang="zh-CN" altLang="en-US" sz="14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lang="zh-CN" altLang="en-US" sz="1400" spc="-15" dirty="0">
                <a:solidFill>
                  <a:srgbClr val="1E1E1E"/>
                </a:solidFill>
                <a:latin typeface="SimSun"/>
                <a:cs typeface="SimSun"/>
              </a:rPr>
              <a:t>多个种植园，总面积达</a:t>
            </a:r>
            <a:r>
              <a:rPr lang="zh-CN" altLang="en-US" sz="1400" spc="-29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lang="en-US" altLang="zh-CN" sz="1400" spc="-10" dirty="0">
                <a:solidFill>
                  <a:srgbClr val="1E1E1E"/>
                </a:solidFill>
                <a:latin typeface="Arial"/>
                <a:cs typeface="Arial"/>
              </a:rPr>
              <a:t>16,000</a:t>
            </a:r>
            <a:r>
              <a:rPr lang="zh-CN" altLang="en-US" sz="14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lang="zh-CN" altLang="en-US" sz="1400" spc="-15" dirty="0">
                <a:solidFill>
                  <a:srgbClr val="1E1E1E"/>
                </a:solidFill>
                <a:latin typeface="SimSun"/>
                <a:cs typeface="SimSun"/>
              </a:rPr>
              <a:t>英亩，生产 一系列辣椒产品</a:t>
            </a:r>
            <a:endParaRPr lang="zh-CN" altLang="en-US" sz="1400" dirty="0">
              <a:latin typeface="SimSun"/>
              <a:cs typeface="SimSun"/>
            </a:endParaRP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1524000"/>
            <a:ext cx="9144000" cy="5334000"/>
          </a:xfrm>
          <a:custGeom>
            <a:avLst/>
            <a:gdLst/>
            <a:ahLst/>
            <a:cxnLst/>
            <a:rect l="l" t="t" r="r" b="b"/>
            <a:pathLst>
              <a:path w="9144000" h="5334000">
                <a:moveTo>
                  <a:pt x="0" y="5334000"/>
                </a:moveTo>
                <a:lnTo>
                  <a:pt x="9144000" y="53340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524000"/>
            <a:ext cx="3180080" cy="533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3180080" cy="5334000"/>
          </a:xfrm>
          <a:custGeom>
            <a:avLst/>
            <a:gdLst/>
            <a:ahLst/>
            <a:cxnLst/>
            <a:rect l="l" t="t" r="r" b="b"/>
            <a:pathLst>
              <a:path w="3180080" h="5334000">
                <a:moveTo>
                  <a:pt x="0" y="5334000"/>
                </a:moveTo>
                <a:lnTo>
                  <a:pt x="3179699" y="5334000"/>
                </a:lnTo>
                <a:lnTo>
                  <a:pt x="3179699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5524"/>
                </a:moveTo>
                <a:lnTo>
                  <a:pt x="12192000" y="1525524"/>
                </a:lnTo>
                <a:lnTo>
                  <a:pt x="12192000" y="1524"/>
                </a:lnTo>
                <a:lnTo>
                  <a:pt x="0" y="1524"/>
                </a:lnTo>
                <a:lnTo>
                  <a:pt x="0" y="1525524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" y="5461000"/>
            <a:ext cx="5715000" cy="576580"/>
          </a:xfrm>
          <a:custGeom>
            <a:avLst/>
            <a:gdLst/>
            <a:ahLst/>
            <a:cxnLst/>
            <a:rect l="l" t="t" r="r" b="b"/>
            <a:pathLst>
              <a:path w="5715000" h="576579">
                <a:moveTo>
                  <a:pt x="0" y="575995"/>
                </a:moveTo>
                <a:lnTo>
                  <a:pt x="5715000" y="575995"/>
                </a:lnTo>
                <a:lnTo>
                  <a:pt x="57150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5461000"/>
            <a:ext cx="5715000" cy="576580"/>
          </a:xfrm>
          <a:custGeom>
            <a:avLst/>
            <a:gdLst/>
            <a:ahLst/>
            <a:cxnLst/>
            <a:rect l="l" t="t" r="r" b="b"/>
            <a:pathLst>
              <a:path w="5715000" h="576579">
                <a:moveTo>
                  <a:pt x="0" y="575995"/>
                </a:moveTo>
                <a:lnTo>
                  <a:pt x="5715000" y="575995"/>
                </a:lnTo>
                <a:lnTo>
                  <a:pt x="57150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ln w="9524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21079" y="5670169"/>
            <a:ext cx="177746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005C2F"/>
                </a:solidFill>
                <a:latin typeface="SimSun"/>
                <a:cs typeface="SimSun"/>
              </a:rPr>
              <a:t>玉米采购与加工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81000" y="3390849"/>
            <a:ext cx="5715000" cy="576580"/>
          </a:xfrm>
          <a:custGeom>
            <a:avLst/>
            <a:gdLst/>
            <a:ahLst/>
            <a:cxnLst/>
            <a:rect l="l" t="t" r="r" b="b"/>
            <a:pathLst>
              <a:path w="5715000" h="576579">
                <a:moveTo>
                  <a:pt x="0" y="575995"/>
                </a:moveTo>
                <a:lnTo>
                  <a:pt x="5715000" y="575995"/>
                </a:lnTo>
                <a:lnTo>
                  <a:pt x="57150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00" y="3390849"/>
            <a:ext cx="5715000" cy="576580"/>
          </a:xfrm>
          <a:custGeom>
            <a:avLst/>
            <a:gdLst/>
            <a:ahLst/>
            <a:cxnLst/>
            <a:rect l="l" t="t" r="r" b="b"/>
            <a:pathLst>
              <a:path w="5715000" h="576579">
                <a:moveTo>
                  <a:pt x="0" y="575995"/>
                </a:moveTo>
                <a:lnTo>
                  <a:pt x="5715000" y="575995"/>
                </a:lnTo>
                <a:lnTo>
                  <a:pt x="57150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ln w="9524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08379" y="3586988"/>
            <a:ext cx="205168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005C2F"/>
                </a:solidFill>
                <a:latin typeface="SimSun"/>
                <a:cs typeface="SimSun"/>
              </a:rPr>
              <a:t>投资虾类养殖业务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SimSun"/>
                <a:cs typeface="SimSun"/>
              </a:rPr>
              <a:t>巴基斯坦已确定农业领域有许多可供投资者利用的机会</a:t>
            </a:r>
          </a:p>
        </p:txBody>
      </p:sp>
      <p:sp>
        <p:nvSpPr>
          <p:cNvPr id="15" name="object 15"/>
          <p:cNvSpPr/>
          <p:nvPr/>
        </p:nvSpPr>
        <p:spPr>
          <a:xfrm>
            <a:off x="381000" y="1593011"/>
            <a:ext cx="5715000" cy="404495"/>
          </a:xfrm>
          <a:custGeom>
            <a:avLst/>
            <a:gdLst/>
            <a:ahLst/>
            <a:cxnLst/>
            <a:rect l="l" t="t" r="r" b="b"/>
            <a:pathLst>
              <a:path w="5715000" h="404494">
                <a:moveTo>
                  <a:pt x="0" y="404444"/>
                </a:moveTo>
                <a:lnTo>
                  <a:pt x="5715000" y="404444"/>
                </a:lnTo>
                <a:lnTo>
                  <a:pt x="5715000" y="0"/>
                </a:lnTo>
                <a:lnTo>
                  <a:pt x="0" y="0"/>
                </a:lnTo>
                <a:lnTo>
                  <a:pt x="0" y="404444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69585" y="1641549"/>
            <a:ext cx="116831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SimSun"/>
                <a:cs typeface="SimSun"/>
              </a:rPr>
              <a:t>投资机会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8741" y="3494323"/>
            <a:ext cx="2228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5C2F"/>
                </a:solidFill>
                <a:latin typeface="Arial"/>
                <a:cs typeface="Arial"/>
              </a:rPr>
              <a:t>3</a:t>
            </a:r>
            <a:endParaRPr sz="2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1000" y="4073220"/>
            <a:ext cx="5715000" cy="576580"/>
          </a:xfrm>
          <a:custGeom>
            <a:avLst/>
            <a:gdLst/>
            <a:ahLst/>
            <a:cxnLst/>
            <a:rect l="l" t="t" r="r" b="b"/>
            <a:pathLst>
              <a:path w="5715000" h="576579">
                <a:moveTo>
                  <a:pt x="0" y="575995"/>
                </a:moveTo>
                <a:lnTo>
                  <a:pt x="5715000" y="575995"/>
                </a:lnTo>
                <a:lnTo>
                  <a:pt x="57150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000" y="4073220"/>
            <a:ext cx="5715000" cy="576580"/>
          </a:xfrm>
          <a:custGeom>
            <a:avLst/>
            <a:gdLst/>
            <a:ahLst/>
            <a:cxnLst/>
            <a:rect l="l" t="t" r="r" b="b"/>
            <a:pathLst>
              <a:path w="5715000" h="576579">
                <a:moveTo>
                  <a:pt x="0" y="575995"/>
                </a:moveTo>
                <a:lnTo>
                  <a:pt x="5715000" y="575995"/>
                </a:lnTo>
                <a:lnTo>
                  <a:pt x="57150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ln w="9524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61441" y="4193465"/>
            <a:ext cx="19812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29"/>
              </a:lnSpc>
            </a:pPr>
            <a:r>
              <a:rPr sz="2800" b="1" spc="-20" dirty="0">
                <a:solidFill>
                  <a:srgbClr val="005C2F"/>
                </a:solidFill>
                <a:latin typeface="Arial"/>
                <a:cs typeface="Arial"/>
              </a:rPr>
              <a:t>4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21129" y="4265968"/>
            <a:ext cx="184995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005C2F"/>
                </a:solidFill>
                <a:latin typeface="SimSun"/>
                <a:cs typeface="SimSun"/>
              </a:rPr>
              <a:t>大米加工与出口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1000" y="4768545"/>
            <a:ext cx="5715000" cy="576580"/>
          </a:xfrm>
          <a:custGeom>
            <a:avLst/>
            <a:gdLst/>
            <a:ahLst/>
            <a:cxnLst/>
            <a:rect l="l" t="t" r="r" b="b"/>
            <a:pathLst>
              <a:path w="5715000" h="576579">
                <a:moveTo>
                  <a:pt x="0" y="575995"/>
                </a:moveTo>
                <a:lnTo>
                  <a:pt x="5715000" y="575995"/>
                </a:lnTo>
                <a:lnTo>
                  <a:pt x="57150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000" y="4768545"/>
            <a:ext cx="5715000" cy="576580"/>
          </a:xfrm>
          <a:custGeom>
            <a:avLst/>
            <a:gdLst/>
            <a:ahLst/>
            <a:cxnLst/>
            <a:rect l="l" t="t" r="r" b="b"/>
            <a:pathLst>
              <a:path w="5715000" h="576579">
                <a:moveTo>
                  <a:pt x="0" y="575995"/>
                </a:moveTo>
                <a:lnTo>
                  <a:pt x="5715000" y="575995"/>
                </a:lnTo>
                <a:lnTo>
                  <a:pt x="57150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ln w="9524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61441" y="4880782"/>
            <a:ext cx="19748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29"/>
              </a:lnSpc>
            </a:pPr>
            <a:r>
              <a:rPr sz="2800" b="1" spc="-20" dirty="0">
                <a:solidFill>
                  <a:srgbClr val="005C2F"/>
                </a:solidFill>
                <a:latin typeface="Arial"/>
                <a:cs typeface="Arial"/>
              </a:rPr>
              <a:t>5</a:t>
            </a:r>
            <a:endParaRPr sz="2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21129" y="4964385"/>
            <a:ext cx="164845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b="1" dirty="0">
                <a:solidFill>
                  <a:srgbClr val="005C2F"/>
                </a:solidFill>
                <a:latin typeface="SimSun"/>
                <a:cs typeface="SimSun"/>
              </a:rPr>
              <a:t>农业银行投资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9679" y="1593011"/>
            <a:ext cx="5715000" cy="307777"/>
          </a:xfrm>
          <a:prstGeom prst="rect">
            <a:avLst/>
          </a:prstGeom>
          <a:solidFill>
            <a:srgbClr val="005C2F"/>
          </a:solidFill>
        </p:spPr>
        <p:txBody>
          <a:bodyPr vert="horz" wrap="square" lIns="0" tIns="0" rIns="0" bIns="0" rtlCol="0">
            <a:spAutoFit/>
          </a:bodyPr>
          <a:lstStyle/>
          <a:p>
            <a:pPr marL="1236345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SimSun"/>
                <a:cs typeface="SimSun"/>
              </a:rPr>
              <a:t>潜在的本地合作伙伴</a:t>
            </a:r>
            <a:r>
              <a:rPr sz="2000" i="1" spc="-20" dirty="0">
                <a:solidFill>
                  <a:srgbClr val="FFFFFF"/>
                </a:solidFill>
                <a:latin typeface="SimSun"/>
                <a:cs typeface="SimSun"/>
              </a:rPr>
              <a:t>（非详尽列表）</a:t>
            </a:r>
            <a:endParaRPr sz="2000" i="1" dirty="0">
              <a:latin typeface="SimSun"/>
              <a:cs typeface="SimSu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257544" y="1975104"/>
            <a:ext cx="5853684" cy="4212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329679" y="2047697"/>
            <a:ext cx="5715000" cy="4072254"/>
          </a:xfrm>
          <a:custGeom>
            <a:avLst/>
            <a:gdLst/>
            <a:ahLst/>
            <a:cxnLst/>
            <a:rect l="l" t="t" r="r" b="b"/>
            <a:pathLst>
              <a:path w="5715000" h="4072254">
                <a:moveTo>
                  <a:pt x="0" y="4071747"/>
                </a:moveTo>
                <a:lnTo>
                  <a:pt x="5715000" y="4071747"/>
                </a:lnTo>
                <a:lnTo>
                  <a:pt x="5715000" y="0"/>
                </a:lnTo>
                <a:lnTo>
                  <a:pt x="0" y="0"/>
                </a:lnTo>
                <a:lnTo>
                  <a:pt x="0" y="4071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29679" y="2047697"/>
            <a:ext cx="5715000" cy="4072254"/>
          </a:xfrm>
          <a:custGeom>
            <a:avLst/>
            <a:gdLst/>
            <a:ahLst/>
            <a:cxnLst/>
            <a:rect l="l" t="t" r="r" b="b"/>
            <a:pathLst>
              <a:path w="5715000" h="4072254">
                <a:moveTo>
                  <a:pt x="0" y="4071747"/>
                </a:moveTo>
                <a:lnTo>
                  <a:pt x="5715000" y="4071747"/>
                </a:lnTo>
                <a:lnTo>
                  <a:pt x="5715000" y="0"/>
                </a:lnTo>
                <a:lnTo>
                  <a:pt x="0" y="0"/>
                </a:lnTo>
                <a:lnTo>
                  <a:pt x="0" y="4071747"/>
                </a:lnTo>
                <a:close/>
              </a:path>
            </a:pathLst>
          </a:custGeom>
          <a:ln w="12700">
            <a:solidFill>
              <a:srgbClr val="E3E3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81000" y="2021789"/>
            <a:ext cx="5715000" cy="576580"/>
          </a:xfrm>
          <a:custGeom>
            <a:avLst/>
            <a:gdLst/>
            <a:ahLst/>
            <a:cxnLst/>
            <a:rect l="l" t="t" r="r" b="b"/>
            <a:pathLst>
              <a:path w="5715000" h="576580">
                <a:moveTo>
                  <a:pt x="0" y="575995"/>
                </a:moveTo>
                <a:lnTo>
                  <a:pt x="5715000" y="575995"/>
                </a:lnTo>
                <a:lnTo>
                  <a:pt x="57150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1000" y="2021789"/>
            <a:ext cx="5715000" cy="576580"/>
          </a:xfrm>
          <a:custGeom>
            <a:avLst/>
            <a:gdLst/>
            <a:ahLst/>
            <a:cxnLst/>
            <a:rect l="l" t="t" r="r" b="b"/>
            <a:pathLst>
              <a:path w="5715000" h="576580">
                <a:moveTo>
                  <a:pt x="0" y="575995"/>
                </a:moveTo>
                <a:lnTo>
                  <a:pt x="5715000" y="575995"/>
                </a:lnTo>
                <a:lnTo>
                  <a:pt x="57150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ln w="9524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48741" y="2120317"/>
            <a:ext cx="22352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5C2F"/>
                </a:solidFill>
                <a:latin typeface="Arial"/>
                <a:cs typeface="Arial"/>
              </a:rPr>
              <a:t>1</a:t>
            </a:r>
            <a:endParaRPr sz="28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08430" y="2221898"/>
            <a:ext cx="12319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5C2F"/>
                </a:solidFill>
                <a:latin typeface="SimSun"/>
                <a:cs typeface="SimSun"/>
              </a:rPr>
              <a:t>牲畜育肥场</a:t>
            </a:r>
            <a:endParaRPr sz="1600" b="1" dirty="0">
              <a:latin typeface="SimSun"/>
              <a:cs typeface="SimSu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635878" y="2220976"/>
            <a:ext cx="5270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Calibri"/>
                <a:cs typeface="Calibri"/>
                <a:hlinkClick r:id="rId5" action="ppaction://hlinksldjump"/>
              </a:rPr>
              <a:t>Clic</a:t>
            </a:r>
            <a:r>
              <a:rPr sz="100" spc="5" dirty="0">
                <a:latin typeface="Calibri"/>
                <a:cs typeface="Calibri"/>
                <a:hlinkClick r:id="rId5" action="ppaction://hlinksldjump"/>
              </a:rPr>
              <a:t>k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35" name="object 35">
            <a:hlinkClick r:id="rId5" action="ppaction://hlinksldjump"/>
          </p:cNvPr>
          <p:cNvSpPr/>
          <p:nvPr/>
        </p:nvSpPr>
        <p:spPr>
          <a:xfrm>
            <a:off x="5648959" y="2231275"/>
            <a:ext cx="328917" cy="328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object 36"/>
          <p:cNvSpPr/>
          <p:nvPr/>
        </p:nvSpPr>
        <p:spPr>
          <a:xfrm>
            <a:off x="395528" y="2699842"/>
            <a:ext cx="5715000" cy="576580"/>
          </a:xfrm>
          <a:custGeom>
            <a:avLst/>
            <a:gdLst/>
            <a:ahLst/>
            <a:cxnLst/>
            <a:rect l="l" t="t" r="r" b="b"/>
            <a:pathLst>
              <a:path w="5715000" h="576579">
                <a:moveTo>
                  <a:pt x="0" y="575995"/>
                </a:moveTo>
                <a:lnTo>
                  <a:pt x="5715000" y="575995"/>
                </a:lnTo>
                <a:lnTo>
                  <a:pt x="57150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95528" y="2699842"/>
            <a:ext cx="5715000" cy="576580"/>
          </a:xfrm>
          <a:custGeom>
            <a:avLst/>
            <a:gdLst/>
            <a:ahLst/>
            <a:cxnLst/>
            <a:rect l="l" t="t" r="r" b="b"/>
            <a:pathLst>
              <a:path w="5715000" h="576579">
                <a:moveTo>
                  <a:pt x="0" y="575995"/>
                </a:moveTo>
                <a:lnTo>
                  <a:pt x="5715000" y="575995"/>
                </a:lnTo>
                <a:lnTo>
                  <a:pt x="5715000" y="0"/>
                </a:lnTo>
                <a:lnTo>
                  <a:pt x="0" y="0"/>
                </a:lnTo>
                <a:lnTo>
                  <a:pt x="0" y="575995"/>
                </a:lnTo>
                <a:close/>
              </a:path>
            </a:pathLst>
          </a:custGeom>
          <a:ln w="9524">
            <a:solidFill>
              <a:srgbClr val="005C2F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63372" y="2807634"/>
            <a:ext cx="22288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005C2F"/>
                </a:solidFill>
                <a:latin typeface="Arial"/>
                <a:cs typeface="Arial"/>
              </a:rPr>
              <a:t>2</a:t>
            </a:r>
            <a:endParaRPr sz="2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23061" y="2879890"/>
            <a:ext cx="27692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005C2F"/>
                </a:solidFill>
                <a:latin typeface="SimSun"/>
                <a:cs typeface="SimSun"/>
              </a:rPr>
              <a:t>粮食筒仓仓库和干燥设施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635878" y="2855341"/>
            <a:ext cx="5270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Calibri"/>
                <a:cs typeface="Calibri"/>
                <a:hlinkClick r:id="rId7" action="ppaction://hlinksldjump"/>
              </a:rPr>
              <a:t>Clic</a:t>
            </a:r>
            <a:r>
              <a:rPr sz="100" spc="5" dirty="0">
                <a:latin typeface="Calibri"/>
                <a:cs typeface="Calibri"/>
                <a:hlinkClick r:id="rId7" action="ppaction://hlinksldjump"/>
              </a:rPr>
              <a:t>k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41" name="object 41">
            <a:hlinkClick r:id="rId7" action="ppaction://hlinksldjump"/>
          </p:cNvPr>
          <p:cNvSpPr/>
          <p:nvPr/>
        </p:nvSpPr>
        <p:spPr>
          <a:xfrm>
            <a:off x="5648959" y="2866275"/>
            <a:ext cx="328917" cy="328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388103" y="6202679"/>
            <a:ext cx="274320" cy="274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18300" y="2516936"/>
            <a:ext cx="2789047" cy="6793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9800463" y="2578531"/>
            <a:ext cx="1967102" cy="8116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33489" y="3497579"/>
            <a:ext cx="1752600" cy="12382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245345" y="3751859"/>
            <a:ext cx="2485136" cy="8587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67805" y="5153952"/>
            <a:ext cx="2283968" cy="43545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285351" y="4817071"/>
            <a:ext cx="2325751" cy="11092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0744201" y="1135523"/>
            <a:ext cx="10833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787878"/>
                </a:solidFill>
                <a:latin typeface="SimSun"/>
                <a:cs typeface="SimSun"/>
              </a:rPr>
              <a:t>非详尽，初步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1441" y="5567471"/>
            <a:ext cx="19748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329"/>
              </a:lnSpc>
            </a:pPr>
            <a:r>
              <a:rPr sz="2800" b="1" spc="-20" dirty="0">
                <a:solidFill>
                  <a:srgbClr val="005C2F"/>
                </a:solidFill>
                <a:latin typeface="Arial"/>
                <a:cs typeface="Arial"/>
              </a:rPr>
              <a:t>6</a:t>
            </a:r>
            <a:endParaRPr sz="2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635878" y="3560953"/>
            <a:ext cx="5270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Calibri"/>
                <a:cs typeface="Calibri"/>
                <a:hlinkClick r:id="rId14" action="ppaction://hlinksldjump"/>
              </a:rPr>
              <a:t>Clic</a:t>
            </a:r>
            <a:r>
              <a:rPr sz="100" spc="5" dirty="0">
                <a:latin typeface="Calibri"/>
                <a:cs typeface="Calibri"/>
                <a:hlinkClick r:id="rId14" action="ppaction://hlinksldjump"/>
              </a:rPr>
              <a:t>k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52" name="object 52">
            <a:hlinkClick r:id="rId14" action="ppaction://hlinksldjump"/>
          </p:cNvPr>
          <p:cNvSpPr/>
          <p:nvPr/>
        </p:nvSpPr>
        <p:spPr>
          <a:xfrm>
            <a:off x="5648959" y="3571633"/>
            <a:ext cx="328917" cy="328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4722367" y="6270081"/>
            <a:ext cx="926592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机会提示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10" dirty="0"/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387268"/>
            <a:ext cx="13843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166440"/>
                </a:solidFill>
                <a:latin typeface="SimSun"/>
                <a:cs typeface="SimSun"/>
              </a:rPr>
              <a:t>谢谢</a:t>
            </a:r>
            <a:endParaRPr sz="4000" b="1" dirty="0">
              <a:latin typeface="SimSun"/>
              <a:cs typeface="SimSu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9526" y="5135867"/>
            <a:ext cx="1122375" cy="1121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0" y="0"/>
            <a:ext cx="6858000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>
              <a:lnSpc>
                <a:spcPct val="100000"/>
              </a:lnSpc>
            </a:pPr>
            <a:r>
              <a:rPr sz="4000" b="1" dirty="0">
                <a:latin typeface="SimSun" panose="02010600030101010101" pitchFamily="2" charset="-122"/>
                <a:ea typeface="SimSun" panose="02010600030101010101" pitchFamily="2" charset="-122"/>
              </a:rPr>
              <a:t>附录</a:t>
            </a:r>
            <a:r>
              <a:rPr sz="4000" b="1" spc="-844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sz="40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 </a:t>
            </a:r>
            <a:r>
              <a:rPr sz="4000" b="1" dirty="0">
                <a:latin typeface="SimSun" panose="02010600030101010101" pitchFamily="2" charset="-122"/>
                <a:ea typeface="SimSun" panose="02010600030101010101" pitchFamily="2" charset="-122"/>
              </a:rPr>
              <a:t>机会提示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851" y="6359668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3048000" h="6858000">
                <a:moveTo>
                  <a:pt x="3048000" y="6857936"/>
                </a:moveTo>
                <a:lnTo>
                  <a:pt x="3048000" y="0"/>
                </a:lnTo>
                <a:lnTo>
                  <a:pt x="0" y="0"/>
                </a:lnTo>
                <a:lnTo>
                  <a:pt x="0" y="6857936"/>
                </a:lnTo>
                <a:lnTo>
                  <a:pt x="3048000" y="685793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851" y="6359668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16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2086864"/>
            <a:ext cx="4696460" cy="4771390"/>
          </a:xfrm>
          <a:custGeom>
            <a:avLst/>
            <a:gdLst/>
            <a:ahLst/>
            <a:cxnLst/>
            <a:rect l="l" t="t" r="r" b="b"/>
            <a:pathLst>
              <a:path w="4696459" h="4771390">
                <a:moveTo>
                  <a:pt x="0" y="4771136"/>
                </a:moveTo>
                <a:lnTo>
                  <a:pt x="4696206" y="4771136"/>
                </a:lnTo>
                <a:lnTo>
                  <a:pt x="4696206" y="0"/>
                </a:lnTo>
                <a:lnTo>
                  <a:pt x="0" y="0"/>
                </a:lnTo>
                <a:lnTo>
                  <a:pt x="0" y="4771136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86735" y="2564371"/>
            <a:ext cx="1083310" cy="1014094"/>
          </a:xfrm>
          <a:custGeom>
            <a:avLst/>
            <a:gdLst/>
            <a:ahLst/>
            <a:cxnLst/>
            <a:rect l="l" t="t" r="r" b="b"/>
            <a:pathLst>
              <a:path w="1083310" h="1014095">
                <a:moveTo>
                  <a:pt x="0" y="1013980"/>
                </a:moveTo>
                <a:lnTo>
                  <a:pt x="1083068" y="1013980"/>
                </a:lnTo>
                <a:lnTo>
                  <a:pt x="1083068" y="0"/>
                </a:lnTo>
                <a:lnTo>
                  <a:pt x="0" y="0"/>
                </a:lnTo>
                <a:lnTo>
                  <a:pt x="0" y="101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24200" y="3199794"/>
            <a:ext cx="99898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 marR="5080" indent="-76200" algn="ctr">
              <a:lnSpc>
                <a:spcPts val="1420"/>
              </a:lnSpc>
            </a:pPr>
            <a:r>
              <a:rPr sz="1400" dirty="0" err="1" smtClean="0">
                <a:solidFill>
                  <a:srgbClr val="005C2F"/>
                </a:solidFill>
                <a:latin typeface="SimSun"/>
                <a:cs typeface="SimSun"/>
              </a:rPr>
              <a:t>旁遮普省</a:t>
            </a:r>
            <a:endParaRPr lang="en-US" sz="1400" dirty="0" smtClean="0">
              <a:solidFill>
                <a:srgbClr val="005C2F"/>
              </a:solidFill>
              <a:latin typeface="SimSun"/>
              <a:cs typeface="SimSun"/>
            </a:endParaRPr>
          </a:p>
          <a:p>
            <a:pPr marL="88900" marR="5080" indent="-76200" algn="ctr">
              <a:lnSpc>
                <a:spcPts val="1420"/>
              </a:lnSpc>
            </a:pPr>
            <a:r>
              <a:rPr sz="1400" dirty="0" smtClean="0">
                <a:solidFill>
                  <a:srgbClr val="005C2F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005C2F"/>
                </a:solidFill>
                <a:latin typeface="SimSun"/>
                <a:cs typeface="SimSun"/>
              </a:rPr>
              <a:t>信德省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86735" y="2142972"/>
            <a:ext cx="4596765" cy="276999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SimSun"/>
                <a:cs typeface="SimSun"/>
              </a:rPr>
              <a:t>商业模式概述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0" y="1600212"/>
            <a:ext cx="4696460" cy="487045"/>
          </a:xfrm>
          <a:custGeom>
            <a:avLst/>
            <a:gdLst/>
            <a:ahLst/>
            <a:cxnLst/>
            <a:rect l="l" t="t" r="r" b="b"/>
            <a:pathLst>
              <a:path w="4696459" h="487044">
                <a:moveTo>
                  <a:pt x="0" y="486651"/>
                </a:moveTo>
                <a:lnTo>
                  <a:pt x="4696206" y="486651"/>
                </a:lnTo>
                <a:lnTo>
                  <a:pt x="4696206" y="0"/>
                </a:lnTo>
                <a:lnTo>
                  <a:pt x="0" y="0"/>
                </a:lnTo>
                <a:lnTo>
                  <a:pt x="0" y="486651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26993" y="1730690"/>
            <a:ext cx="178536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FFFFFF"/>
                </a:solidFill>
                <a:latin typeface="SimSun"/>
                <a:cs typeface="SimSun"/>
              </a:rPr>
              <a:t>高层机会事实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777733" y="2086864"/>
            <a:ext cx="4414520" cy="4771390"/>
          </a:xfrm>
          <a:custGeom>
            <a:avLst/>
            <a:gdLst/>
            <a:ahLst/>
            <a:cxnLst/>
            <a:rect l="l" t="t" r="r" b="b"/>
            <a:pathLst>
              <a:path w="4414520" h="4771390">
                <a:moveTo>
                  <a:pt x="0" y="4771136"/>
                </a:moveTo>
                <a:lnTo>
                  <a:pt x="4414266" y="4771136"/>
                </a:lnTo>
                <a:lnTo>
                  <a:pt x="4414266" y="0"/>
                </a:lnTo>
                <a:lnTo>
                  <a:pt x="0" y="0"/>
                </a:lnTo>
                <a:lnTo>
                  <a:pt x="0" y="4771136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87196" y="235756"/>
            <a:ext cx="2718441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lang="zh-CN" altLang="en-US" sz="3200" b="1" u="sng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价值主张</a:t>
            </a:r>
            <a:r>
              <a:rPr lang="zh-CN" altLang="en-US"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：</a:t>
            </a:r>
            <a:r>
              <a:rPr lang="zh-CN" altLang="en-US" sz="3200" b="1" dirty="0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投资者</a:t>
            </a:r>
            <a:r>
              <a:rPr sz="3200" b="1" dirty="0" err="1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可以通过旁遮普邦和信德省的农场获</a:t>
            </a:r>
            <a:r>
              <a:rPr sz="3200" b="1" u="heavy" dirty="0" err="1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得</a:t>
            </a:r>
            <a:r>
              <a:rPr sz="3200" b="1" dirty="0" err="1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大量牛肉出口的</a:t>
            </a:r>
            <a:r>
              <a:rPr sz="3200" b="1" dirty="0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3200" b="1" dirty="0" err="1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丰厚回报</a:t>
            </a:r>
            <a:endParaRPr sz="3200" b="1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79266" y="144532"/>
            <a:ext cx="6504178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>
                <a:solidFill>
                  <a:srgbClr val="005C2F"/>
                </a:solidFill>
                <a:latin typeface="SimSun"/>
                <a:cs typeface="SimSun"/>
              </a:rPr>
              <a:t>机会概述和主要亮点</a:t>
            </a:r>
            <a:endParaRPr sz="3200" b="1" dirty="0">
              <a:latin typeface="SimSun"/>
              <a:cs typeface="SimSu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048000" y="762050"/>
            <a:ext cx="1637030" cy="762000"/>
          </a:xfrm>
          <a:custGeom>
            <a:avLst/>
            <a:gdLst/>
            <a:ahLst/>
            <a:cxnLst/>
            <a:rect l="l" t="t" r="r" b="b"/>
            <a:pathLst>
              <a:path w="1637029" h="762000">
                <a:moveTo>
                  <a:pt x="0" y="761949"/>
                </a:moveTo>
                <a:lnTo>
                  <a:pt x="1637029" y="761949"/>
                </a:lnTo>
                <a:lnTo>
                  <a:pt x="1637029" y="0"/>
                </a:lnTo>
                <a:lnTo>
                  <a:pt x="0" y="0"/>
                </a:lnTo>
                <a:lnTo>
                  <a:pt x="0" y="761949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279266" y="1021357"/>
            <a:ext cx="9481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SimSun"/>
                <a:cs typeface="SimSun"/>
              </a:rPr>
              <a:t>机会描述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85029" y="762050"/>
            <a:ext cx="7506970" cy="762000"/>
          </a:xfrm>
          <a:custGeom>
            <a:avLst/>
            <a:gdLst/>
            <a:ahLst/>
            <a:cxnLst/>
            <a:rect l="l" t="t" r="r" b="b"/>
            <a:pathLst>
              <a:path w="7506970" h="762000">
                <a:moveTo>
                  <a:pt x="0" y="761949"/>
                </a:moveTo>
                <a:lnTo>
                  <a:pt x="7506970" y="761949"/>
                </a:lnTo>
                <a:lnTo>
                  <a:pt x="7506970" y="0"/>
                </a:lnTo>
                <a:lnTo>
                  <a:pt x="0" y="0"/>
                </a:lnTo>
                <a:lnTo>
                  <a:pt x="0" y="76194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764404" y="848908"/>
            <a:ext cx="733615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/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 </a:t>
            </a:r>
            <a:r>
              <a:rPr sz="1400" spc="-15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在旁遮普邦和信德省的核心地区</a:t>
            </a:r>
            <a:r>
              <a:rPr sz="14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“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投资畜牧养殖基金</a:t>
            </a:r>
            <a:r>
              <a:rPr sz="14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”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（用于出口），并通过协议确保牛肉采 购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pPr marL="12700"/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 </a:t>
            </a:r>
            <a:r>
              <a:rPr sz="1400" spc="-15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HBL 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成功运营并取得丰厚回报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43343" y="1058351"/>
            <a:ext cx="180340" cy="180975"/>
          </a:xfrm>
          <a:custGeom>
            <a:avLst/>
            <a:gdLst/>
            <a:ahLst/>
            <a:cxnLst/>
            <a:rect l="l" t="t" r="r" b="b"/>
            <a:pathLst>
              <a:path w="180339" h="180975">
                <a:moveTo>
                  <a:pt x="79487" y="148857"/>
                </a:moveTo>
                <a:lnTo>
                  <a:pt x="56337" y="148856"/>
                </a:lnTo>
                <a:lnTo>
                  <a:pt x="56337" y="149959"/>
                </a:lnTo>
                <a:lnTo>
                  <a:pt x="57442" y="149959"/>
                </a:lnTo>
                <a:lnTo>
                  <a:pt x="67384" y="180833"/>
                </a:lnTo>
                <a:lnTo>
                  <a:pt x="112675" y="180833"/>
                </a:lnTo>
                <a:lnTo>
                  <a:pt x="119421" y="159883"/>
                </a:lnTo>
                <a:lnTo>
                  <a:pt x="82849" y="159883"/>
                </a:lnTo>
                <a:lnTo>
                  <a:pt x="79487" y="148857"/>
                </a:lnTo>
                <a:close/>
              </a:path>
              <a:path w="180339" h="180975">
                <a:moveTo>
                  <a:pt x="121512" y="125701"/>
                </a:moveTo>
                <a:lnTo>
                  <a:pt x="114884" y="130112"/>
                </a:lnTo>
                <a:lnTo>
                  <a:pt x="106047" y="134522"/>
                </a:lnTo>
                <a:lnTo>
                  <a:pt x="97209" y="159883"/>
                </a:lnTo>
                <a:lnTo>
                  <a:pt x="119421" y="159883"/>
                </a:lnTo>
                <a:lnTo>
                  <a:pt x="122616" y="149959"/>
                </a:lnTo>
                <a:lnTo>
                  <a:pt x="123721" y="149959"/>
                </a:lnTo>
                <a:lnTo>
                  <a:pt x="123721" y="148857"/>
                </a:lnTo>
                <a:lnTo>
                  <a:pt x="160727" y="148857"/>
                </a:lnTo>
                <a:lnTo>
                  <a:pt x="171037" y="131214"/>
                </a:lnTo>
                <a:lnTo>
                  <a:pt x="146919" y="131214"/>
                </a:lnTo>
                <a:lnTo>
                  <a:pt x="121512" y="125701"/>
                </a:lnTo>
                <a:close/>
              </a:path>
              <a:path w="180339" h="180975">
                <a:moveTo>
                  <a:pt x="23197" y="25360"/>
                </a:moveTo>
                <a:lnTo>
                  <a:pt x="0" y="65055"/>
                </a:lnTo>
                <a:lnTo>
                  <a:pt x="22093" y="89314"/>
                </a:lnTo>
                <a:lnTo>
                  <a:pt x="22093" y="91519"/>
                </a:lnTo>
                <a:lnTo>
                  <a:pt x="0" y="115777"/>
                </a:lnTo>
                <a:lnTo>
                  <a:pt x="23197" y="155472"/>
                </a:lnTo>
                <a:lnTo>
                  <a:pt x="55232" y="148856"/>
                </a:lnTo>
                <a:lnTo>
                  <a:pt x="79487" y="148857"/>
                </a:lnTo>
                <a:lnTo>
                  <a:pt x="75116" y="134522"/>
                </a:lnTo>
                <a:lnTo>
                  <a:pt x="70698" y="132317"/>
                </a:lnTo>
                <a:lnTo>
                  <a:pt x="67384" y="131214"/>
                </a:lnTo>
                <a:lnTo>
                  <a:pt x="34244" y="131214"/>
                </a:lnTo>
                <a:lnTo>
                  <a:pt x="26511" y="119085"/>
                </a:lnTo>
                <a:lnTo>
                  <a:pt x="43081" y="99237"/>
                </a:lnTo>
                <a:lnTo>
                  <a:pt x="43081" y="81595"/>
                </a:lnTo>
                <a:lnTo>
                  <a:pt x="25407" y="61748"/>
                </a:lnTo>
                <a:lnTo>
                  <a:pt x="33139" y="49618"/>
                </a:lnTo>
                <a:lnTo>
                  <a:pt x="67384" y="49619"/>
                </a:lnTo>
                <a:lnTo>
                  <a:pt x="74011" y="46311"/>
                </a:lnTo>
                <a:lnTo>
                  <a:pt x="79006" y="31976"/>
                </a:lnTo>
                <a:lnTo>
                  <a:pt x="55232" y="31976"/>
                </a:lnTo>
                <a:lnTo>
                  <a:pt x="23197" y="25360"/>
                </a:lnTo>
                <a:close/>
              </a:path>
              <a:path w="180339" h="180975">
                <a:moveTo>
                  <a:pt x="160727" y="148857"/>
                </a:moveTo>
                <a:lnTo>
                  <a:pt x="124826" y="148857"/>
                </a:lnTo>
                <a:lnTo>
                  <a:pt x="156861" y="155472"/>
                </a:lnTo>
                <a:lnTo>
                  <a:pt x="160727" y="148857"/>
                </a:lnTo>
                <a:close/>
              </a:path>
              <a:path w="180339" h="180975">
                <a:moveTo>
                  <a:pt x="59651" y="125701"/>
                </a:moveTo>
                <a:lnTo>
                  <a:pt x="34244" y="131214"/>
                </a:lnTo>
                <a:lnTo>
                  <a:pt x="67384" y="131214"/>
                </a:lnTo>
                <a:lnTo>
                  <a:pt x="65174" y="129009"/>
                </a:lnTo>
                <a:lnTo>
                  <a:pt x="62965" y="127906"/>
                </a:lnTo>
                <a:lnTo>
                  <a:pt x="59651" y="125701"/>
                </a:lnTo>
                <a:close/>
              </a:path>
              <a:path w="180339" h="180975">
                <a:moveTo>
                  <a:pt x="171037" y="49619"/>
                </a:moveTo>
                <a:lnTo>
                  <a:pt x="146919" y="49619"/>
                </a:lnTo>
                <a:lnTo>
                  <a:pt x="154651" y="61748"/>
                </a:lnTo>
                <a:lnTo>
                  <a:pt x="136977" y="81595"/>
                </a:lnTo>
                <a:lnTo>
                  <a:pt x="136977" y="99238"/>
                </a:lnTo>
                <a:lnTo>
                  <a:pt x="154651" y="119085"/>
                </a:lnTo>
                <a:lnTo>
                  <a:pt x="146919" y="131214"/>
                </a:lnTo>
                <a:lnTo>
                  <a:pt x="171037" y="131214"/>
                </a:lnTo>
                <a:lnTo>
                  <a:pt x="180059" y="115777"/>
                </a:lnTo>
                <a:lnTo>
                  <a:pt x="157965" y="91519"/>
                </a:lnTo>
                <a:lnTo>
                  <a:pt x="157965" y="89314"/>
                </a:lnTo>
                <a:lnTo>
                  <a:pt x="180058" y="65056"/>
                </a:lnTo>
                <a:lnTo>
                  <a:pt x="171037" y="49619"/>
                </a:lnTo>
                <a:close/>
              </a:path>
              <a:path w="180339" h="180975">
                <a:moveTo>
                  <a:pt x="67384" y="49619"/>
                </a:moveTo>
                <a:lnTo>
                  <a:pt x="33139" y="49618"/>
                </a:lnTo>
                <a:lnTo>
                  <a:pt x="58546" y="55132"/>
                </a:lnTo>
                <a:lnTo>
                  <a:pt x="65174" y="50721"/>
                </a:lnTo>
                <a:lnTo>
                  <a:pt x="67384" y="49619"/>
                </a:lnTo>
                <a:close/>
              </a:path>
              <a:path w="180339" h="180975">
                <a:moveTo>
                  <a:pt x="119421" y="20950"/>
                </a:moveTo>
                <a:lnTo>
                  <a:pt x="97209" y="20950"/>
                </a:lnTo>
                <a:lnTo>
                  <a:pt x="106046" y="46311"/>
                </a:lnTo>
                <a:lnTo>
                  <a:pt x="110465" y="48516"/>
                </a:lnTo>
                <a:lnTo>
                  <a:pt x="113779" y="49619"/>
                </a:lnTo>
                <a:lnTo>
                  <a:pt x="115988" y="51824"/>
                </a:lnTo>
                <a:lnTo>
                  <a:pt x="118198" y="52926"/>
                </a:lnTo>
                <a:lnTo>
                  <a:pt x="121512" y="55132"/>
                </a:lnTo>
                <a:lnTo>
                  <a:pt x="146919" y="49619"/>
                </a:lnTo>
                <a:lnTo>
                  <a:pt x="171037" y="49619"/>
                </a:lnTo>
                <a:lnTo>
                  <a:pt x="160727" y="31976"/>
                </a:lnTo>
                <a:lnTo>
                  <a:pt x="123721" y="31976"/>
                </a:lnTo>
                <a:lnTo>
                  <a:pt x="123721" y="30874"/>
                </a:lnTo>
                <a:lnTo>
                  <a:pt x="122616" y="30874"/>
                </a:lnTo>
                <a:lnTo>
                  <a:pt x="119421" y="20950"/>
                </a:lnTo>
                <a:close/>
              </a:path>
              <a:path w="180339" h="180975">
                <a:moveTo>
                  <a:pt x="112674" y="0"/>
                </a:moveTo>
                <a:lnTo>
                  <a:pt x="67383" y="0"/>
                </a:lnTo>
                <a:lnTo>
                  <a:pt x="57442" y="30874"/>
                </a:lnTo>
                <a:lnTo>
                  <a:pt x="56337" y="30874"/>
                </a:lnTo>
                <a:lnTo>
                  <a:pt x="56337" y="31976"/>
                </a:lnTo>
                <a:lnTo>
                  <a:pt x="79006" y="31976"/>
                </a:lnTo>
                <a:lnTo>
                  <a:pt x="82849" y="20950"/>
                </a:lnTo>
                <a:lnTo>
                  <a:pt x="119421" y="20950"/>
                </a:lnTo>
                <a:lnTo>
                  <a:pt x="112674" y="0"/>
                </a:lnTo>
                <a:close/>
              </a:path>
              <a:path w="180339" h="180975">
                <a:moveTo>
                  <a:pt x="156861" y="25360"/>
                </a:moveTo>
                <a:lnTo>
                  <a:pt x="124826" y="31976"/>
                </a:lnTo>
                <a:lnTo>
                  <a:pt x="160727" y="31976"/>
                </a:lnTo>
                <a:lnTo>
                  <a:pt x="156861" y="25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01864" y="1116812"/>
            <a:ext cx="62230" cy="64135"/>
          </a:xfrm>
          <a:custGeom>
            <a:avLst/>
            <a:gdLst/>
            <a:ahLst/>
            <a:cxnLst/>
            <a:rect l="l" t="t" r="r" b="b"/>
            <a:pathLst>
              <a:path w="62229" h="64134">
                <a:moveTo>
                  <a:pt x="29789" y="0"/>
                </a:moveTo>
                <a:lnTo>
                  <a:pt x="17707" y="3018"/>
                </a:lnTo>
                <a:lnTo>
                  <a:pt x="8067" y="10817"/>
                </a:lnTo>
                <a:lnTo>
                  <a:pt x="1850" y="23118"/>
                </a:lnTo>
                <a:lnTo>
                  <a:pt x="0" y="40125"/>
                </a:lnTo>
                <a:lnTo>
                  <a:pt x="6283" y="52339"/>
                </a:lnTo>
                <a:lnTo>
                  <a:pt x="17104" y="60790"/>
                </a:lnTo>
                <a:lnTo>
                  <a:pt x="30955" y="63932"/>
                </a:lnTo>
                <a:lnTo>
                  <a:pt x="32819" y="63878"/>
                </a:lnTo>
                <a:lnTo>
                  <a:pt x="44598" y="60689"/>
                </a:lnTo>
                <a:lnTo>
                  <a:pt x="54035" y="52710"/>
                </a:lnTo>
                <a:lnTo>
                  <a:pt x="58719" y="42982"/>
                </a:lnTo>
                <a:lnTo>
                  <a:pt x="24327" y="42982"/>
                </a:lnTo>
                <a:lnTo>
                  <a:pt x="20792" y="38571"/>
                </a:lnTo>
                <a:lnTo>
                  <a:pt x="19908" y="25339"/>
                </a:lnTo>
                <a:lnTo>
                  <a:pt x="25432" y="20929"/>
                </a:lnTo>
                <a:lnTo>
                  <a:pt x="60540" y="20929"/>
                </a:lnTo>
                <a:lnTo>
                  <a:pt x="55194" y="11186"/>
                </a:lnTo>
                <a:lnTo>
                  <a:pt x="43940" y="2978"/>
                </a:lnTo>
                <a:lnTo>
                  <a:pt x="29789" y="0"/>
                </a:lnTo>
                <a:close/>
              </a:path>
              <a:path w="62229" h="64134">
                <a:moveTo>
                  <a:pt x="60540" y="20929"/>
                </a:moveTo>
                <a:lnTo>
                  <a:pt x="37583" y="20929"/>
                </a:lnTo>
                <a:lnTo>
                  <a:pt x="41118" y="25339"/>
                </a:lnTo>
                <a:lnTo>
                  <a:pt x="42001" y="38571"/>
                </a:lnTo>
                <a:lnTo>
                  <a:pt x="37583" y="42982"/>
                </a:lnTo>
                <a:lnTo>
                  <a:pt x="58719" y="42982"/>
                </a:lnTo>
                <a:lnTo>
                  <a:pt x="60094" y="40125"/>
                </a:lnTo>
                <a:lnTo>
                  <a:pt x="61742" y="23118"/>
                </a:lnTo>
                <a:lnTo>
                  <a:pt x="60540" y="20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287005" y="978960"/>
            <a:ext cx="157480" cy="139065"/>
          </a:xfrm>
          <a:custGeom>
            <a:avLst/>
            <a:gdLst/>
            <a:ahLst/>
            <a:cxnLst/>
            <a:rect l="l" t="t" r="r" b="b"/>
            <a:pathLst>
              <a:path w="157479" h="139065">
                <a:moveTo>
                  <a:pt x="156861" y="0"/>
                </a:moveTo>
                <a:lnTo>
                  <a:pt x="135872" y="0"/>
                </a:lnTo>
                <a:lnTo>
                  <a:pt x="133503" y="21165"/>
                </a:lnTo>
                <a:lnTo>
                  <a:pt x="119708" y="23157"/>
                </a:lnTo>
                <a:lnTo>
                  <a:pt x="80995" y="36081"/>
                </a:lnTo>
                <a:lnTo>
                  <a:pt x="47613" y="58356"/>
                </a:lnTo>
                <a:lnTo>
                  <a:pt x="21262" y="88600"/>
                </a:lnTo>
                <a:lnTo>
                  <a:pt x="3640" y="125431"/>
                </a:lnTo>
                <a:lnTo>
                  <a:pt x="0" y="138933"/>
                </a:lnTo>
                <a:lnTo>
                  <a:pt x="23313" y="134490"/>
                </a:lnTo>
                <a:lnTo>
                  <a:pt x="27963" y="121373"/>
                </a:lnTo>
                <a:lnTo>
                  <a:pt x="33930" y="109008"/>
                </a:lnTo>
                <a:lnTo>
                  <a:pt x="58816" y="77162"/>
                </a:lnTo>
                <a:lnTo>
                  <a:pt x="92245" y="54750"/>
                </a:lnTo>
                <a:lnTo>
                  <a:pt x="131734" y="43774"/>
                </a:lnTo>
                <a:lnTo>
                  <a:pt x="145814" y="43003"/>
                </a:lnTo>
                <a:lnTo>
                  <a:pt x="156861" y="43003"/>
                </a:lnTo>
                <a:lnTo>
                  <a:pt x="156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62702" y="1138843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29" h="155575">
                <a:moveTo>
                  <a:pt x="43081" y="0"/>
                </a:moveTo>
                <a:lnTo>
                  <a:pt x="0" y="0"/>
                </a:lnTo>
                <a:lnTo>
                  <a:pt x="0" y="20950"/>
                </a:lnTo>
                <a:lnTo>
                  <a:pt x="21040" y="21547"/>
                </a:lnTo>
                <a:lnTo>
                  <a:pt x="22903" y="35268"/>
                </a:lnTo>
                <a:lnTo>
                  <a:pt x="35590" y="73934"/>
                </a:lnTo>
                <a:lnTo>
                  <a:pt x="57769" y="107449"/>
                </a:lnTo>
                <a:lnTo>
                  <a:pt x="87953" y="134007"/>
                </a:lnTo>
                <a:lnTo>
                  <a:pt x="124656" y="151801"/>
                </a:lnTo>
                <a:lnTo>
                  <a:pt x="138082" y="155473"/>
                </a:lnTo>
                <a:lnTo>
                  <a:pt x="138082" y="133420"/>
                </a:lnTo>
                <a:lnTo>
                  <a:pt x="133895" y="132279"/>
                </a:lnTo>
                <a:lnTo>
                  <a:pt x="120721" y="127656"/>
                </a:lnTo>
                <a:lnTo>
                  <a:pt x="86062" y="106276"/>
                </a:lnTo>
                <a:lnTo>
                  <a:pt x="60344" y="75637"/>
                </a:lnTo>
                <a:lnTo>
                  <a:pt x="45676" y="38327"/>
                </a:lnTo>
                <a:lnTo>
                  <a:pt x="43608" y="24856"/>
                </a:lnTo>
                <a:lnTo>
                  <a:pt x="43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422878" y="1180744"/>
            <a:ext cx="156210" cy="139065"/>
          </a:xfrm>
          <a:custGeom>
            <a:avLst/>
            <a:gdLst/>
            <a:ahLst/>
            <a:cxnLst/>
            <a:rect l="l" t="t" r="r" b="b"/>
            <a:pathLst>
              <a:path w="156210" h="139065">
                <a:moveTo>
                  <a:pt x="155756" y="0"/>
                </a:moveTo>
                <a:lnTo>
                  <a:pt x="133547" y="4442"/>
                </a:lnTo>
                <a:lnTo>
                  <a:pt x="128897" y="17559"/>
                </a:lnTo>
                <a:lnTo>
                  <a:pt x="122930" y="29924"/>
                </a:lnTo>
                <a:lnTo>
                  <a:pt x="98044" y="61770"/>
                </a:lnTo>
                <a:lnTo>
                  <a:pt x="64615" y="84182"/>
                </a:lnTo>
                <a:lnTo>
                  <a:pt x="25126" y="95158"/>
                </a:lnTo>
                <a:lnTo>
                  <a:pt x="11046" y="95929"/>
                </a:lnTo>
                <a:lnTo>
                  <a:pt x="0" y="95929"/>
                </a:lnTo>
                <a:lnTo>
                  <a:pt x="0" y="138933"/>
                </a:lnTo>
                <a:lnTo>
                  <a:pt x="20988" y="138933"/>
                </a:lnTo>
                <a:lnTo>
                  <a:pt x="21636" y="116823"/>
                </a:lnTo>
                <a:lnTo>
                  <a:pt x="35377" y="114960"/>
                </a:lnTo>
                <a:lnTo>
                  <a:pt x="74100" y="102289"/>
                </a:lnTo>
                <a:lnTo>
                  <a:pt x="107663" y="80150"/>
                </a:lnTo>
                <a:lnTo>
                  <a:pt x="134259" y="50026"/>
                </a:lnTo>
                <a:lnTo>
                  <a:pt x="152079" y="13398"/>
                </a:lnTo>
                <a:lnTo>
                  <a:pt x="155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64854" y="1002116"/>
            <a:ext cx="139700" cy="156845"/>
          </a:xfrm>
          <a:custGeom>
            <a:avLst/>
            <a:gdLst/>
            <a:ahLst/>
            <a:cxnLst/>
            <a:rect l="l" t="t" r="r" b="b"/>
            <a:pathLst>
              <a:path w="139700" h="156844">
                <a:moveTo>
                  <a:pt x="0" y="0"/>
                </a:moveTo>
                <a:lnTo>
                  <a:pt x="4377" y="23249"/>
                </a:lnTo>
                <a:lnTo>
                  <a:pt x="17528" y="27886"/>
                </a:lnTo>
                <a:lnTo>
                  <a:pt x="29925" y="33839"/>
                </a:lnTo>
                <a:lnTo>
                  <a:pt x="61854" y="58678"/>
                </a:lnTo>
                <a:lnTo>
                  <a:pt x="84325" y="92055"/>
                </a:lnTo>
                <a:lnTo>
                  <a:pt x="95331" y="131488"/>
                </a:lnTo>
                <a:lnTo>
                  <a:pt x="96105" y="156575"/>
                </a:lnTo>
                <a:lnTo>
                  <a:pt x="139186" y="156575"/>
                </a:lnTo>
                <a:lnTo>
                  <a:pt x="139186" y="134522"/>
                </a:lnTo>
                <a:lnTo>
                  <a:pt x="117051" y="133925"/>
                </a:lnTo>
                <a:lnTo>
                  <a:pt x="115406" y="120204"/>
                </a:lnTo>
                <a:lnTo>
                  <a:pt x="103170" y="81538"/>
                </a:lnTo>
                <a:lnTo>
                  <a:pt x="81141" y="48023"/>
                </a:lnTo>
                <a:lnTo>
                  <a:pt x="50803" y="21465"/>
                </a:lnTo>
                <a:lnTo>
                  <a:pt x="13645" y="36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8242" y="1600212"/>
            <a:ext cx="4413885" cy="487045"/>
          </a:xfrm>
          <a:custGeom>
            <a:avLst/>
            <a:gdLst/>
            <a:ahLst/>
            <a:cxnLst/>
            <a:rect l="l" t="t" r="r" b="b"/>
            <a:pathLst>
              <a:path w="4413884" h="487044">
                <a:moveTo>
                  <a:pt x="0" y="486651"/>
                </a:moveTo>
                <a:lnTo>
                  <a:pt x="4413758" y="486651"/>
                </a:lnTo>
                <a:lnTo>
                  <a:pt x="4413758" y="0"/>
                </a:lnTo>
                <a:lnTo>
                  <a:pt x="0" y="0"/>
                </a:lnTo>
                <a:lnTo>
                  <a:pt x="0" y="486651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857870" y="1730690"/>
            <a:ext cx="15909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FFFFFF"/>
                </a:solidFill>
                <a:latin typeface="SimSun"/>
                <a:cs typeface="SimSun"/>
              </a:rPr>
              <a:t>高层机会事实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17796" y="2564371"/>
            <a:ext cx="1083310" cy="1014094"/>
          </a:xfrm>
          <a:custGeom>
            <a:avLst/>
            <a:gdLst/>
            <a:ahLst/>
            <a:cxnLst/>
            <a:rect l="l" t="t" r="r" b="b"/>
            <a:pathLst>
              <a:path w="1083310" h="1014095">
                <a:moveTo>
                  <a:pt x="0" y="1013980"/>
                </a:moveTo>
                <a:lnTo>
                  <a:pt x="1083068" y="1013980"/>
                </a:lnTo>
                <a:lnTo>
                  <a:pt x="1083068" y="0"/>
                </a:lnTo>
                <a:lnTo>
                  <a:pt x="0" y="0"/>
                </a:lnTo>
                <a:lnTo>
                  <a:pt x="0" y="101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582159" y="3197114"/>
            <a:ext cx="53255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005C2F"/>
                </a:solidFill>
                <a:latin typeface="SimSun"/>
                <a:cs typeface="SimSun"/>
              </a:rPr>
              <a:t>牛肉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48859" y="2564371"/>
            <a:ext cx="1143635" cy="1014094"/>
          </a:xfrm>
          <a:custGeom>
            <a:avLst/>
            <a:gdLst/>
            <a:ahLst/>
            <a:cxnLst/>
            <a:rect l="l" t="t" r="r" b="b"/>
            <a:pathLst>
              <a:path w="1143635" h="1014095">
                <a:moveTo>
                  <a:pt x="0" y="1013980"/>
                </a:moveTo>
                <a:lnTo>
                  <a:pt x="1143088" y="1013980"/>
                </a:lnTo>
                <a:lnTo>
                  <a:pt x="1143088" y="0"/>
                </a:lnTo>
                <a:lnTo>
                  <a:pt x="0" y="0"/>
                </a:lnTo>
                <a:lnTo>
                  <a:pt x="0" y="101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333037" y="3124200"/>
            <a:ext cx="1143963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0"/>
              </a:lnSpc>
            </a:pPr>
            <a:r>
              <a:rPr sz="1400" b="1" dirty="0" smtClean="0">
                <a:solidFill>
                  <a:srgbClr val="005C2F"/>
                </a:solidFill>
                <a:latin typeface="Arial"/>
                <a:cs typeface="Arial"/>
              </a:rPr>
              <a:t>2500</a:t>
            </a:r>
            <a:endParaRPr sz="1400" dirty="0" smtClean="0">
              <a:latin typeface="Arial"/>
              <a:cs typeface="Arial"/>
            </a:endParaRPr>
          </a:p>
          <a:p>
            <a:pPr algn="ctr">
              <a:lnSpc>
                <a:spcPts val="1370"/>
              </a:lnSpc>
            </a:pPr>
            <a:r>
              <a:rPr sz="1400" dirty="0" err="1" smtClean="0">
                <a:solidFill>
                  <a:srgbClr val="005C2F"/>
                </a:solidFill>
                <a:latin typeface="SimSun"/>
                <a:cs typeface="SimSun"/>
              </a:rPr>
              <a:t>小牛</a:t>
            </a:r>
            <a:r>
              <a:rPr sz="1400" b="1" dirty="0" smtClean="0">
                <a:solidFill>
                  <a:srgbClr val="005C2F"/>
                </a:solidFill>
                <a:latin typeface="Arial"/>
                <a:cs typeface="Arial"/>
              </a:rPr>
              <a:t>/</a:t>
            </a:r>
            <a:r>
              <a:rPr sz="1400" dirty="0" err="1" smtClean="0">
                <a:solidFill>
                  <a:srgbClr val="005C2F"/>
                </a:solidFill>
                <a:latin typeface="SimSun"/>
                <a:cs typeface="SimSun"/>
              </a:rPr>
              <a:t>农场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56669" y="2764669"/>
            <a:ext cx="145415" cy="148590"/>
          </a:xfrm>
          <a:custGeom>
            <a:avLst/>
            <a:gdLst/>
            <a:ahLst/>
            <a:cxnLst/>
            <a:rect l="l" t="t" r="r" b="b"/>
            <a:pathLst>
              <a:path w="145414" h="148589">
                <a:moveTo>
                  <a:pt x="67095" y="0"/>
                </a:moveTo>
                <a:lnTo>
                  <a:pt x="29348" y="14759"/>
                </a:lnTo>
                <a:lnTo>
                  <a:pt x="4907" y="48005"/>
                </a:lnTo>
                <a:lnTo>
                  <a:pt x="0" y="79987"/>
                </a:lnTo>
                <a:lnTo>
                  <a:pt x="1672" y="91870"/>
                </a:lnTo>
                <a:lnTo>
                  <a:pt x="21945" y="127662"/>
                </a:lnTo>
                <a:lnTo>
                  <a:pt x="58385" y="146960"/>
                </a:lnTo>
                <a:lnTo>
                  <a:pt x="72915" y="148396"/>
                </a:lnTo>
                <a:lnTo>
                  <a:pt x="82636" y="147756"/>
                </a:lnTo>
                <a:lnTo>
                  <a:pt x="95777" y="144703"/>
                </a:lnTo>
                <a:lnTo>
                  <a:pt x="107861" y="139283"/>
                </a:lnTo>
                <a:lnTo>
                  <a:pt x="118668" y="131657"/>
                </a:lnTo>
                <a:lnTo>
                  <a:pt x="127090" y="122908"/>
                </a:lnTo>
                <a:lnTo>
                  <a:pt x="59759" y="122908"/>
                </a:lnTo>
                <a:lnTo>
                  <a:pt x="47797" y="117650"/>
                </a:lnTo>
                <a:lnTo>
                  <a:pt x="37792" y="109199"/>
                </a:lnTo>
                <a:lnTo>
                  <a:pt x="30185" y="97855"/>
                </a:lnTo>
                <a:lnTo>
                  <a:pt x="25417" y="83922"/>
                </a:lnTo>
                <a:lnTo>
                  <a:pt x="24815" y="77379"/>
                </a:lnTo>
                <a:lnTo>
                  <a:pt x="25664" y="62124"/>
                </a:lnTo>
                <a:lnTo>
                  <a:pt x="58800" y="27732"/>
                </a:lnTo>
                <a:lnTo>
                  <a:pt x="72915" y="25610"/>
                </a:lnTo>
                <a:lnTo>
                  <a:pt x="127315" y="25611"/>
                </a:lnTo>
                <a:lnTo>
                  <a:pt x="120967" y="19041"/>
                </a:lnTo>
                <a:lnTo>
                  <a:pt x="109714" y="11024"/>
                </a:lnTo>
                <a:lnTo>
                  <a:pt x="96850" y="5011"/>
                </a:lnTo>
                <a:lnTo>
                  <a:pt x="82576" y="1252"/>
                </a:lnTo>
                <a:lnTo>
                  <a:pt x="67095" y="0"/>
                </a:lnTo>
                <a:close/>
              </a:path>
              <a:path w="145414" h="148589">
                <a:moveTo>
                  <a:pt x="127315" y="25611"/>
                </a:moveTo>
                <a:lnTo>
                  <a:pt x="72915" y="25610"/>
                </a:lnTo>
                <a:lnTo>
                  <a:pt x="84237" y="26845"/>
                </a:lnTo>
                <a:lnTo>
                  <a:pt x="96790" y="31590"/>
                </a:lnTo>
                <a:lnTo>
                  <a:pt x="120603" y="64113"/>
                </a:lnTo>
                <a:lnTo>
                  <a:pt x="121792" y="82347"/>
                </a:lnTo>
                <a:lnTo>
                  <a:pt x="119552" y="91871"/>
                </a:lnTo>
                <a:lnTo>
                  <a:pt x="77665" y="122022"/>
                </a:lnTo>
                <a:lnTo>
                  <a:pt x="59759" y="122908"/>
                </a:lnTo>
                <a:lnTo>
                  <a:pt x="127090" y="122908"/>
                </a:lnTo>
                <a:lnTo>
                  <a:pt x="144344" y="83922"/>
                </a:lnTo>
                <a:lnTo>
                  <a:pt x="145057" y="77379"/>
                </a:lnTo>
                <a:lnTo>
                  <a:pt x="145004" y="62124"/>
                </a:lnTo>
                <a:lnTo>
                  <a:pt x="143041" y="52608"/>
                </a:lnTo>
                <a:lnTo>
                  <a:pt x="137832" y="40084"/>
                </a:lnTo>
                <a:lnTo>
                  <a:pt x="130407" y="28811"/>
                </a:lnTo>
                <a:lnTo>
                  <a:pt x="127315" y="25611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20038" y="3021867"/>
            <a:ext cx="220979" cy="74295"/>
          </a:xfrm>
          <a:custGeom>
            <a:avLst/>
            <a:gdLst/>
            <a:ahLst/>
            <a:cxnLst/>
            <a:rect l="l" t="t" r="r" b="b"/>
            <a:pathLst>
              <a:path w="220979" h="74294">
                <a:moveTo>
                  <a:pt x="108862" y="0"/>
                </a:moveTo>
                <a:lnTo>
                  <a:pt x="70807" y="1932"/>
                </a:lnTo>
                <a:lnTo>
                  <a:pt x="23016" y="12341"/>
                </a:lnTo>
                <a:lnTo>
                  <a:pt x="0" y="39498"/>
                </a:lnTo>
                <a:lnTo>
                  <a:pt x="3566" y="48539"/>
                </a:lnTo>
                <a:lnTo>
                  <a:pt x="40774" y="67275"/>
                </a:lnTo>
                <a:lnTo>
                  <a:pt x="88752" y="73639"/>
                </a:lnTo>
                <a:lnTo>
                  <a:pt x="109546" y="74269"/>
                </a:lnTo>
                <a:lnTo>
                  <a:pt x="122378" y="74017"/>
                </a:lnTo>
                <a:lnTo>
                  <a:pt x="167485" y="69302"/>
                </a:lnTo>
                <a:lnTo>
                  <a:pt x="210114" y="53264"/>
                </a:lnTo>
                <a:lnTo>
                  <a:pt x="214611" y="48264"/>
                </a:lnTo>
                <a:lnTo>
                  <a:pt x="98896" y="48264"/>
                </a:lnTo>
                <a:lnTo>
                  <a:pt x="81266" y="47385"/>
                </a:lnTo>
                <a:lnTo>
                  <a:pt x="42080" y="41548"/>
                </a:lnTo>
                <a:lnTo>
                  <a:pt x="27598" y="36557"/>
                </a:lnTo>
                <a:lnTo>
                  <a:pt x="28873" y="35948"/>
                </a:lnTo>
                <a:lnTo>
                  <a:pt x="81060" y="26036"/>
                </a:lnTo>
                <a:lnTo>
                  <a:pt x="119170" y="24778"/>
                </a:lnTo>
                <a:lnTo>
                  <a:pt x="217090" y="24778"/>
                </a:lnTo>
                <a:lnTo>
                  <a:pt x="216482" y="23623"/>
                </a:lnTo>
                <a:lnTo>
                  <a:pt x="178222" y="6449"/>
                </a:lnTo>
                <a:lnTo>
                  <a:pt x="130142" y="586"/>
                </a:lnTo>
                <a:lnTo>
                  <a:pt x="117613" y="109"/>
                </a:lnTo>
                <a:lnTo>
                  <a:pt x="108862" y="0"/>
                </a:lnTo>
                <a:close/>
              </a:path>
              <a:path w="220979" h="74294">
                <a:moveTo>
                  <a:pt x="217090" y="24778"/>
                </a:moveTo>
                <a:lnTo>
                  <a:pt x="119170" y="24778"/>
                </a:lnTo>
                <a:lnTo>
                  <a:pt x="137618" y="25576"/>
                </a:lnTo>
                <a:lnTo>
                  <a:pt x="153593" y="27103"/>
                </a:lnTo>
                <a:lnTo>
                  <a:pt x="167479" y="29316"/>
                </a:lnTo>
                <a:lnTo>
                  <a:pt x="177810" y="31743"/>
                </a:lnTo>
                <a:lnTo>
                  <a:pt x="185894" y="34560"/>
                </a:lnTo>
                <a:lnTo>
                  <a:pt x="191190" y="37509"/>
                </a:lnTo>
                <a:lnTo>
                  <a:pt x="184921" y="39498"/>
                </a:lnTo>
                <a:lnTo>
                  <a:pt x="137800" y="46965"/>
                </a:lnTo>
                <a:lnTo>
                  <a:pt x="98896" y="48264"/>
                </a:lnTo>
                <a:lnTo>
                  <a:pt x="214611" y="48264"/>
                </a:lnTo>
                <a:lnTo>
                  <a:pt x="218249" y="44218"/>
                </a:lnTo>
                <a:lnTo>
                  <a:pt x="220530" y="35948"/>
                </a:lnTo>
                <a:lnTo>
                  <a:pt x="220591" y="31418"/>
                </a:lnTo>
                <a:lnTo>
                  <a:pt x="217090" y="24778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96389" y="2704180"/>
            <a:ext cx="134620" cy="301625"/>
          </a:xfrm>
          <a:custGeom>
            <a:avLst/>
            <a:gdLst/>
            <a:ahLst/>
            <a:cxnLst/>
            <a:rect l="l" t="t" r="r" b="b"/>
            <a:pathLst>
              <a:path w="134620" h="301625">
                <a:moveTo>
                  <a:pt x="134277" y="0"/>
                </a:moveTo>
                <a:lnTo>
                  <a:pt x="91840" y="6918"/>
                </a:lnTo>
                <a:lnTo>
                  <a:pt x="54655" y="26364"/>
                </a:lnTo>
                <a:lnTo>
                  <a:pt x="25738" y="55381"/>
                </a:lnTo>
                <a:lnTo>
                  <a:pt x="6489" y="92334"/>
                </a:lnTo>
                <a:lnTo>
                  <a:pt x="0" y="147965"/>
                </a:lnTo>
                <a:lnTo>
                  <a:pt x="1829" y="160879"/>
                </a:lnTo>
                <a:lnTo>
                  <a:pt x="14334" y="197048"/>
                </a:lnTo>
                <a:lnTo>
                  <a:pt x="92239" y="301518"/>
                </a:lnTo>
                <a:lnTo>
                  <a:pt x="122393" y="301518"/>
                </a:lnTo>
                <a:lnTo>
                  <a:pt x="42573" y="198120"/>
                </a:lnTo>
                <a:lnTo>
                  <a:pt x="36027" y="187274"/>
                </a:lnTo>
                <a:lnTo>
                  <a:pt x="23860" y="147965"/>
                </a:lnTo>
                <a:lnTo>
                  <a:pt x="23071" y="128805"/>
                </a:lnTo>
                <a:lnTo>
                  <a:pt x="24326" y="117014"/>
                </a:lnTo>
                <a:lnTo>
                  <a:pt x="41646" y="73092"/>
                </a:lnTo>
                <a:lnTo>
                  <a:pt x="78975" y="39140"/>
                </a:lnTo>
                <a:lnTo>
                  <a:pt x="115211" y="26364"/>
                </a:lnTo>
                <a:lnTo>
                  <a:pt x="134277" y="24787"/>
                </a:lnTo>
                <a:lnTo>
                  <a:pt x="134277" y="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30640" y="2704562"/>
            <a:ext cx="134620" cy="302260"/>
          </a:xfrm>
          <a:custGeom>
            <a:avLst/>
            <a:gdLst/>
            <a:ahLst/>
            <a:cxnLst/>
            <a:rect l="l" t="t" r="r" b="b"/>
            <a:pathLst>
              <a:path w="134620" h="302260">
                <a:moveTo>
                  <a:pt x="10251" y="0"/>
                </a:moveTo>
                <a:lnTo>
                  <a:pt x="0" y="24325"/>
                </a:lnTo>
                <a:lnTo>
                  <a:pt x="14680" y="25278"/>
                </a:lnTo>
                <a:lnTo>
                  <a:pt x="28771" y="28057"/>
                </a:lnTo>
                <a:lnTo>
                  <a:pt x="66314" y="46150"/>
                </a:lnTo>
                <a:lnTo>
                  <a:pt x="94255" y="76356"/>
                </a:lnTo>
                <a:lnTo>
                  <a:pt x="109369" y="115434"/>
                </a:lnTo>
                <a:lnTo>
                  <a:pt x="110446" y="144190"/>
                </a:lnTo>
                <a:lnTo>
                  <a:pt x="108652" y="157424"/>
                </a:lnTo>
                <a:lnTo>
                  <a:pt x="105623" y="169723"/>
                </a:lnTo>
                <a:lnTo>
                  <a:pt x="101362" y="181232"/>
                </a:lnTo>
                <a:lnTo>
                  <a:pt x="95874" y="192100"/>
                </a:lnTo>
                <a:lnTo>
                  <a:pt x="12948" y="302207"/>
                </a:lnTo>
                <a:lnTo>
                  <a:pt x="44256" y="302207"/>
                </a:lnTo>
                <a:lnTo>
                  <a:pt x="111127" y="214921"/>
                </a:lnTo>
                <a:lnTo>
                  <a:pt x="111127" y="211734"/>
                </a:lnTo>
                <a:lnTo>
                  <a:pt x="110063" y="211734"/>
                </a:lnTo>
                <a:lnTo>
                  <a:pt x="116867" y="201060"/>
                </a:lnTo>
                <a:lnTo>
                  <a:pt x="133028" y="155370"/>
                </a:lnTo>
                <a:lnTo>
                  <a:pt x="134298" y="144190"/>
                </a:lnTo>
                <a:lnTo>
                  <a:pt x="133913" y="119921"/>
                </a:lnTo>
                <a:lnTo>
                  <a:pt x="120793" y="74683"/>
                </a:lnTo>
                <a:lnTo>
                  <a:pt x="92112" y="35873"/>
                </a:lnTo>
                <a:lnTo>
                  <a:pt x="57991" y="12930"/>
                </a:lnTo>
                <a:lnTo>
                  <a:pt x="22066" y="1410"/>
                </a:lnTo>
                <a:lnTo>
                  <a:pt x="10251" y="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094601" y="1665545"/>
            <a:ext cx="354330" cy="354965"/>
          </a:xfrm>
          <a:custGeom>
            <a:avLst/>
            <a:gdLst/>
            <a:ahLst/>
            <a:cxnLst/>
            <a:rect l="l" t="t" r="r" b="b"/>
            <a:pathLst>
              <a:path w="354329" h="354964">
                <a:moveTo>
                  <a:pt x="176061" y="0"/>
                </a:moveTo>
                <a:lnTo>
                  <a:pt x="133746" y="5197"/>
                </a:lnTo>
                <a:lnTo>
                  <a:pt x="95054" y="20107"/>
                </a:lnTo>
                <a:lnTo>
                  <a:pt x="61250" y="43708"/>
                </a:lnTo>
                <a:lnTo>
                  <a:pt x="33602" y="74978"/>
                </a:lnTo>
                <a:lnTo>
                  <a:pt x="13374" y="112895"/>
                </a:lnTo>
                <a:lnTo>
                  <a:pt x="1834" y="156436"/>
                </a:lnTo>
                <a:lnTo>
                  <a:pt x="0" y="192122"/>
                </a:lnTo>
                <a:lnTo>
                  <a:pt x="994" y="201987"/>
                </a:lnTo>
                <a:lnTo>
                  <a:pt x="12161" y="243823"/>
                </a:lnTo>
                <a:lnTo>
                  <a:pt x="32178" y="280287"/>
                </a:lnTo>
                <a:lnTo>
                  <a:pt x="59915" y="310966"/>
                </a:lnTo>
                <a:lnTo>
                  <a:pt x="94017" y="334478"/>
                </a:lnTo>
                <a:lnTo>
                  <a:pt x="133171" y="349533"/>
                </a:lnTo>
                <a:lnTo>
                  <a:pt x="176062" y="354838"/>
                </a:lnTo>
                <a:lnTo>
                  <a:pt x="187502" y="354475"/>
                </a:lnTo>
                <a:lnTo>
                  <a:pt x="229790" y="346570"/>
                </a:lnTo>
                <a:lnTo>
                  <a:pt x="262392" y="332349"/>
                </a:lnTo>
                <a:lnTo>
                  <a:pt x="168325" y="332349"/>
                </a:lnTo>
                <a:lnTo>
                  <a:pt x="154053" y="330975"/>
                </a:lnTo>
                <a:lnTo>
                  <a:pt x="113849" y="319415"/>
                </a:lnTo>
                <a:lnTo>
                  <a:pt x="78838" y="297865"/>
                </a:lnTo>
                <a:lnTo>
                  <a:pt x="50662" y="267825"/>
                </a:lnTo>
                <a:lnTo>
                  <a:pt x="30960" y="230796"/>
                </a:lnTo>
                <a:lnTo>
                  <a:pt x="21362" y="187965"/>
                </a:lnTo>
                <a:lnTo>
                  <a:pt x="20796" y="172024"/>
                </a:lnTo>
                <a:lnTo>
                  <a:pt x="21799" y="158602"/>
                </a:lnTo>
                <a:lnTo>
                  <a:pt x="32743" y="117595"/>
                </a:lnTo>
                <a:lnTo>
                  <a:pt x="53885" y="81831"/>
                </a:lnTo>
                <a:lnTo>
                  <a:pt x="83514" y="53010"/>
                </a:lnTo>
                <a:lnTo>
                  <a:pt x="119924" y="32829"/>
                </a:lnTo>
                <a:lnTo>
                  <a:pt x="161403" y="22986"/>
                </a:lnTo>
                <a:lnTo>
                  <a:pt x="176061" y="22297"/>
                </a:lnTo>
                <a:lnTo>
                  <a:pt x="176061" y="0"/>
                </a:lnTo>
                <a:close/>
              </a:path>
              <a:path w="354329" h="354964">
                <a:moveTo>
                  <a:pt x="353807" y="177419"/>
                </a:moveTo>
                <a:lnTo>
                  <a:pt x="331111" y="187965"/>
                </a:lnTo>
                <a:lnTo>
                  <a:pt x="329503" y="201988"/>
                </a:lnTo>
                <a:lnTo>
                  <a:pt x="326649" y="215611"/>
                </a:lnTo>
                <a:lnTo>
                  <a:pt x="311110" y="253504"/>
                </a:lnTo>
                <a:lnTo>
                  <a:pt x="286156" y="285704"/>
                </a:lnTo>
                <a:lnTo>
                  <a:pt x="252482" y="310966"/>
                </a:lnTo>
                <a:lnTo>
                  <a:pt x="213412" y="326705"/>
                </a:lnTo>
                <a:lnTo>
                  <a:pt x="168325" y="332349"/>
                </a:lnTo>
                <a:lnTo>
                  <a:pt x="262392" y="332349"/>
                </a:lnTo>
                <a:lnTo>
                  <a:pt x="301278" y="303227"/>
                </a:lnTo>
                <a:lnTo>
                  <a:pt x="326577" y="271763"/>
                </a:lnTo>
                <a:lnTo>
                  <a:pt x="344536" y="234066"/>
                </a:lnTo>
                <a:lnTo>
                  <a:pt x="353204" y="192122"/>
                </a:lnTo>
                <a:lnTo>
                  <a:pt x="353807" y="177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183780" y="1755074"/>
            <a:ext cx="175895" cy="176530"/>
          </a:xfrm>
          <a:custGeom>
            <a:avLst/>
            <a:gdLst/>
            <a:ahLst/>
            <a:cxnLst/>
            <a:rect l="l" t="t" r="r" b="b"/>
            <a:pathLst>
              <a:path w="175895" h="176530">
                <a:moveTo>
                  <a:pt x="79056" y="0"/>
                </a:moveTo>
                <a:lnTo>
                  <a:pt x="41882" y="12540"/>
                </a:lnTo>
                <a:lnTo>
                  <a:pt x="14118" y="41194"/>
                </a:lnTo>
                <a:lnTo>
                  <a:pt x="248" y="82897"/>
                </a:lnTo>
                <a:lnTo>
                  <a:pt x="0" y="102992"/>
                </a:lnTo>
                <a:lnTo>
                  <a:pt x="2281" y="113159"/>
                </a:lnTo>
                <a:lnTo>
                  <a:pt x="23685" y="149372"/>
                </a:lnTo>
                <a:lnTo>
                  <a:pt x="58615" y="171442"/>
                </a:lnTo>
                <a:lnTo>
                  <a:pt x="86883" y="176111"/>
                </a:lnTo>
                <a:lnTo>
                  <a:pt x="99990" y="175171"/>
                </a:lnTo>
                <a:lnTo>
                  <a:pt x="113999" y="171985"/>
                </a:lnTo>
                <a:lnTo>
                  <a:pt x="127046" y="166736"/>
                </a:lnTo>
                <a:lnTo>
                  <a:pt x="138938" y="159622"/>
                </a:lnTo>
                <a:lnTo>
                  <a:pt x="144617" y="154892"/>
                </a:lnTo>
                <a:lnTo>
                  <a:pt x="76563" y="154892"/>
                </a:lnTo>
                <a:lnTo>
                  <a:pt x="63651" y="151313"/>
                </a:lnTo>
                <a:lnTo>
                  <a:pt x="32996" y="125828"/>
                </a:lnTo>
                <a:lnTo>
                  <a:pt x="21083" y="82897"/>
                </a:lnTo>
                <a:lnTo>
                  <a:pt x="23821" y="68791"/>
                </a:lnTo>
                <a:lnTo>
                  <a:pt x="47255" y="35207"/>
                </a:lnTo>
                <a:lnTo>
                  <a:pt x="86883" y="21948"/>
                </a:lnTo>
                <a:lnTo>
                  <a:pt x="79056" y="0"/>
                </a:lnTo>
                <a:close/>
              </a:path>
              <a:path w="175895" h="176530">
                <a:moveTo>
                  <a:pt x="175275" y="88840"/>
                </a:moveTo>
                <a:lnTo>
                  <a:pt x="152935" y="89361"/>
                </a:lnTo>
                <a:lnTo>
                  <a:pt x="151415" y="102992"/>
                </a:lnTo>
                <a:lnTo>
                  <a:pt x="147497" y="115160"/>
                </a:lnTo>
                <a:lnTo>
                  <a:pt x="121313" y="144176"/>
                </a:lnTo>
                <a:lnTo>
                  <a:pt x="76563" y="154892"/>
                </a:lnTo>
                <a:lnTo>
                  <a:pt x="144617" y="154892"/>
                </a:lnTo>
                <a:lnTo>
                  <a:pt x="171114" y="116466"/>
                </a:lnTo>
                <a:lnTo>
                  <a:pt x="174349" y="102992"/>
                </a:lnTo>
                <a:lnTo>
                  <a:pt x="175275" y="88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15339" y="1710131"/>
            <a:ext cx="88900" cy="88265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22338" y="0"/>
                </a:moveTo>
                <a:lnTo>
                  <a:pt x="0" y="22297"/>
                </a:lnTo>
                <a:lnTo>
                  <a:pt x="0" y="88230"/>
                </a:lnTo>
                <a:lnTo>
                  <a:pt x="67015" y="88230"/>
                </a:lnTo>
                <a:lnTo>
                  <a:pt x="88392" y="65932"/>
                </a:lnTo>
                <a:lnTo>
                  <a:pt x="22338" y="65932"/>
                </a:lnTo>
                <a:lnTo>
                  <a:pt x="22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70663" y="1776064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09" h="67310">
                <a:moveTo>
                  <a:pt x="51482" y="0"/>
                </a:moveTo>
                <a:lnTo>
                  <a:pt x="0" y="51387"/>
                </a:lnTo>
                <a:lnTo>
                  <a:pt x="0" y="66891"/>
                </a:lnTo>
                <a:lnTo>
                  <a:pt x="16493" y="66891"/>
                </a:lnTo>
                <a:lnTo>
                  <a:pt x="67015" y="16463"/>
                </a:lnTo>
                <a:lnTo>
                  <a:pt x="51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666405" y="1833015"/>
            <a:ext cx="331470" cy="167005"/>
          </a:xfrm>
          <a:custGeom>
            <a:avLst/>
            <a:gdLst/>
            <a:ahLst/>
            <a:cxnLst/>
            <a:rect l="l" t="t" r="r" b="b"/>
            <a:pathLst>
              <a:path w="331470" h="167005">
                <a:moveTo>
                  <a:pt x="96381" y="0"/>
                </a:moveTo>
                <a:lnTo>
                  <a:pt x="54772" y="22144"/>
                </a:lnTo>
                <a:lnTo>
                  <a:pt x="0" y="22144"/>
                </a:lnTo>
                <a:lnTo>
                  <a:pt x="0" y="125517"/>
                </a:lnTo>
                <a:lnTo>
                  <a:pt x="55049" y="125517"/>
                </a:lnTo>
                <a:lnTo>
                  <a:pt x="156861" y="166683"/>
                </a:lnTo>
                <a:lnTo>
                  <a:pt x="201089" y="143711"/>
                </a:lnTo>
                <a:lnTo>
                  <a:pt x="156033" y="143711"/>
                </a:lnTo>
                <a:lnTo>
                  <a:pt x="59467" y="104934"/>
                </a:lnTo>
                <a:lnTo>
                  <a:pt x="20804" y="104934"/>
                </a:lnTo>
                <a:lnTo>
                  <a:pt x="20804" y="42727"/>
                </a:lnTo>
                <a:lnTo>
                  <a:pt x="60019" y="42727"/>
                </a:lnTo>
                <a:lnTo>
                  <a:pt x="98038" y="22420"/>
                </a:lnTo>
                <a:lnTo>
                  <a:pt x="215223" y="22420"/>
                </a:lnTo>
                <a:lnTo>
                  <a:pt x="215223" y="22052"/>
                </a:lnTo>
                <a:lnTo>
                  <a:pt x="158426" y="22052"/>
                </a:lnTo>
                <a:lnTo>
                  <a:pt x="96381" y="0"/>
                </a:lnTo>
                <a:close/>
              </a:path>
              <a:path w="331470" h="167005">
                <a:moveTo>
                  <a:pt x="331120" y="43186"/>
                </a:moveTo>
                <a:lnTo>
                  <a:pt x="310500" y="43186"/>
                </a:lnTo>
                <a:lnTo>
                  <a:pt x="310408" y="63677"/>
                </a:lnTo>
                <a:lnTo>
                  <a:pt x="156033" y="143711"/>
                </a:lnTo>
                <a:lnTo>
                  <a:pt x="201089" y="143711"/>
                </a:lnTo>
                <a:lnTo>
                  <a:pt x="331120" y="76174"/>
                </a:lnTo>
                <a:lnTo>
                  <a:pt x="331120" y="43186"/>
                </a:lnTo>
                <a:close/>
              </a:path>
              <a:path w="331470" h="167005">
                <a:moveTo>
                  <a:pt x="215223" y="38776"/>
                </a:moveTo>
                <a:lnTo>
                  <a:pt x="194511" y="38776"/>
                </a:lnTo>
                <a:lnTo>
                  <a:pt x="194511" y="59359"/>
                </a:lnTo>
                <a:lnTo>
                  <a:pt x="183373" y="63034"/>
                </a:lnTo>
                <a:lnTo>
                  <a:pt x="144526" y="70844"/>
                </a:lnTo>
                <a:lnTo>
                  <a:pt x="144526" y="90049"/>
                </a:lnTo>
                <a:lnTo>
                  <a:pt x="185398" y="82514"/>
                </a:lnTo>
                <a:lnTo>
                  <a:pt x="284778" y="51272"/>
                </a:lnTo>
                <a:lnTo>
                  <a:pt x="215223" y="51272"/>
                </a:lnTo>
                <a:lnTo>
                  <a:pt x="215223" y="38776"/>
                </a:lnTo>
                <a:close/>
              </a:path>
              <a:path w="331470" h="167005">
                <a:moveTo>
                  <a:pt x="331120" y="15069"/>
                </a:moveTo>
                <a:lnTo>
                  <a:pt x="307227" y="22420"/>
                </a:lnTo>
                <a:lnTo>
                  <a:pt x="215223" y="51272"/>
                </a:lnTo>
                <a:lnTo>
                  <a:pt x="284778" y="51272"/>
                </a:lnTo>
                <a:lnTo>
                  <a:pt x="310500" y="43186"/>
                </a:lnTo>
                <a:lnTo>
                  <a:pt x="331120" y="43186"/>
                </a:lnTo>
                <a:lnTo>
                  <a:pt x="331120" y="15069"/>
                </a:lnTo>
                <a:close/>
              </a:path>
              <a:path w="331470" h="167005">
                <a:moveTo>
                  <a:pt x="215223" y="22420"/>
                </a:moveTo>
                <a:lnTo>
                  <a:pt x="98038" y="22420"/>
                </a:lnTo>
                <a:lnTo>
                  <a:pt x="156032" y="43095"/>
                </a:lnTo>
                <a:lnTo>
                  <a:pt x="194511" y="38776"/>
                </a:lnTo>
                <a:lnTo>
                  <a:pt x="215223" y="38776"/>
                </a:lnTo>
                <a:lnTo>
                  <a:pt x="215223" y="22420"/>
                </a:lnTo>
                <a:close/>
              </a:path>
              <a:path w="331470" h="167005">
                <a:moveTo>
                  <a:pt x="215223" y="15620"/>
                </a:moveTo>
                <a:lnTo>
                  <a:pt x="158426" y="22052"/>
                </a:lnTo>
                <a:lnTo>
                  <a:pt x="215223" y="22052"/>
                </a:lnTo>
                <a:lnTo>
                  <a:pt x="215223" y="15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27279" y="1682357"/>
            <a:ext cx="168275" cy="137795"/>
          </a:xfrm>
          <a:custGeom>
            <a:avLst/>
            <a:gdLst/>
            <a:ahLst/>
            <a:cxnLst/>
            <a:rect l="l" t="t" r="r" b="b"/>
            <a:pathLst>
              <a:path w="168275" h="137794">
                <a:moveTo>
                  <a:pt x="83953" y="0"/>
                </a:moveTo>
                <a:lnTo>
                  <a:pt x="63241" y="0"/>
                </a:lnTo>
                <a:lnTo>
                  <a:pt x="55785" y="22052"/>
                </a:lnTo>
                <a:lnTo>
                  <a:pt x="0" y="22052"/>
                </a:lnTo>
                <a:lnTo>
                  <a:pt x="41700" y="71488"/>
                </a:lnTo>
                <a:lnTo>
                  <a:pt x="20620" y="137187"/>
                </a:lnTo>
                <a:lnTo>
                  <a:pt x="83954" y="105670"/>
                </a:lnTo>
                <a:lnTo>
                  <a:pt x="137222" y="105670"/>
                </a:lnTo>
                <a:lnTo>
                  <a:pt x="135357" y="99881"/>
                </a:lnTo>
                <a:lnTo>
                  <a:pt x="52563" y="99881"/>
                </a:lnTo>
                <a:lnTo>
                  <a:pt x="63149" y="66709"/>
                </a:lnTo>
                <a:lnTo>
                  <a:pt x="41884" y="41992"/>
                </a:lnTo>
                <a:lnTo>
                  <a:pt x="69869" y="41992"/>
                </a:lnTo>
                <a:lnTo>
                  <a:pt x="83953" y="0"/>
                </a:lnTo>
                <a:close/>
              </a:path>
              <a:path w="168275" h="137794">
                <a:moveTo>
                  <a:pt x="137222" y="105670"/>
                </a:moveTo>
                <a:lnTo>
                  <a:pt x="83954" y="105670"/>
                </a:lnTo>
                <a:lnTo>
                  <a:pt x="147379" y="137187"/>
                </a:lnTo>
                <a:lnTo>
                  <a:pt x="137222" y="105670"/>
                </a:lnTo>
                <a:close/>
              </a:path>
              <a:path w="168275" h="137794">
                <a:moveTo>
                  <a:pt x="83954" y="84260"/>
                </a:moveTo>
                <a:lnTo>
                  <a:pt x="52563" y="99881"/>
                </a:lnTo>
                <a:lnTo>
                  <a:pt x="115344" y="99881"/>
                </a:lnTo>
                <a:lnTo>
                  <a:pt x="83954" y="84260"/>
                </a:lnTo>
                <a:close/>
              </a:path>
              <a:path w="168275" h="137794">
                <a:moveTo>
                  <a:pt x="104666" y="0"/>
                </a:moveTo>
                <a:lnTo>
                  <a:pt x="83953" y="0"/>
                </a:lnTo>
                <a:lnTo>
                  <a:pt x="98038" y="41992"/>
                </a:lnTo>
                <a:lnTo>
                  <a:pt x="126022" y="41992"/>
                </a:lnTo>
                <a:lnTo>
                  <a:pt x="104850" y="66709"/>
                </a:lnTo>
                <a:lnTo>
                  <a:pt x="115344" y="99881"/>
                </a:lnTo>
                <a:lnTo>
                  <a:pt x="135357" y="99881"/>
                </a:lnTo>
                <a:lnTo>
                  <a:pt x="126207" y="71488"/>
                </a:lnTo>
                <a:lnTo>
                  <a:pt x="167999" y="22052"/>
                </a:lnTo>
                <a:lnTo>
                  <a:pt x="112214" y="22052"/>
                </a:lnTo>
                <a:lnTo>
                  <a:pt x="104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560061" y="4868659"/>
            <a:ext cx="3122930" cy="215444"/>
          </a:xfrm>
          <a:prstGeom prst="rect">
            <a:avLst/>
          </a:prstGeom>
          <a:solidFill>
            <a:srgbClr val="E3E3E3"/>
          </a:solidFill>
          <a:ln w="1905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1854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年回报率约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22%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48000" y="5967082"/>
            <a:ext cx="1427480" cy="602615"/>
          </a:xfrm>
          <a:custGeom>
            <a:avLst/>
            <a:gdLst/>
            <a:ahLst/>
            <a:cxnLst/>
            <a:rect l="l" t="t" r="r" b="b"/>
            <a:pathLst>
              <a:path w="1427479" h="602615">
                <a:moveTo>
                  <a:pt x="0" y="602322"/>
                </a:moveTo>
                <a:lnTo>
                  <a:pt x="1427226" y="602322"/>
                </a:lnTo>
                <a:lnTo>
                  <a:pt x="1427226" y="0"/>
                </a:lnTo>
                <a:lnTo>
                  <a:pt x="0" y="0"/>
                </a:lnTo>
                <a:lnTo>
                  <a:pt x="0" y="602322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048000" y="5423699"/>
            <a:ext cx="1427480" cy="490220"/>
          </a:xfrm>
          <a:custGeom>
            <a:avLst/>
            <a:gdLst/>
            <a:ahLst/>
            <a:cxnLst/>
            <a:rect l="l" t="t" r="r" b="b"/>
            <a:pathLst>
              <a:path w="1427479" h="490220">
                <a:moveTo>
                  <a:pt x="0" y="489597"/>
                </a:moveTo>
                <a:lnTo>
                  <a:pt x="1427226" y="489597"/>
                </a:lnTo>
                <a:lnTo>
                  <a:pt x="1427226" y="0"/>
                </a:lnTo>
                <a:lnTo>
                  <a:pt x="0" y="0"/>
                </a:lnTo>
                <a:lnTo>
                  <a:pt x="0" y="48959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048000" y="4868659"/>
            <a:ext cx="1427480" cy="490220"/>
          </a:xfrm>
          <a:custGeom>
            <a:avLst/>
            <a:gdLst/>
            <a:ahLst/>
            <a:cxnLst/>
            <a:rect l="l" t="t" r="r" b="b"/>
            <a:pathLst>
              <a:path w="1427479" h="490220">
                <a:moveTo>
                  <a:pt x="0" y="489597"/>
                </a:moveTo>
                <a:lnTo>
                  <a:pt x="1427226" y="489597"/>
                </a:lnTo>
                <a:lnTo>
                  <a:pt x="1427226" y="0"/>
                </a:lnTo>
                <a:lnTo>
                  <a:pt x="0" y="0"/>
                </a:lnTo>
                <a:lnTo>
                  <a:pt x="0" y="48959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48000" y="4313542"/>
            <a:ext cx="1427480" cy="489584"/>
          </a:xfrm>
          <a:custGeom>
            <a:avLst/>
            <a:gdLst/>
            <a:ahLst/>
            <a:cxnLst/>
            <a:rect l="l" t="t" r="r" b="b"/>
            <a:pathLst>
              <a:path w="1427479" h="489585">
                <a:moveTo>
                  <a:pt x="0" y="489597"/>
                </a:moveTo>
                <a:lnTo>
                  <a:pt x="1427226" y="489597"/>
                </a:lnTo>
                <a:lnTo>
                  <a:pt x="1427226" y="0"/>
                </a:lnTo>
                <a:lnTo>
                  <a:pt x="0" y="0"/>
                </a:lnTo>
                <a:lnTo>
                  <a:pt x="0" y="48959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39865" y="2564371"/>
            <a:ext cx="1143635" cy="1014094"/>
          </a:xfrm>
          <a:custGeom>
            <a:avLst/>
            <a:gdLst/>
            <a:ahLst/>
            <a:cxnLst/>
            <a:rect l="l" t="t" r="r" b="b"/>
            <a:pathLst>
              <a:path w="1143634" h="1014095">
                <a:moveTo>
                  <a:pt x="0" y="1013980"/>
                </a:moveTo>
                <a:lnTo>
                  <a:pt x="1143088" y="1013980"/>
                </a:lnTo>
                <a:lnTo>
                  <a:pt x="1143088" y="0"/>
                </a:lnTo>
                <a:lnTo>
                  <a:pt x="0" y="0"/>
                </a:lnTo>
                <a:lnTo>
                  <a:pt x="0" y="101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967766" y="3084370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65" y="0"/>
                </a:lnTo>
              </a:path>
            </a:pathLst>
          </a:custGeom>
          <a:ln w="25913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35580" y="2929211"/>
            <a:ext cx="121920" cy="167640"/>
          </a:xfrm>
          <a:custGeom>
            <a:avLst/>
            <a:gdLst/>
            <a:ahLst/>
            <a:cxnLst/>
            <a:rect l="l" t="t" r="r" b="b"/>
            <a:pathLst>
              <a:path w="121920" h="167639">
                <a:moveTo>
                  <a:pt x="121631" y="0"/>
                </a:moveTo>
                <a:lnTo>
                  <a:pt x="0" y="0"/>
                </a:lnTo>
                <a:lnTo>
                  <a:pt x="0" y="167428"/>
                </a:lnTo>
                <a:lnTo>
                  <a:pt x="121631" y="167428"/>
                </a:lnTo>
                <a:lnTo>
                  <a:pt x="121631" y="141646"/>
                </a:lnTo>
                <a:lnTo>
                  <a:pt x="25493" y="141646"/>
                </a:lnTo>
                <a:lnTo>
                  <a:pt x="25493" y="27128"/>
                </a:lnTo>
                <a:lnTo>
                  <a:pt x="121631" y="27128"/>
                </a:lnTo>
                <a:lnTo>
                  <a:pt x="121631" y="0"/>
                </a:lnTo>
                <a:close/>
              </a:path>
              <a:path w="121920" h="167639">
                <a:moveTo>
                  <a:pt x="121631" y="27128"/>
                </a:moveTo>
                <a:lnTo>
                  <a:pt x="94909" y="27128"/>
                </a:lnTo>
                <a:lnTo>
                  <a:pt x="94909" y="141646"/>
                </a:lnTo>
                <a:lnTo>
                  <a:pt x="121631" y="141646"/>
                </a:lnTo>
                <a:lnTo>
                  <a:pt x="121631" y="27128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113826" y="2702815"/>
            <a:ext cx="102870" cy="394335"/>
          </a:xfrm>
          <a:custGeom>
            <a:avLst/>
            <a:gdLst/>
            <a:ahLst/>
            <a:cxnLst/>
            <a:rect l="l" t="t" r="r" b="b"/>
            <a:pathLst>
              <a:path w="102870" h="394335">
                <a:moveTo>
                  <a:pt x="65729" y="0"/>
                </a:moveTo>
                <a:lnTo>
                  <a:pt x="22354" y="2702"/>
                </a:lnTo>
                <a:lnTo>
                  <a:pt x="0" y="393877"/>
                </a:lnTo>
                <a:lnTo>
                  <a:pt x="102280" y="393877"/>
                </a:lnTo>
                <a:lnTo>
                  <a:pt x="102280" y="366749"/>
                </a:lnTo>
                <a:lnTo>
                  <a:pt x="27950" y="366748"/>
                </a:lnTo>
                <a:lnTo>
                  <a:pt x="28871" y="30752"/>
                </a:lnTo>
                <a:lnTo>
                  <a:pt x="31635" y="27024"/>
                </a:lnTo>
                <a:lnTo>
                  <a:pt x="100316" y="27024"/>
                </a:lnTo>
                <a:lnTo>
                  <a:pt x="99425" y="22563"/>
                </a:lnTo>
                <a:lnTo>
                  <a:pt x="91726" y="11014"/>
                </a:lnTo>
                <a:lnTo>
                  <a:pt x="80477" y="3179"/>
                </a:lnTo>
                <a:lnTo>
                  <a:pt x="66974" y="21"/>
                </a:lnTo>
                <a:lnTo>
                  <a:pt x="65729" y="0"/>
                </a:lnTo>
                <a:close/>
              </a:path>
              <a:path w="102870" h="394335">
                <a:moveTo>
                  <a:pt x="100316" y="27024"/>
                </a:moveTo>
                <a:lnTo>
                  <a:pt x="70541" y="27024"/>
                </a:lnTo>
                <a:lnTo>
                  <a:pt x="75455" y="30752"/>
                </a:lnTo>
                <a:lnTo>
                  <a:pt x="75456" y="366748"/>
                </a:lnTo>
                <a:lnTo>
                  <a:pt x="102280" y="366749"/>
                </a:lnTo>
                <a:lnTo>
                  <a:pt x="101308" y="31994"/>
                </a:lnTo>
                <a:lnTo>
                  <a:pt x="100316" y="27024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964968" y="2888612"/>
            <a:ext cx="133985" cy="138430"/>
          </a:xfrm>
          <a:custGeom>
            <a:avLst/>
            <a:gdLst/>
            <a:ahLst/>
            <a:cxnLst/>
            <a:rect l="l" t="t" r="r" b="b"/>
            <a:pathLst>
              <a:path w="133984" h="138430">
                <a:moveTo>
                  <a:pt x="67309" y="0"/>
                </a:moveTo>
                <a:lnTo>
                  <a:pt x="27592" y="12826"/>
                </a:lnTo>
                <a:lnTo>
                  <a:pt x="3083" y="45656"/>
                </a:lnTo>
                <a:lnTo>
                  <a:pt x="0" y="63424"/>
                </a:lnTo>
                <a:lnTo>
                  <a:pt x="854" y="76164"/>
                </a:lnTo>
                <a:lnTo>
                  <a:pt x="18456" y="115744"/>
                </a:lnTo>
                <a:lnTo>
                  <a:pt x="51162" y="135954"/>
                </a:lnTo>
                <a:lnTo>
                  <a:pt x="64426" y="137858"/>
                </a:lnTo>
                <a:lnTo>
                  <a:pt x="79516" y="136407"/>
                </a:lnTo>
                <a:lnTo>
                  <a:pt x="93340" y="132207"/>
                </a:lnTo>
                <a:lnTo>
                  <a:pt x="105643" y="125557"/>
                </a:lnTo>
                <a:lnTo>
                  <a:pt x="116172" y="116756"/>
                </a:lnTo>
                <a:lnTo>
                  <a:pt x="116978" y="115744"/>
                </a:lnTo>
                <a:lnTo>
                  <a:pt x="68572" y="115744"/>
                </a:lnTo>
                <a:lnTo>
                  <a:pt x="53888" y="113361"/>
                </a:lnTo>
                <a:lnTo>
                  <a:pt x="41611" y="106779"/>
                </a:lnTo>
                <a:lnTo>
                  <a:pt x="32156" y="96849"/>
                </a:lnTo>
                <a:lnTo>
                  <a:pt x="25997" y="84544"/>
                </a:lnTo>
                <a:lnTo>
                  <a:pt x="24501" y="76164"/>
                </a:lnTo>
                <a:lnTo>
                  <a:pt x="25155" y="59579"/>
                </a:lnTo>
                <a:lnTo>
                  <a:pt x="53346" y="26916"/>
                </a:lnTo>
                <a:lnTo>
                  <a:pt x="67309" y="24643"/>
                </a:lnTo>
                <a:lnTo>
                  <a:pt x="118201" y="24643"/>
                </a:lnTo>
                <a:lnTo>
                  <a:pt x="117371" y="23373"/>
                </a:lnTo>
                <a:lnTo>
                  <a:pt x="108166" y="14092"/>
                </a:lnTo>
                <a:lnTo>
                  <a:pt x="97422" y="7049"/>
                </a:lnTo>
                <a:lnTo>
                  <a:pt x="85351" y="2365"/>
                </a:lnTo>
                <a:lnTo>
                  <a:pt x="72166" y="162"/>
                </a:lnTo>
                <a:lnTo>
                  <a:pt x="67309" y="0"/>
                </a:lnTo>
                <a:close/>
              </a:path>
              <a:path w="133984" h="138430">
                <a:moveTo>
                  <a:pt x="118201" y="24643"/>
                </a:moveTo>
                <a:lnTo>
                  <a:pt x="67309" y="24643"/>
                </a:lnTo>
                <a:lnTo>
                  <a:pt x="81349" y="26916"/>
                </a:lnTo>
                <a:lnTo>
                  <a:pt x="93694" y="33277"/>
                </a:lnTo>
                <a:lnTo>
                  <a:pt x="103296" y="42683"/>
                </a:lnTo>
                <a:lnTo>
                  <a:pt x="109847" y="55036"/>
                </a:lnTo>
                <a:lnTo>
                  <a:pt x="110634" y="59579"/>
                </a:lnTo>
                <a:lnTo>
                  <a:pt x="111381" y="76164"/>
                </a:lnTo>
                <a:lnTo>
                  <a:pt x="110060" y="84544"/>
                </a:lnTo>
                <a:lnTo>
                  <a:pt x="104106" y="96879"/>
                </a:lnTo>
                <a:lnTo>
                  <a:pt x="94612" y="106779"/>
                </a:lnTo>
                <a:lnTo>
                  <a:pt x="82714" y="113190"/>
                </a:lnTo>
                <a:lnTo>
                  <a:pt x="68572" y="115744"/>
                </a:lnTo>
                <a:lnTo>
                  <a:pt x="116978" y="115744"/>
                </a:lnTo>
                <a:lnTo>
                  <a:pt x="124670" y="106103"/>
                </a:lnTo>
                <a:lnTo>
                  <a:pt x="130883" y="93897"/>
                </a:lnTo>
                <a:lnTo>
                  <a:pt x="133515" y="84256"/>
                </a:lnTo>
                <a:lnTo>
                  <a:pt x="132795" y="59579"/>
                </a:lnTo>
                <a:lnTo>
                  <a:pt x="130315" y="48161"/>
                </a:lnTo>
                <a:lnTo>
                  <a:pt x="124825" y="34770"/>
                </a:lnTo>
                <a:lnTo>
                  <a:pt x="118201" y="24643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069975" y="300185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23"/>
                </a:lnTo>
              </a:path>
            </a:pathLst>
          </a:custGeom>
          <a:ln w="25637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95748" y="3001857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23"/>
                </a:lnTo>
              </a:path>
            </a:pathLst>
          </a:custGeom>
          <a:ln w="25637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38162" y="2788869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28398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38162" y="28664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28398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33248" y="2942734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28398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976295" y="2958783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550" y="0"/>
                </a:lnTo>
              </a:path>
            </a:pathLst>
          </a:custGeom>
          <a:ln w="28398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53753" y="3012936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54" y="0"/>
                </a:lnTo>
              </a:path>
            </a:pathLst>
          </a:custGeom>
          <a:ln w="28398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02715" y="2813533"/>
            <a:ext cx="106045" cy="123189"/>
          </a:xfrm>
          <a:custGeom>
            <a:avLst/>
            <a:gdLst/>
            <a:ahLst/>
            <a:cxnLst/>
            <a:rect l="l" t="t" r="r" b="b"/>
            <a:pathLst>
              <a:path w="106045" h="123189">
                <a:moveTo>
                  <a:pt x="105864" y="0"/>
                </a:moveTo>
                <a:lnTo>
                  <a:pt x="0" y="0"/>
                </a:lnTo>
                <a:lnTo>
                  <a:pt x="0" y="24643"/>
                </a:lnTo>
                <a:lnTo>
                  <a:pt x="81497" y="24643"/>
                </a:lnTo>
                <a:lnTo>
                  <a:pt x="81497" y="123112"/>
                </a:lnTo>
                <a:lnTo>
                  <a:pt x="105864" y="123112"/>
                </a:lnTo>
                <a:lnTo>
                  <a:pt x="105864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20073" y="2775356"/>
            <a:ext cx="118110" cy="124460"/>
          </a:xfrm>
          <a:custGeom>
            <a:avLst/>
            <a:gdLst/>
            <a:ahLst/>
            <a:cxnLst/>
            <a:rect l="l" t="t" r="r" b="b"/>
            <a:pathLst>
              <a:path w="118109" h="124460">
                <a:moveTo>
                  <a:pt x="118047" y="0"/>
                </a:moveTo>
                <a:lnTo>
                  <a:pt x="0" y="0"/>
                </a:lnTo>
                <a:lnTo>
                  <a:pt x="0" y="124355"/>
                </a:lnTo>
                <a:lnTo>
                  <a:pt x="24367" y="124355"/>
                </a:lnTo>
                <a:lnTo>
                  <a:pt x="24367" y="24643"/>
                </a:lnTo>
                <a:lnTo>
                  <a:pt x="118047" y="24643"/>
                </a:lnTo>
                <a:lnTo>
                  <a:pt x="118047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02258" y="2704208"/>
            <a:ext cx="351790" cy="354330"/>
          </a:xfrm>
          <a:custGeom>
            <a:avLst/>
            <a:gdLst/>
            <a:ahLst/>
            <a:cxnLst/>
            <a:rect l="l" t="t" r="r" b="b"/>
            <a:pathLst>
              <a:path w="351789" h="354330">
                <a:moveTo>
                  <a:pt x="351756" y="215312"/>
                </a:moveTo>
                <a:lnTo>
                  <a:pt x="313311" y="249165"/>
                </a:lnTo>
                <a:lnTo>
                  <a:pt x="306775" y="260509"/>
                </a:lnTo>
                <a:lnTo>
                  <a:pt x="299296" y="271188"/>
                </a:lnTo>
                <a:lnTo>
                  <a:pt x="271828" y="298756"/>
                </a:lnTo>
                <a:lnTo>
                  <a:pt x="238153" y="318622"/>
                </a:lnTo>
                <a:lnTo>
                  <a:pt x="197898" y="329528"/>
                </a:lnTo>
                <a:lnTo>
                  <a:pt x="179659" y="330999"/>
                </a:lnTo>
                <a:lnTo>
                  <a:pt x="168623" y="330999"/>
                </a:lnTo>
                <a:lnTo>
                  <a:pt x="147778" y="351762"/>
                </a:lnTo>
                <a:lnTo>
                  <a:pt x="162492" y="354205"/>
                </a:lnTo>
                <a:lnTo>
                  <a:pt x="185789" y="354205"/>
                </a:lnTo>
                <a:lnTo>
                  <a:pt x="200099" y="353013"/>
                </a:lnTo>
                <a:lnTo>
                  <a:pt x="240803" y="343097"/>
                </a:lnTo>
                <a:lnTo>
                  <a:pt x="277210" y="324566"/>
                </a:lnTo>
                <a:lnTo>
                  <a:pt x="308092" y="298567"/>
                </a:lnTo>
                <a:lnTo>
                  <a:pt x="332219" y="266249"/>
                </a:lnTo>
                <a:lnTo>
                  <a:pt x="348573" y="227921"/>
                </a:lnTo>
                <a:lnTo>
                  <a:pt x="351756" y="215312"/>
                </a:lnTo>
                <a:close/>
              </a:path>
              <a:path w="351789" h="354330">
                <a:moveTo>
                  <a:pt x="184563" y="0"/>
                </a:moveTo>
                <a:lnTo>
                  <a:pt x="141232" y="3459"/>
                </a:lnTo>
                <a:lnTo>
                  <a:pt x="101350" y="16768"/>
                </a:lnTo>
                <a:lnTo>
                  <a:pt x="66266" y="38679"/>
                </a:lnTo>
                <a:lnTo>
                  <a:pt x="37268" y="67911"/>
                </a:lnTo>
                <a:lnTo>
                  <a:pt x="15644" y="103181"/>
                </a:lnTo>
                <a:lnTo>
                  <a:pt x="2681" y="143204"/>
                </a:lnTo>
                <a:lnTo>
                  <a:pt x="0" y="186560"/>
                </a:lnTo>
                <a:lnTo>
                  <a:pt x="1540" y="200805"/>
                </a:lnTo>
                <a:lnTo>
                  <a:pt x="12382" y="241759"/>
                </a:lnTo>
                <a:lnTo>
                  <a:pt x="30214" y="275904"/>
                </a:lnTo>
                <a:lnTo>
                  <a:pt x="56132" y="306297"/>
                </a:lnTo>
                <a:lnTo>
                  <a:pt x="87129" y="329528"/>
                </a:lnTo>
                <a:lnTo>
                  <a:pt x="97574" y="335302"/>
                </a:lnTo>
                <a:lnTo>
                  <a:pt x="115898" y="317563"/>
                </a:lnTo>
                <a:lnTo>
                  <a:pt x="103886" y="311810"/>
                </a:lnTo>
                <a:lnTo>
                  <a:pt x="92486" y="305086"/>
                </a:lnTo>
                <a:lnTo>
                  <a:pt x="62474" y="279613"/>
                </a:lnTo>
                <a:lnTo>
                  <a:pt x="39838" y="247272"/>
                </a:lnTo>
                <a:lnTo>
                  <a:pt x="25980" y="209461"/>
                </a:lnTo>
                <a:lnTo>
                  <a:pt x="23554" y="195884"/>
                </a:lnTo>
                <a:lnTo>
                  <a:pt x="24392" y="149795"/>
                </a:lnTo>
                <a:lnTo>
                  <a:pt x="36625" y="110778"/>
                </a:lnTo>
                <a:lnTo>
                  <a:pt x="58359" y="76925"/>
                </a:lnTo>
                <a:lnTo>
                  <a:pt x="88541" y="49492"/>
                </a:lnTo>
                <a:lnTo>
                  <a:pt x="123791" y="31223"/>
                </a:lnTo>
                <a:lnTo>
                  <a:pt x="161961" y="22643"/>
                </a:lnTo>
                <a:lnTo>
                  <a:pt x="174754" y="21985"/>
                </a:lnTo>
                <a:lnTo>
                  <a:pt x="262555" y="21985"/>
                </a:lnTo>
                <a:lnTo>
                  <a:pt x="256697" y="18778"/>
                </a:lnTo>
                <a:lnTo>
                  <a:pt x="218191" y="4755"/>
                </a:lnTo>
                <a:lnTo>
                  <a:pt x="190447" y="370"/>
                </a:lnTo>
                <a:lnTo>
                  <a:pt x="184563" y="0"/>
                </a:lnTo>
                <a:close/>
              </a:path>
              <a:path w="351789" h="354330">
                <a:moveTo>
                  <a:pt x="262555" y="21985"/>
                </a:moveTo>
                <a:lnTo>
                  <a:pt x="180884" y="21985"/>
                </a:lnTo>
                <a:lnTo>
                  <a:pt x="193548" y="22794"/>
                </a:lnTo>
                <a:lnTo>
                  <a:pt x="205943" y="24789"/>
                </a:lnTo>
                <a:lnTo>
                  <a:pt x="246665" y="39861"/>
                </a:lnTo>
                <a:lnTo>
                  <a:pt x="280095" y="61940"/>
                </a:lnTo>
                <a:lnTo>
                  <a:pt x="312342" y="100785"/>
                </a:lnTo>
                <a:lnTo>
                  <a:pt x="322803" y="123662"/>
                </a:lnTo>
                <a:lnTo>
                  <a:pt x="348870" y="128247"/>
                </a:lnTo>
                <a:lnTo>
                  <a:pt x="332491" y="90162"/>
                </a:lnTo>
                <a:lnTo>
                  <a:pt x="308255" y="57433"/>
                </a:lnTo>
                <a:lnTo>
                  <a:pt x="267223" y="24540"/>
                </a:lnTo>
                <a:lnTo>
                  <a:pt x="262555" y="21985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12705" y="2892914"/>
            <a:ext cx="311785" cy="0"/>
          </a:xfrm>
          <a:custGeom>
            <a:avLst/>
            <a:gdLst/>
            <a:ahLst/>
            <a:cxnLst/>
            <a:rect l="l" t="t" r="r" b="b"/>
            <a:pathLst>
              <a:path w="311785">
                <a:moveTo>
                  <a:pt x="0" y="0"/>
                </a:moveTo>
                <a:lnTo>
                  <a:pt x="311446" y="0"/>
                </a:lnTo>
              </a:path>
            </a:pathLst>
          </a:custGeom>
          <a:ln w="24476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812025" y="2702986"/>
            <a:ext cx="133350" cy="351155"/>
          </a:xfrm>
          <a:custGeom>
            <a:avLst/>
            <a:gdLst/>
            <a:ahLst/>
            <a:cxnLst/>
            <a:rect l="l" t="t" r="r" b="b"/>
            <a:pathLst>
              <a:path w="133350" h="351155">
                <a:moveTo>
                  <a:pt x="60082" y="329777"/>
                </a:moveTo>
                <a:lnTo>
                  <a:pt x="44142" y="345655"/>
                </a:lnTo>
                <a:lnTo>
                  <a:pt x="49046" y="350541"/>
                </a:lnTo>
                <a:lnTo>
                  <a:pt x="55177" y="341991"/>
                </a:lnTo>
                <a:lnTo>
                  <a:pt x="82013" y="341991"/>
                </a:lnTo>
                <a:lnTo>
                  <a:pt x="86817" y="341178"/>
                </a:lnTo>
                <a:lnTo>
                  <a:pt x="97701" y="336799"/>
                </a:lnTo>
                <a:lnTo>
                  <a:pt x="99869" y="333442"/>
                </a:lnTo>
                <a:lnTo>
                  <a:pt x="64987" y="333442"/>
                </a:lnTo>
                <a:lnTo>
                  <a:pt x="63760" y="332220"/>
                </a:lnTo>
                <a:lnTo>
                  <a:pt x="62534" y="332220"/>
                </a:lnTo>
                <a:lnTo>
                  <a:pt x="60082" y="329777"/>
                </a:lnTo>
                <a:close/>
              </a:path>
              <a:path w="133350" h="351155">
                <a:moveTo>
                  <a:pt x="82013" y="341991"/>
                </a:moveTo>
                <a:lnTo>
                  <a:pt x="55177" y="341991"/>
                </a:lnTo>
                <a:lnTo>
                  <a:pt x="60082" y="343213"/>
                </a:lnTo>
                <a:lnTo>
                  <a:pt x="62534" y="344434"/>
                </a:lnTo>
                <a:lnTo>
                  <a:pt x="72344" y="344434"/>
                </a:lnTo>
                <a:lnTo>
                  <a:pt x="74796" y="343213"/>
                </a:lnTo>
                <a:lnTo>
                  <a:pt x="82013" y="341991"/>
                </a:lnTo>
                <a:close/>
              </a:path>
              <a:path w="133350" h="351155">
                <a:moveTo>
                  <a:pt x="121390" y="268707"/>
                </a:moveTo>
                <a:lnTo>
                  <a:pt x="94415" y="295578"/>
                </a:lnTo>
                <a:lnTo>
                  <a:pt x="87651" y="311695"/>
                </a:lnTo>
                <a:lnTo>
                  <a:pt x="80736" y="323240"/>
                </a:lnTo>
                <a:lnTo>
                  <a:pt x="73873" y="330488"/>
                </a:lnTo>
                <a:lnTo>
                  <a:pt x="69891" y="332220"/>
                </a:lnTo>
                <a:lnTo>
                  <a:pt x="68665" y="333442"/>
                </a:lnTo>
                <a:lnTo>
                  <a:pt x="106406" y="323240"/>
                </a:lnTo>
                <a:lnTo>
                  <a:pt x="122005" y="288250"/>
                </a:lnTo>
                <a:lnTo>
                  <a:pt x="124758" y="278392"/>
                </a:lnTo>
                <a:lnTo>
                  <a:pt x="121390" y="268707"/>
                </a:lnTo>
                <a:close/>
              </a:path>
              <a:path w="133350" h="351155">
                <a:moveTo>
                  <a:pt x="60112" y="25855"/>
                </a:moveTo>
                <a:lnTo>
                  <a:pt x="25691" y="46754"/>
                </a:lnTo>
                <a:lnTo>
                  <a:pt x="8060" y="95551"/>
                </a:lnTo>
                <a:lnTo>
                  <a:pt x="1992" y="133272"/>
                </a:lnTo>
                <a:lnTo>
                  <a:pt x="483" y="202260"/>
                </a:lnTo>
                <a:lnTo>
                  <a:pt x="1491" y="218096"/>
                </a:lnTo>
                <a:lnTo>
                  <a:pt x="6461" y="257821"/>
                </a:lnTo>
                <a:lnTo>
                  <a:pt x="18577" y="303910"/>
                </a:lnTo>
                <a:lnTo>
                  <a:pt x="38011" y="288250"/>
                </a:lnTo>
                <a:lnTo>
                  <a:pt x="35241" y="278392"/>
                </a:lnTo>
                <a:lnTo>
                  <a:pt x="32655" y="267699"/>
                </a:lnTo>
                <a:lnTo>
                  <a:pt x="25523" y="218096"/>
                </a:lnTo>
                <a:lnTo>
                  <a:pt x="24564" y="190538"/>
                </a:lnTo>
                <a:lnTo>
                  <a:pt x="23297" y="190538"/>
                </a:lnTo>
                <a:lnTo>
                  <a:pt x="24274" y="143039"/>
                </a:lnTo>
                <a:lnTo>
                  <a:pt x="30921" y="92434"/>
                </a:lnTo>
                <a:lnTo>
                  <a:pt x="42423" y="53323"/>
                </a:lnTo>
                <a:lnTo>
                  <a:pt x="55707" y="29952"/>
                </a:lnTo>
                <a:lnTo>
                  <a:pt x="60112" y="25855"/>
                </a:lnTo>
                <a:close/>
              </a:path>
              <a:path w="133350" h="351155">
                <a:moveTo>
                  <a:pt x="102224" y="23206"/>
                </a:moveTo>
                <a:lnTo>
                  <a:pt x="69891" y="23206"/>
                </a:lnTo>
                <a:lnTo>
                  <a:pt x="71117" y="24427"/>
                </a:lnTo>
                <a:lnTo>
                  <a:pt x="75483" y="27232"/>
                </a:lnTo>
                <a:lnTo>
                  <a:pt x="80224" y="32191"/>
                </a:lnTo>
                <a:lnTo>
                  <a:pt x="97838" y="71204"/>
                </a:lnTo>
                <a:lnTo>
                  <a:pt x="106878" y="116008"/>
                </a:lnTo>
                <a:lnTo>
                  <a:pt x="110514" y="190757"/>
                </a:lnTo>
                <a:lnTo>
                  <a:pt x="120555" y="204363"/>
                </a:lnTo>
                <a:lnTo>
                  <a:pt x="132426" y="216187"/>
                </a:lnTo>
                <a:lnTo>
                  <a:pt x="133091" y="202261"/>
                </a:lnTo>
                <a:lnTo>
                  <a:pt x="132202" y="131165"/>
                </a:lnTo>
                <a:lnTo>
                  <a:pt x="127062" y="92434"/>
                </a:lnTo>
                <a:lnTo>
                  <a:pt x="113307" y="43689"/>
                </a:lnTo>
                <a:lnTo>
                  <a:pt x="110714" y="37454"/>
                </a:lnTo>
                <a:lnTo>
                  <a:pt x="102224" y="23206"/>
                </a:lnTo>
                <a:close/>
              </a:path>
              <a:path w="133350" h="351155">
                <a:moveTo>
                  <a:pt x="24523" y="166110"/>
                </a:moveTo>
                <a:lnTo>
                  <a:pt x="23673" y="169495"/>
                </a:lnTo>
                <a:lnTo>
                  <a:pt x="23297" y="190538"/>
                </a:lnTo>
                <a:lnTo>
                  <a:pt x="24564" y="190538"/>
                </a:lnTo>
                <a:lnTo>
                  <a:pt x="24523" y="166110"/>
                </a:lnTo>
                <a:close/>
              </a:path>
              <a:path w="133350" h="351155">
                <a:moveTo>
                  <a:pt x="61189" y="25855"/>
                </a:moveTo>
                <a:lnTo>
                  <a:pt x="38116" y="65140"/>
                </a:lnTo>
                <a:lnTo>
                  <a:pt x="27980" y="108669"/>
                </a:lnTo>
                <a:lnTo>
                  <a:pt x="23297" y="170995"/>
                </a:lnTo>
                <a:lnTo>
                  <a:pt x="24568" y="164888"/>
                </a:lnTo>
                <a:lnTo>
                  <a:pt x="25490" y="143039"/>
                </a:lnTo>
                <a:lnTo>
                  <a:pt x="26446" y="131165"/>
                </a:lnTo>
                <a:lnTo>
                  <a:pt x="31984" y="92434"/>
                </a:lnTo>
                <a:lnTo>
                  <a:pt x="43272" y="53323"/>
                </a:lnTo>
                <a:lnTo>
                  <a:pt x="56603" y="29952"/>
                </a:lnTo>
                <a:lnTo>
                  <a:pt x="61189" y="25855"/>
                </a:lnTo>
                <a:close/>
              </a:path>
              <a:path w="133350" h="351155">
                <a:moveTo>
                  <a:pt x="59" y="166110"/>
                </a:moveTo>
                <a:lnTo>
                  <a:pt x="0" y="169774"/>
                </a:lnTo>
                <a:lnTo>
                  <a:pt x="59" y="166110"/>
                </a:lnTo>
                <a:close/>
              </a:path>
              <a:path w="133350" h="351155">
                <a:moveTo>
                  <a:pt x="64986" y="24427"/>
                </a:moveTo>
                <a:lnTo>
                  <a:pt x="38997" y="65140"/>
                </a:lnTo>
                <a:lnTo>
                  <a:pt x="29115" y="108669"/>
                </a:lnTo>
                <a:lnTo>
                  <a:pt x="24523" y="166110"/>
                </a:lnTo>
                <a:lnTo>
                  <a:pt x="25501" y="143039"/>
                </a:lnTo>
                <a:lnTo>
                  <a:pt x="26489" y="131165"/>
                </a:lnTo>
                <a:lnTo>
                  <a:pt x="32148" y="92434"/>
                </a:lnTo>
                <a:lnTo>
                  <a:pt x="43649" y="53323"/>
                </a:lnTo>
                <a:lnTo>
                  <a:pt x="61338" y="25855"/>
                </a:lnTo>
                <a:lnTo>
                  <a:pt x="64986" y="24427"/>
                </a:lnTo>
                <a:close/>
              </a:path>
              <a:path w="133350" h="351155">
                <a:moveTo>
                  <a:pt x="38434" y="27596"/>
                </a:moveTo>
                <a:lnTo>
                  <a:pt x="13631" y="68374"/>
                </a:lnTo>
                <a:lnTo>
                  <a:pt x="4954" y="108928"/>
                </a:lnTo>
                <a:lnTo>
                  <a:pt x="981" y="145403"/>
                </a:lnTo>
                <a:lnTo>
                  <a:pt x="1992" y="133272"/>
                </a:lnTo>
                <a:lnTo>
                  <a:pt x="3627" y="119709"/>
                </a:lnTo>
                <a:lnTo>
                  <a:pt x="11935" y="80638"/>
                </a:lnTo>
                <a:lnTo>
                  <a:pt x="32239" y="35999"/>
                </a:lnTo>
                <a:lnTo>
                  <a:pt x="38434" y="27596"/>
                </a:lnTo>
                <a:close/>
              </a:path>
              <a:path w="133350" h="351155">
                <a:moveTo>
                  <a:pt x="28752" y="29213"/>
                </a:moveTo>
                <a:lnTo>
                  <a:pt x="12449" y="71204"/>
                </a:lnTo>
                <a:lnTo>
                  <a:pt x="4871" y="108669"/>
                </a:lnTo>
                <a:lnTo>
                  <a:pt x="2144" y="131165"/>
                </a:lnTo>
                <a:lnTo>
                  <a:pt x="3938" y="116008"/>
                </a:lnTo>
                <a:lnTo>
                  <a:pt x="5320" y="106372"/>
                </a:lnTo>
                <a:lnTo>
                  <a:pt x="13631" y="68374"/>
                </a:lnTo>
                <a:lnTo>
                  <a:pt x="25927" y="34793"/>
                </a:lnTo>
                <a:lnTo>
                  <a:pt x="28752" y="29213"/>
                </a:lnTo>
                <a:close/>
              </a:path>
              <a:path w="133350" h="351155">
                <a:moveTo>
                  <a:pt x="69891" y="0"/>
                </a:moveTo>
                <a:lnTo>
                  <a:pt x="64986" y="0"/>
                </a:lnTo>
                <a:lnTo>
                  <a:pt x="62534" y="1221"/>
                </a:lnTo>
                <a:lnTo>
                  <a:pt x="60004" y="1253"/>
                </a:lnTo>
                <a:lnTo>
                  <a:pt x="49449" y="5572"/>
                </a:lnTo>
                <a:lnTo>
                  <a:pt x="39669" y="13723"/>
                </a:lnTo>
                <a:lnTo>
                  <a:pt x="30765" y="25237"/>
                </a:lnTo>
                <a:lnTo>
                  <a:pt x="28752" y="29213"/>
                </a:lnTo>
                <a:lnTo>
                  <a:pt x="35747" y="27939"/>
                </a:lnTo>
                <a:lnTo>
                  <a:pt x="38434" y="27596"/>
                </a:lnTo>
                <a:lnTo>
                  <a:pt x="38702" y="27232"/>
                </a:lnTo>
                <a:lnTo>
                  <a:pt x="51096" y="25237"/>
                </a:lnTo>
                <a:lnTo>
                  <a:pt x="63760" y="24427"/>
                </a:lnTo>
                <a:lnTo>
                  <a:pt x="64986" y="24427"/>
                </a:lnTo>
                <a:lnTo>
                  <a:pt x="66212" y="23206"/>
                </a:lnTo>
                <a:lnTo>
                  <a:pt x="102224" y="23206"/>
                </a:lnTo>
                <a:lnTo>
                  <a:pt x="101540" y="22059"/>
                </a:lnTo>
                <a:lnTo>
                  <a:pt x="92696" y="11321"/>
                </a:lnTo>
                <a:lnTo>
                  <a:pt x="83920" y="4599"/>
                </a:lnTo>
                <a:lnTo>
                  <a:pt x="74954" y="1253"/>
                </a:lnTo>
                <a:lnTo>
                  <a:pt x="72343" y="1221"/>
                </a:lnTo>
                <a:lnTo>
                  <a:pt x="69891" y="0"/>
                </a:lnTo>
                <a:close/>
              </a:path>
              <a:path w="133350" h="351155">
                <a:moveTo>
                  <a:pt x="63760" y="24427"/>
                </a:moveTo>
                <a:lnTo>
                  <a:pt x="51096" y="25237"/>
                </a:lnTo>
                <a:lnTo>
                  <a:pt x="38702" y="27232"/>
                </a:lnTo>
                <a:lnTo>
                  <a:pt x="38434" y="27596"/>
                </a:lnTo>
                <a:lnTo>
                  <a:pt x="48842" y="26266"/>
                </a:lnTo>
                <a:lnTo>
                  <a:pt x="60112" y="25855"/>
                </a:lnTo>
                <a:lnTo>
                  <a:pt x="61189" y="25855"/>
                </a:lnTo>
                <a:lnTo>
                  <a:pt x="63760" y="24427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76466" y="2845890"/>
            <a:ext cx="316865" cy="236220"/>
          </a:xfrm>
          <a:custGeom>
            <a:avLst/>
            <a:gdLst/>
            <a:ahLst/>
            <a:cxnLst/>
            <a:rect l="l" t="t" r="r" b="b"/>
            <a:pathLst>
              <a:path w="316864" h="236219">
                <a:moveTo>
                  <a:pt x="156949" y="78169"/>
                </a:moveTo>
                <a:lnTo>
                  <a:pt x="0" y="235729"/>
                </a:lnTo>
                <a:lnTo>
                  <a:pt x="30654" y="235729"/>
                </a:lnTo>
                <a:lnTo>
                  <a:pt x="156949" y="108704"/>
                </a:lnTo>
                <a:lnTo>
                  <a:pt x="187603" y="108704"/>
                </a:lnTo>
                <a:lnTo>
                  <a:pt x="156949" y="78169"/>
                </a:lnTo>
                <a:close/>
              </a:path>
              <a:path w="316864" h="236219">
                <a:moveTo>
                  <a:pt x="187603" y="108704"/>
                </a:moveTo>
                <a:lnTo>
                  <a:pt x="156949" y="108704"/>
                </a:lnTo>
                <a:lnTo>
                  <a:pt x="188829" y="140460"/>
                </a:lnTo>
                <a:lnTo>
                  <a:pt x="219844" y="109925"/>
                </a:lnTo>
                <a:lnTo>
                  <a:pt x="188829" y="109925"/>
                </a:lnTo>
                <a:lnTo>
                  <a:pt x="187603" y="108704"/>
                </a:lnTo>
                <a:close/>
              </a:path>
              <a:path w="316864" h="236219">
                <a:moveTo>
                  <a:pt x="316351" y="0"/>
                </a:moveTo>
                <a:lnTo>
                  <a:pt x="247685" y="0"/>
                </a:lnTo>
                <a:lnTo>
                  <a:pt x="225614" y="21985"/>
                </a:lnTo>
                <a:lnTo>
                  <a:pt x="278340" y="21985"/>
                </a:lnTo>
                <a:lnTo>
                  <a:pt x="188829" y="109925"/>
                </a:lnTo>
                <a:lnTo>
                  <a:pt x="219844" y="109925"/>
                </a:lnTo>
                <a:lnTo>
                  <a:pt x="294280" y="36642"/>
                </a:lnTo>
                <a:lnTo>
                  <a:pt x="316351" y="36642"/>
                </a:lnTo>
                <a:lnTo>
                  <a:pt x="316351" y="0"/>
                </a:lnTo>
                <a:close/>
              </a:path>
              <a:path w="316864" h="236219">
                <a:moveTo>
                  <a:pt x="316351" y="36642"/>
                </a:moveTo>
                <a:lnTo>
                  <a:pt x="294280" y="36642"/>
                </a:lnTo>
                <a:lnTo>
                  <a:pt x="294280" y="87940"/>
                </a:lnTo>
                <a:lnTo>
                  <a:pt x="316351" y="67177"/>
                </a:lnTo>
                <a:lnTo>
                  <a:pt x="316351" y="36642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96988" y="2995399"/>
            <a:ext cx="32384" cy="64135"/>
          </a:xfrm>
          <a:custGeom>
            <a:avLst/>
            <a:gdLst/>
            <a:ahLst/>
            <a:cxnLst/>
            <a:rect l="l" t="t" r="r" b="b"/>
            <a:pathLst>
              <a:path w="32385" h="64135">
                <a:moveTo>
                  <a:pt x="31895" y="0"/>
                </a:moveTo>
                <a:lnTo>
                  <a:pt x="0" y="0"/>
                </a:lnTo>
                <a:lnTo>
                  <a:pt x="0" y="56910"/>
                </a:lnTo>
                <a:lnTo>
                  <a:pt x="6910" y="63825"/>
                </a:lnTo>
                <a:lnTo>
                  <a:pt x="24984" y="63825"/>
                </a:lnTo>
                <a:lnTo>
                  <a:pt x="31895" y="56910"/>
                </a:lnTo>
                <a:lnTo>
                  <a:pt x="31895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611934" y="2739035"/>
            <a:ext cx="466725" cy="320040"/>
          </a:xfrm>
          <a:custGeom>
            <a:avLst/>
            <a:gdLst/>
            <a:ahLst/>
            <a:cxnLst/>
            <a:rect l="l" t="t" r="r" b="b"/>
            <a:pathLst>
              <a:path w="466725" h="320039">
                <a:moveTo>
                  <a:pt x="440640" y="85632"/>
                </a:moveTo>
                <a:lnTo>
                  <a:pt x="31894" y="85631"/>
                </a:lnTo>
                <a:lnTo>
                  <a:pt x="31895" y="312743"/>
                </a:lnTo>
                <a:lnTo>
                  <a:pt x="38805" y="319657"/>
                </a:lnTo>
                <a:lnTo>
                  <a:pt x="56879" y="319657"/>
                </a:lnTo>
                <a:lnTo>
                  <a:pt x="63790" y="312743"/>
                </a:lnTo>
                <a:lnTo>
                  <a:pt x="63790" y="245194"/>
                </a:lnTo>
                <a:lnTo>
                  <a:pt x="116948" y="245195"/>
                </a:lnTo>
                <a:lnTo>
                  <a:pt x="130064" y="240635"/>
                </a:lnTo>
                <a:lnTo>
                  <a:pt x="137545" y="229198"/>
                </a:lnTo>
                <a:lnTo>
                  <a:pt x="244528" y="223920"/>
                </a:lnTo>
                <a:lnTo>
                  <a:pt x="329582" y="223920"/>
                </a:lnTo>
                <a:lnTo>
                  <a:pt x="329582" y="222856"/>
                </a:lnTo>
                <a:lnTo>
                  <a:pt x="341944" y="217366"/>
                </a:lnTo>
                <a:lnTo>
                  <a:pt x="351938" y="208421"/>
                </a:lnTo>
                <a:lnTo>
                  <a:pt x="358723" y="196769"/>
                </a:lnTo>
                <a:lnTo>
                  <a:pt x="361458" y="183158"/>
                </a:lnTo>
                <a:lnTo>
                  <a:pt x="363352" y="169811"/>
                </a:lnTo>
                <a:lnTo>
                  <a:pt x="368694" y="156289"/>
                </a:lnTo>
                <a:lnTo>
                  <a:pt x="377011" y="144536"/>
                </a:lnTo>
                <a:lnTo>
                  <a:pt x="387830" y="136496"/>
                </a:lnTo>
                <a:lnTo>
                  <a:pt x="404633" y="136198"/>
                </a:lnTo>
                <a:lnTo>
                  <a:pt x="455648" y="136198"/>
                </a:lnTo>
                <a:lnTo>
                  <a:pt x="466199" y="120204"/>
                </a:lnTo>
                <a:lnTo>
                  <a:pt x="465667" y="114885"/>
                </a:lnTo>
                <a:lnTo>
                  <a:pt x="440640" y="85632"/>
                </a:lnTo>
                <a:close/>
              </a:path>
              <a:path w="466725" h="320039">
                <a:moveTo>
                  <a:pt x="276423" y="223920"/>
                </a:moveTo>
                <a:lnTo>
                  <a:pt x="244528" y="223920"/>
                </a:lnTo>
                <a:lnTo>
                  <a:pt x="244528" y="312743"/>
                </a:lnTo>
                <a:lnTo>
                  <a:pt x="251439" y="319657"/>
                </a:lnTo>
                <a:lnTo>
                  <a:pt x="269513" y="319657"/>
                </a:lnTo>
                <a:lnTo>
                  <a:pt x="276423" y="312743"/>
                </a:lnTo>
                <a:lnTo>
                  <a:pt x="276423" y="223920"/>
                </a:lnTo>
                <a:close/>
              </a:path>
              <a:path w="466725" h="320039">
                <a:moveTo>
                  <a:pt x="329582" y="223920"/>
                </a:moveTo>
                <a:lnTo>
                  <a:pt x="297687" y="223920"/>
                </a:lnTo>
                <a:lnTo>
                  <a:pt x="297687" y="312743"/>
                </a:lnTo>
                <a:lnTo>
                  <a:pt x="304597" y="319657"/>
                </a:lnTo>
                <a:lnTo>
                  <a:pt x="322671" y="319657"/>
                </a:lnTo>
                <a:lnTo>
                  <a:pt x="329582" y="312743"/>
                </a:lnTo>
                <a:lnTo>
                  <a:pt x="329582" y="223920"/>
                </a:lnTo>
                <a:close/>
              </a:path>
              <a:path w="466725" h="320039">
                <a:moveTo>
                  <a:pt x="356692" y="0"/>
                </a:moveTo>
                <a:lnTo>
                  <a:pt x="344998" y="0"/>
                </a:lnTo>
                <a:lnTo>
                  <a:pt x="340213" y="4786"/>
                </a:lnTo>
                <a:lnTo>
                  <a:pt x="340213" y="29253"/>
                </a:lnTo>
                <a:lnTo>
                  <a:pt x="343403" y="36699"/>
                </a:lnTo>
                <a:lnTo>
                  <a:pt x="348187" y="42550"/>
                </a:lnTo>
                <a:lnTo>
                  <a:pt x="53158" y="42549"/>
                </a:lnTo>
                <a:lnTo>
                  <a:pt x="40042" y="47109"/>
                </a:lnTo>
                <a:lnTo>
                  <a:pt x="32561" y="58546"/>
                </a:lnTo>
                <a:lnTo>
                  <a:pt x="19468" y="64313"/>
                </a:lnTo>
                <a:lnTo>
                  <a:pt x="8970" y="73078"/>
                </a:lnTo>
                <a:lnTo>
                  <a:pt x="2136" y="84241"/>
                </a:lnTo>
                <a:lnTo>
                  <a:pt x="265" y="196769"/>
                </a:lnTo>
                <a:lnTo>
                  <a:pt x="0" y="218601"/>
                </a:lnTo>
                <a:lnTo>
                  <a:pt x="4784" y="223387"/>
                </a:lnTo>
                <a:lnTo>
                  <a:pt x="16479" y="223388"/>
                </a:lnTo>
                <a:lnTo>
                  <a:pt x="21263" y="218601"/>
                </a:lnTo>
                <a:lnTo>
                  <a:pt x="21263" y="90418"/>
                </a:lnTo>
                <a:lnTo>
                  <a:pt x="26047" y="85631"/>
                </a:lnTo>
                <a:lnTo>
                  <a:pt x="440640" y="85632"/>
                </a:lnTo>
                <a:lnTo>
                  <a:pt x="411977" y="52123"/>
                </a:lnTo>
                <a:lnTo>
                  <a:pt x="424065" y="45989"/>
                </a:lnTo>
                <a:lnTo>
                  <a:pt x="432473" y="35659"/>
                </a:lnTo>
                <a:lnTo>
                  <a:pt x="433432" y="31912"/>
                </a:lnTo>
                <a:lnTo>
                  <a:pt x="366261" y="31912"/>
                </a:lnTo>
                <a:lnTo>
                  <a:pt x="361477" y="27125"/>
                </a:lnTo>
                <a:lnTo>
                  <a:pt x="361477" y="4786"/>
                </a:lnTo>
                <a:lnTo>
                  <a:pt x="356692" y="0"/>
                </a:lnTo>
                <a:close/>
              </a:path>
              <a:path w="466725" h="320039">
                <a:moveTo>
                  <a:pt x="455648" y="136198"/>
                </a:moveTo>
                <a:lnTo>
                  <a:pt x="404633" y="136198"/>
                </a:lnTo>
                <a:lnTo>
                  <a:pt x="418344" y="138240"/>
                </a:lnTo>
                <a:lnTo>
                  <a:pt x="429167" y="141626"/>
                </a:lnTo>
                <a:lnTo>
                  <a:pt x="437307" y="145357"/>
                </a:lnTo>
                <a:lnTo>
                  <a:pt x="442809" y="148393"/>
                </a:lnTo>
                <a:lnTo>
                  <a:pt x="448657" y="146798"/>
                </a:lnTo>
                <a:lnTo>
                  <a:pt x="455648" y="136198"/>
                </a:lnTo>
                <a:close/>
              </a:path>
              <a:path w="466725" h="320039">
                <a:moveTo>
                  <a:pt x="431114" y="0"/>
                </a:moveTo>
                <a:lnTo>
                  <a:pt x="419419" y="0"/>
                </a:lnTo>
                <a:lnTo>
                  <a:pt x="414635" y="4786"/>
                </a:lnTo>
                <a:lnTo>
                  <a:pt x="414635" y="27125"/>
                </a:lnTo>
                <a:lnTo>
                  <a:pt x="409851" y="31912"/>
                </a:lnTo>
                <a:lnTo>
                  <a:pt x="433432" y="31912"/>
                </a:lnTo>
                <a:lnTo>
                  <a:pt x="435881" y="22342"/>
                </a:lnTo>
                <a:lnTo>
                  <a:pt x="435898" y="4786"/>
                </a:lnTo>
                <a:lnTo>
                  <a:pt x="431114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864475" y="3278251"/>
            <a:ext cx="4282440" cy="0"/>
          </a:xfrm>
          <a:custGeom>
            <a:avLst/>
            <a:gdLst/>
            <a:ahLst/>
            <a:cxnLst/>
            <a:rect l="l" t="t" r="r" b="b"/>
            <a:pathLst>
              <a:path w="4282440">
                <a:moveTo>
                  <a:pt x="0" y="0"/>
                </a:moveTo>
                <a:lnTo>
                  <a:pt x="4282313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864475" y="5533897"/>
            <a:ext cx="4282440" cy="0"/>
          </a:xfrm>
          <a:custGeom>
            <a:avLst/>
            <a:gdLst/>
            <a:ahLst/>
            <a:cxnLst/>
            <a:rect l="l" t="t" r="r" b="b"/>
            <a:pathLst>
              <a:path w="4282440">
                <a:moveTo>
                  <a:pt x="0" y="0"/>
                </a:moveTo>
                <a:lnTo>
                  <a:pt x="4282313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864475" y="4309109"/>
            <a:ext cx="4282440" cy="0"/>
          </a:xfrm>
          <a:custGeom>
            <a:avLst/>
            <a:gdLst/>
            <a:ahLst/>
            <a:cxnLst/>
            <a:rect l="l" t="t" r="r" b="b"/>
            <a:pathLst>
              <a:path w="4282440">
                <a:moveTo>
                  <a:pt x="0" y="0"/>
                </a:moveTo>
                <a:lnTo>
                  <a:pt x="4282313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030702" y="3649553"/>
            <a:ext cx="439420" cy="266065"/>
          </a:xfrm>
          <a:custGeom>
            <a:avLst/>
            <a:gdLst/>
            <a:ahLst/>
            <a:cxnLst/>
            <a:rect l="l" t="t" r="r" b="b"/>
            <a:pathLst>
              <a:path w="439420" h="266064">
                <a:moveTo>
                  <a:pt x="383868" y="0"/>
                </a:moveTo>
                <a:lnTo>
                  <a:pt x="0" y="0"/>
                </a:lnTo>
                <a:lnTo>
                  <a:pt x="0" y="266012"/>
                </a:lnTo>
                <a:lnTo>
                  <a:pt x="439101" y="266013"/>
                </a:lnTo>
                <a:lnTo>
                  <a:pt x="439101" y="238447"/>
                </a:lnTo>
                <a:lnTo>
                  <a:pt x="27616" y="238446"/>
                </a:lnTo>
                <a:lnTo>
                  <a:pt x="27616" y="26187"/>
                </a:lnTo>
                <a:lnTo>
                  <a:pt x="410776" y="26187"/>
                </a:lnTo>
                <a:lnTo>
                  <a:pt x="383868" y="0"/>
                </a:lnTo>
                <a:close/>
              </a:path>
              <a:path w="439420" h="266064">
                <a:moveTo>
                  <a:pt x="411484" y="26877"/>
                </a:moveTo>
                <a:lnTo>
                  <a:pt x="411484" y="238447"/>
                </a:lnTo>
                <a:lnTo>
                  <a:pt x="439101" y="238447"/>
                </a:lnTo>
                <a:lnTo>
                  <a:pt x="439100" y="53754"/>
                </a:lnTo>
                <a:lnTo>
                  <a:pt x="411484" y="26877"/>
                </a:lnTo>
                <a:close/>
              </a:path>
              <a:path w="439420" h="266064">
                <a:moveTo>
                  <a:pt x="411484" y="26187"/>
                </a:moveTo>
                <a:lnTo>
                  <a:pt x="410776" y="26187"/>
                </a:lnTo>
                <a:lnTo>
                  <a:pt x="411484" y="26877"/>
                </a:lnTo>
                <a:lnTo>
                  <a:pt x="411484" y="26187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95020" y="3889378"/>
            <a:ext cx="110489" cy="132715"/>
          </a:xfrm>
          <a:custGeom>
            <a:avLst/>
            <a:gdLst/>
            <a:ahLst/>
            <a:cxnLst/>
            <a:rect l="l" t="t" r="r" b="b"/>
            <a:pathLst>
              <a:path w="110490" h="132714">
                <a:moveTo>
                  <a:pt x="110465" y="0"/>
                </a:moveTo>
                <a:lnTo>
                  <a:pt x="0" y="0"/>
                </a:lnTo>
                <a:lnTo>
                  <a:pt x="0" y="132317"/>
                </a:lnTo>
                <a:lnTo>
                  <a:pt x="110465" y="132317"/>
                </a:lnTo>
                <a:lnTo>
                  <a:pt x="110465" y="106129"/>
                </a:lnTo>
                <a:lnTo>
                  <a:pt x="27616" y="106129"/>
                </a:lnTo>
                <a:lnTo>
                  <a:pt x="27616" y="26187"/>
                </a:lnTo>
                <a:lnTo>
                  <a:pt x="110465" y="26187"/>
                </a:lnTo>
                <a:lnTo>
                  <a:pt x="110465" y="0"/>
                </a:lnTo>
                <a:close/>
              </a:path>
              <a:path w="110490" h="132714">
                <a:moveTo>
                  <a:pt x="110465" y="26187"/>
                </a:moveTo>
                <a:lnTo>
                  <a:pt x="82849" y="26187"/>
                </a:lnTo>
                <a:lnTo>
                  <a:pt x="82849" y="106129"/>
                </a:lnTo>
                <a:lnTo>
                  <a:pt x="110465" y="106129"/>
                </a:lnTo>
                <a:lnTo>
                  <a:pt x="110465" y="26187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112172" y="4008602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783" y="0"/>
                </a:lnTo>
              </a:path>
            </a:pathLst>
          </a:custGeom>
          <a:ln w="27457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88905" y="3712955"/>
            <a:ext cx="165735" cy="165735"/>
          </a:xfrm>
          <a:custGeom>
            <a:avLst/>
            <a:gdLst/>
            <a:ahLst/>
            <a:cxnLst/>
            <a:rect l="l" t="t" r="r" b="b"/>
            <a:pathLst>
              <a:path w="165734" h="165735">
                <a:moveTo>
                  <a:pt x="110257" y="0"/>
                </a:moveTo>
                <a:lnTo>
                  <a:pt x="68139" y="1277"/>
                </a:lnTo>
                <a:lnTo>
                  <a:pt x="30367" y="18659"/>
                </a:lnTo>
                <a:lnTo>
                  <a:pt x="5860" y="51712"/>
                </a:lnTo>
                <a:lnTo>
                  <a:pt x="0" y="81319"/>
                </a:lnTo>
                <a:lnTo>
                  <a:pt x="1066" y="94612"/>
                </a:lnTo>
                <a:lnTo>
                  <a:pt x="17820" y="133430"/>
                </a:lnTo>
                <a:lnTo>
                  <a:pt x="49837" y="158545"/>
                </a:lnTo>
                <a:lnTo>
                  <a:pt x="76863" y="165195"/>
                </a:lnTo>
                <a:lnTo>
                  <a:pt x="92495" y="164063"/>
                </a:lnTo>
                <a:lnTo>
                  <a:pt x="132247" y="147916"/>
                </a:lnTo>
                <a:lnTo>
                  <a:pt x="144688" y="136411"/>
                </a:lnTo>
                <a:lnTo>
                  <a:pt x="84780" y="136411"/>
                </a:lnTo>
                <a:lnTo>
                  <a:pt x="69870" y="134611"/>
                </a:lnTo>
                <a:lnTo>
                  <a:pt x="36353" y="111150"/>
                </a:lnTo>
                <a:lnTo>
                  <a:pt x="28628" y="90540"/>
                </a:lnTo>
                <a:lnTo>
                  <a:pt x="29251" y="69828"/>
                </a:lnTo>
                <a:lnTo>
                  <a:pt x="52030" y="35694"/>
                </a:lnTo>
                <a:lnTo>
                  <a:pt x="82640" y="26187"/>
                </a:lnTo>
                <a:lnTo>
                  <a:pt x="110257" y="26187"/>
                </a:lnTo>
                <a:lnTo>
                  <a:pt x="110257" y="0"/>
                </a:lnTo>
                <a:close/>
              </a:path>
              <a:path w="165734" h="165735">
                <a:moveTo>
                  <a:pt x="110257" y="26187"/>
                </a:moveTo>
                <a:lnTo>
                  <a:pt x="82640" y="26187"/>
                </a:lnTo>
                <a:lnTo>
                  <a:pt x="82641" y="81320"/>
                </a:lnTo>
                <a:lnTo>
                  <a:pt x="137873" y="81320"/>
                </a:lnTo>
                <a:lnTo>
                  <a:pt x="135982" y="95602"/>
                </a:lnTo>
                <a:lnTo>
                  <a:pt x="111610" y="128204"/>
                </a:lnTo>
                <a:lnTo>
                  <a:pt x="84780" y="136411"/>
                </a:lnTo>
                <a:lnTo>
                  <a:pt x="144688" y="136411"/>
                </a:lnTo>
                <a:lnTo>
                  <a:pt x="164370" y="94612"/>
                </a:lnTo>
                <a:lnTo>
                  <a:pt x="165490" y="55132"/>
                </a:lnTo>
                <a:lnTo>
                  <a:pt x="110257" y="55132"/>
                </a:lnTo>
                <a:lnTo>
                  <a:pt x="110257" y="26187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163261" y="3685389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27616" y="0"/>
                </a:moveTo>
                <a:lnTo>
                  <a:pt x="0" y="0"/>
                </a:lnTo>
                <a:lnTo>
                  <a:pt x="0" y="110264"/>
                </a:lnTo>
                <a:lnTo>
                  <a:pt x="110465" y="110264"/>
                </a:lnTo>
                <a:lnTo>
                  <a:pt x="110465" y="82698"/>
                </a:lnTo>
                <a:lnTo>
                  <a:pt x="27616" y="82698"/>
                </a:lnTo>
                <a:lnTo>
                  <a:pt x="27616" y="27566"/>
                </a:lnTo>
                <a:lnTo>
                  <a:pt x="88916" y="27566"/>
                </a:lnTo>
                <a:lnTo>
                  <a:pt x="82182" y="20599"/>
                </a:lnTo>
                <a:lnTo>
                  <a:pt x="71070" y="12371"/>
                </a:lnTo>
                <a:lnTo>
                  <a:pt x="58659" y="6057"/>
                </a:lnTo>
                <a:lnTo>
                  <a:pt x="45169" y="1880"/>
                </a:lnTo>
                <a:lnTo>
                  <a:pt x="30825" y="61"/>
                </a:lnTo>
                <a:lnTo>
                  <a:pt x="27616" y="0"/>
                </a:lnTo>
                <a:close/>
              </a:path>
              <a:path w="110490" h="110489">
                <a:moveTo>
                  <a:pt x="88916" y="27566"/>
                </a:moveTo>
                <a:lnTo>
                  <a:pt x="27616" y="27566"/>
                </a:lnTo>
                <a:lnTo>
                  <a:pt x="41925" y="29454"/>
                </a:lnTo>
                <a:lnTo>
                  <a:pt x="54856" y="34785"/>
                </a:lnTo>
                <a:lnTo>
                  <a:pt x="65910" y="43060"/>
                </a:lnTo>
                <a:lnTo>
                  <a:pt x="74586" y="53781"/>
                </a:lnTo>
                <a:lnTo>
                  <a:pt x="80386" y="66448"/>
                </a:lnTo>
                <a:lnTo>
                  <a:pt x="82808" y="80563"/>
                </a:lnTo>
                <a:lnTo>
                  <a:pt x="27616" y="82698"/>
                </a:lnTo>
                <a:lnTo>
                  <a:pt x="110465" y="82698"/>
                </a:lnTo>
                <a:lnTo>
                  <a:pt x="109186" y="68223"/>
                </a:lnTo>
                <a:lnTo>
                  <a:pt x="105496" y="54554"/>
                </a:lnTo>
                <a:lnTo>
                  <a:pt x="99617" y="41912"/>
                </a:lnTo>
                <a:lnTo>
                  <a:pt x="91771" y="30520"/>
                </a:lnTo>
                <a:lnTo>
                  <a:pt x="88916" y="27566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333102" y="3712955"/>
            <a:ext cx="80645" cy="80010"/>
          </a:xfrm>
          <a:custGeom>
            <a:avLst/>
            <a:gdLst/>
            <a:ahLst/>
            <a:cxnLst/>
            <a:rect l="l" t="t" r="r" b="b"/>
            <a:pathLst>
              <a:path w="80645" h="80010">
                <a:moveTo>
                  <a:pt x="80087" y="0"/>
                </a:moveTo>
                <a:lnTo>
                  <a:pt x="24854" y="0"/>
                </a:lnTo>
                <a:lnTo>
                  <a:pt x="0" y="24809"/>
                </a:lnTo>
                <a:lnTo>
                  <a:pt x="34520" y="24809"/>
                </a:lnTo>
                <a:lnTo>
                  <a:pt x="53852" y="44105"/>
                </a:lnTo>
                <a:lnTo>
                  <a:pt x="53852" y="79941"/>
                </a:lnTo>
                <a:lnTo>
                  <a:pt x="80087" y="53753"/>
                </a:lnTo>
                <a:lnTo>
                  <a:pt x="80087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266558" y="3734997"/>
            <a:ext cx="124460" cy="123825"/>
          </a:xfrm>
          <a:custGeom>
            <a:avLst/>
            <a:gdLst/>
            <a:ahLst/>
            <a:cxnLst/>
            <a:rect l="l" t="t" r="r" b="b"/>
            <a:pathLst>
              <a:path w="124459" h="123825">
                <a:moveTo>
                  <a:pt x="104481" y="0"/>
                </a:moveTo>
                <a:lnTo>
                  <a:pt x="0" y="104291"/>
                </a:lnTo>
                <a:lnTo>
                  <a:pt x="19561" y="123817"/>
                </a:lnTo>
                <a:lnTo>
                  <a:pt x="124043" y="19526"/>
                </a:lnTo>
                <a:lnTo>
                  <a:pt x="104481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01560" y="5090178"/>
            <a:ext cx="100330" cy="99060"/>
          </a:xfrm>
          <a:custGeom>
            <a:avLst/>
            <a:gdLst/>
            <a:ahLst/>
            <a:cxnLst/>
            <a:rect l="l" t="t" r="r" b="b"/>
            <a:pathLst>
              <a:path w="100329" h="99060">
                <a:moveTo>
                  <a:pt x="41614" y="0"/>
                </a:moveTo>
                <a:lnTo>
                  <a:pt x="7776" y="22482"/>
                </a:lnTo>
                <a:lnTo>
                  <a:pt x="0" y="51612"/>
                </a:lnTo>
                <a:lnTo>
                  <a:pt x="2300" y="64397"/>
                </a:lnTo>
                <a:lnTo>
                  <a:pt x="28215" y="92681"/>
                </a:lnTo>
                <a:lnTo>
                  <a:pt x="59417" y="98536"/>
                </a:lnTo>
                <a:lnTo>
                  <a:pt x="72532" y="94025"/>
                </a:lnTo>
                <a:lnTo>
                  <a:pt x="83748" y="86194"/>
                </a:lnTo>
                <a:lnTo>
                  <a:pt x="92480" y="75560"/>
                </a:lnTo>
                <a:lnTo>
                  <a:pt x="98144" y="62642"/>
                </a:lnTo>
                <a:lnTo>
                  <a:pt x="100155" y="47956"/>
                </a:lnTo>
                <a:lnTo>
                  <a:pt x="98034" y="34970"/>
                </a:lnTo>
                <a:lnTo>
                  <a:pt x="72457" y="6115"/>
                </a:lnTo>
                <a:lnTo>
                  <a:pt x="41614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2988945" y="5340136"/>
            <a:ext cx="8877935" cy="1031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 dirty="0">
              <a:latin typeface="Arial"/>
              <a:cs typeface="Arial"/>
            </a:endParaRPr>
          </a:p>
          <a:p>
            <a:pPr marL="320675">
              <a:lnSpc>
                <a:spcPts val="1210"/>
              </a:lnSpc>
            </a:pPr>
            <a:r>
              <a:rPr sz="1400" b="1" dirty="0" err="1" smtClean="0">
                <a:solidFill>
                  <a:srgbClr val="FFFFFF"/>
                </a:solidFill>
                <a:latin typeface="SimSun"/>
                <a:cs typeface="SimSun"/>
              </a:rPr>
              <a:t>预计项目成本</a:t>
            </a:r>
            <a:endParaRPr sz="1400" b="1" dirty="0">
              <a:latin typeface="SimSun"/>
              <a:cs typeface="SimSun"/>
            </a:endParaRPr>
          </a:p>
          <a:p>
            <a:pPr marL="5833745" marR="5080" indent="-178435">
              <a:spcBef>
                <a:spcPts val="75"/>
              </a:spcBef>
            </a:pPr>
            <a:r>
              <a:rPr sz="1400" dirty="0" smtClean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5" dirty="0" smtClean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实现由内脏以及兽皮等副产品带来的增 量增值</a:t>
            </a:r>
            <a:endParaRPr sz="1400" dirty="0">
              <a:latin typeface="SimSun"/>
              <a:cs typeface="SimSun"/>
            </a:endParaRPr>
          </a:p>
          <a:p>
            <a:pPr marL="241935">
              <a:lnSpc>
                <a:spcPct val="100000"/>
              </a:lnSpc>
              <a:spcBef>
                <a:spcPts val="120"/>
              </a:spcBef>
            </a:pPr>
            <a:r>
              <a:rPr sz="14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提出的模型</a:t>
            </a:r>
            <a:endParaRPr sz="1400" b="1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218433" y="5025279"/>
            <a:ext cx="95161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imSun"/>
                <a:cs typeface="SimSun"/>
              </a:rPr>
              <a:t>回报概况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218432" y="4481488"/>
            <a:ext cx="99936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300"/>
              </a:lnSpc>
            </a:pPr>
            <a:r>
              <a:rPr sz="1400" b="1" dirty="0">
                <a:solidFill>
                  <a:srgbClr val="FFFFFF"/>
                </a:solidFill>
                <a:latin typeface="SimSun"/>
                <a:cs typeface="SimSun"/>
              </a:rPr>
              <a:t>运行率 收入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560061" y="4313542"/>
            <a:ext cx="3122930" cy="359073"/>
          </a:xfrm>
          <a:prstGeom prst="rect">
            <a:avLst/>
          </a:prstGeom>
          <a:solidFill>
            <a:srgbClr val="E3E3E3"/>
          </a:solidFill>
          <a:ln w="1905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180" algn="ctr">
              <a:lnSpc>
                <a:spcPts val="137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每个农场</a:t>
            </a:r>
            <a:endParaRPr sz="1400" dirty="0">
              <a:latin typeface="SimSun"/>
              <a:cs typeface="SimSun"/>
            </a:endParaRPr>
          </a:p>
          <a:p>
            <a:pPr marL="42545" algn="ctr">
              <a:lnSpc>
                <a:spcPts val="137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410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万美元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688961" y="3197430"/>
            <a:ext cx="949162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1350"/>
              </a:lnSpc>
            </a:pPr>
            <a:r>
              <a:rPr sz="1400" b="1" dirty="0">
                <a:solidFill>
                  <a:srgbClr val="005C2F"/>
                </a:solidFill>
                <a:latin typeface="Arial"/>
                <a:cs typeface="Arial"/>
              </a:rPr>
              <a:t>40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1350"/>
              </a:lnSpc>
            </a:pPr>
            <a:r>
              <a:rPr sz="1400" dirty="0">
                <a:solidFill>
                  <a:srgbClr val="005C2F"/>
                </a:solidFill>
                <a:latin typeface="SimSun"/>
                <a:cs typeface="SimSun"/>
              </a:rPr>
              <a:t>农场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631681" y="3593907"/>
            <a:ext cx="252158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E1E1E"/>
                </a:solidFill>
                <a:latin typeface="SimSun"/>
                <a:cs typeface="SimSun"/>
              </a:rPr>
              <a:t>确保获得价格有竞争力的肉类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8252382" y="4787111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558"/>
                </a:lnTo>
              </a:path>
            </a:pathLst>
          </a:custGeom>
          <a:ln w="2762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200521" y="4748472"/>
            <a:ext cx="106045" cy="92710"/>
          </a:xfrm>
          <a:custGeom>
            <a:avLst/>
            <a:gdLst/>
            <a:ahLst/>
            <a:cxnLst/>
            <a:rect l="l" t="t" r="r" b="b"/>
            <a:pathLst>
              <a:path w="106045" h="92710">
                <a:moveTo>
                  <a:pt x="52125" y="0"/>
                </a:moveTo>
                <a:lnTo>
                  <a:pt x="0" y="53639"/>
                </a:lnTo>
                <a:lnTo>
                  <a:pt x="0" y="92116"/>
                </a:lnTo>
                <a:lnTo>
                  <a:pt x="52125" y="38477"/>
                </a:lnTo>
                <a:lnTo>
                  <a:pt x="90426" y="38477"/>
                </a:lnTo>
                <a:lnTo>
                  <a:pt x="52125" y="0"/>
                </a:lnTo>
                <a:close/>
              </a:path>
              <a:path w="106045" h="92710">
                <a:moveTo>
                  <a:pt x="90426" y="38477"/>
                </a:moveTo>
                <a:lnTo>
                  <a:pt x="52125" y="38477"/>
                </a:lnTo>
                <a:lnTo>
                  <a:pt x="105517" y="90738"/>
                </a:lnTo>
                <a:lnTo>
                  <a:pt x="105517" y="53639"/>
                </a:lnTo>
                <a:lnTo>
                  <a:pt x="90426" y="38477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06268" y="4852695"/>
            <a:ext cx="165100" cy="164465"/>
          </a:xfrm>
          <a:custGeom>
            <a:avLst/>
            <a:gdLst/>
            <a:ahLst/>
            <a:cxnLst/>
            <a:rect l="l" t="t" r="r" b="b"/>
            <a:pathLst>
              <a:path w="165100" h="164464">
                <a:moveTo>
                  <a:pt x="164851" y="27336"/>
                </a:moveTo>
                <a:lnTo>
                  <a:pt x="118980" y="27336"/>
                </a:lnTo>
                <a:lnTo>
                  <a:pt x="0" y="145526"/>
                </a:lnTo>
                <a:lnTo>
                  <a:pt x="18641" y="164133"/>
                </a:lnTo>
                <a:lnTo>
                  <a:pt x="137851" y="45828"/>
                </a:lnTo>
                <a:lnTo>
                  <a:pt x="164823" y="45828"/>
                </a:lnTo>
                <a:lnTo>
                  <a:pt x="164851" y="27336"/>
                </a:lnTo>
                <a:close/>
              </a:path>
              <a:path w="165100" h="164464">
                <a:moveTo>
                  <a:pt x="164823" y="45828"/>
                </a:moveTo>
                <a:lnTo>
                  <a:pt x="137851" y="45828"/>
                </a:lnTo>
                <a:lnTo>
                  <a:pt x="138542" y="101764"/>
                </a:lnTo>
                <a:lnTo>
                  <a:pt x="164777" y="75691"/>
                </a:lnTo>
                <a:lnTo>
                  <a:pt x="164823" y="45828"/>
                </a:lnTo>
                <a:close/>
              </a:path>
              <a:path w="165100" h="164464">
                <a:moveTo>
                  <a:pt x="164892" y="0"/>
                </a:moveTo>
                <a:lnTo>
                  <a:pt x="90213" y="803"/>
                </a:lnTo>
                <a:lnTo>
                  <a:pt x="62827" y="28025"/>
                </a:lnTo>
                <a:lnTo>
                  <a:pt x="118980" y="27336"/>
                </a:lnTo>
                <a:lnTo>
                  <a:pt x="164851" y="27336"/>
                </a:lnTo>
                <a:lnTo>
                  <a:pt x="164892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047525" y="4869993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18641" y="0"/>
                </a:moveTo>
                <a:lnTo>
                  <a:pt x="0" y="18377"/>
                </a:lnTo>
                <a:lnTo>
                  <a:pt x="127495" y="146904"/>
                </a:lnTo>
                <a:lnTo>
                  <a:pt x="146252" y="128412"/>
                </a:lnTo>
                <a:lnTo>
                  <a:pt x="18641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029322" y="4852879"/>
            <a:ext cx="102235" cy="101600"/>
          </a:xfrm>
          <a:custGeom>
            <a:avLst/>
            <a:gdLst/>
            <a:ahLst/>
            <a:cxnLst/>
            <a:rect l="l" t="t" r="r" b="b"/>
            <a:pathLst>
              <a:path w="102234" h="101600">
                <a:moveTo>
                  <a:pt x="0" y="0"/>
                </a:moveTo>
                <a:lnTo>
                  <a:pt x="575" y="75462"/>
                </a:lnTo>
                <a:lnTo>
                  <a:pt x="26926" y="101420"/>
                </a:lnTo>
                <a:lnTo>
                  <a:pt x="27386" y="26876"/>
                </a:lnTo>
                <a:lnTo>
                  <a:pt x="101485" y="26876"/>
                </a:lnTo>
                <a:lnTo>
                  <a:pt x="74679" y="344"/>
                </a:lnTo>
                <a:lnTo>
                  <a:pt x="0" y="0"/>
                </a:lnTo>
                <a:close/>
              </a:path>
              <a:path w="102234" h="101600">
                <a:moveTo>
                  <a:pt x="101485" y="26876"/>
                </a:moveTo>
                <a:lnTo>
                  <a:pt x="27386" y="26876"/>
                </a:lnTo>
                <a:lnTo>
                  <a:pt x="102065" y="27451"/>
                </a:lnTo>
                <a:lnTo>
                  <a:pt x="101485" y="26876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8631681" y="4625020"/>
            <a:ext cx="30568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/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 </a:t>
            </a:r>
            <a:r>
              <a:rPr sz="1400" dirty="0" err="1" smtClean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以高利润和较短的投资回收期实现有</a:t>
            </a:r>
            <a:r>
              <a:rPr sz="1400" dirty="0" smtClean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吸引力的财务回报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030058" y="5942242"/>
            <a:ext cx="440690" cy="441325"/>
          </a:xfrm>
          <a:custGeom>
            <a:avLst/>
            <a:gdLst/>
            <a:ahLst/>
            <a:cxnLst/>
            <a:rect l="l" t="t" r="r" b="b"/>
            <a:pathLst>
              <a:path w="440690" h="441325">
                <a:moveTo>
                  <a:pt x="220194" y="0"/>
                </a:moveTo>
                <a:lnTo>
                  <a:pt x="167266" y="6438"/>
                </a:lnTo>
                <a:lnTo>
                  <a:pt x="118886" y="24710"/>
                </a:lnTo>
                <a:lnTo>
                  <a:pt x="76621" y="53253"/>
                </a:lnTo>
                <a:lnTo>
                  <a:pt x="42036" y="90505"/>
                </a:lnTo>
                <a:lnTo>
                  <a:pt x="16696" y="134901"/>
                </a:lnTo>
                <a:lnTo>
                  <a:pt x="2169" y="184880"/>
                </a:lnTo>
                <a:lnTo>
                  <a:pt x="0" y="202510"/>
                </a:lnTo>
                <a:lnTo>
                  <a:pt x="0" y="238547"/>
                </a:lnTo>
                <a:lnTo>
                  <a:pt x="10575" y="290039"/>
                </a:lnTo>
                <a:lnTo>
                  <a:pt x="32485" y="336470"/>
                </a:lnTo>
                <a:lnTo>
                  <a:pt x="64162" y="376277"/>
                </a:lnTo>
                <a:lnTo>
                  <a:pt x="104042" y="407897"/>
                </a:lnTo>
                <a:lnTo>
                  <a:pt x="150558" y="429766"/>
                </a:lnTo>
                <a:lnTo>
                  <a:pt x="202144" y="440323"/>
                </a:lnTo>
                <a:lnTo>
                  <a:pt x="220195" y="441057"/>
                </a:lnTo>
                <a:lnTo>
                  <a:pt x="238247" y="440323"/>
                </a:lnTo>
                <a:lnTo>
                  <a:pt x="289833" y="429766"/>
                </a:lnTo>
                <a:lnTo>
                  <a:pt x="326520" y="413491"/>
                </a:lnTo>
                <a:lnTo>
                  <a:pt x="220195" y="413491"/>
                </a:lnTo>
                <a:lnTo>
                  <a:pt x="204400" y="412848"/>
                </a:lnTo>
                <a:lnTo>
                  <a:pt x="159262" y="403611"/>
                </a:lnTo>
                <a:lnTo>
                  <a:pt x="118561" y="384476"/>
                </a:lnTo>
                <a:lnTo>
                  <a:pt x="83666" y="356808"/>
                </a:lnTo>
                <a:lnTo>
                  <a:pt x="55763" y="321652"/>
                </a:lnTo>
                <a:lnTo>
                  <a:pt x="36778" y="281350"/>
                </a:lnTo>
                <a:lnTo>
                  <a:pt x="27801" y="238547"/>
                </a:lnTo>
                <a:lnTo>
                  <a:pt x="27801" y="202510"/>
                </a:lnTo>
                <a:lnTo>
                  <a:pt x="29422" y="189336"/>
                </a:lnTo>
                <a:lnTo>
                  <a:pt x="42134" y="145605"/>
                </a:lnTo>
                <a:lnTo>
                  <a:pt x="64306" y="106758"/>
                </a:lnTo>
                <a:lnTo>
                  <a:pt x="94568" y="74163"/>
                </a:lnTo>
                <a:lnTo>
                  <a:pt x="131550" y="49187"/>
                </a:lnTo>
                <a:lnTo>
                  <a:pt x="174071" y="33160"/>
                </a:lnTo>
                <a:lnTo>
                  <a:pt x="220194" y="27566"/>
                </a:lnTo>
                <a:lnTo>
                  <a:pt x="326520" y="27566"/>
                </a:lnTo>
                <a:lnTo>
                  <a:pt x="321502" y="24710"/>
                </a:lnTo>
                <a:lnTo>
                  <a:pt x="273123" y="6438"/>
                </a:lnTo>
                <a:lnTo>
                  <a:pt x="238246" y="734"/>
                </a:lnTo>
                <a:lnTo>
                  <a:pt x="220194" y="0"/>
                </a:lnTo>
                <a:close/>
              </a:path>
              <a:path w="440690" h="441325">
                <a:moveTo>
                  <a:pt x="326520" y="27566"/>
                </a:moveTo>
                <a:lnTo>
                  <a:pt x="220194" y="27566"/>
                </a:lnTo>
                <a:lnTo>
                  <a:pt x="235990" y="28208"/>
                </a:lnTo>
                <a:lnTo>
                  <a:pt x="251444" y="30103"/>
                </a:lnTo>
                <a:lnTo>
                  <a:pt x="295255" y="42792"/>
                </a:lnTo>
                <a:lnTo>
                  <a:pt x="334173" y="64923"/>
                </a:lnTo>
                <a:lnTo>
                  <a:pt x="366828" y="95130"/>
                </a:lnTo>
                <a:lnTo>
                  <a:pt x="391849" y="132045"/>
                </a:lnTo>
                <a:lnTo>
                  <a:pt x="407866" y="174301"/>
                </a:lnTo>
                <a:lnTo>
                  <a:pt x="412589" y="238547"/>
                </a:lnTo>
                <a:lnTo>
                  <a:pt x="410968" y="251721"/>
                </a:lnTo>
                <a:lnTo>
                  <a:pt x="398256" y="295452"/>
                </a:lnTo>
                <a:lnTo>
                  <a:pt x="376084" y="334299"/>
                </a:lnTo>
                <a:lnTo>
                  <a:pt x="345822" y="366894"/>
                </a:lnTo>
                <a:lnTo>
                  <a:pt x="308840" y="391870"/>
                </a:lnTo>
                <a:lnTo>
                  <a:pt x="266319" y="407897"/>
                </a:lnTo>
                <a:lnTo>
                  <a:pt x="220195" y="413491"/>
                </a:lnTo>
                <a:lnTo>
                  <a:pt x="326520" y="413491"/>
                </a:lnTo>
                <a:lnTo>
                  <a:pt x="363769" y="387804"/>
                </a:lnTo>
                <a:lnTo>
                  <a:pt x="398354" y="350552"/>
                </a:lnTo>
                <a:lnTo>
                  <a:pt x="423693" y="306156"/>
                </a:lnTo>
                <a:lnTo>
                  <a:pt x="438221" y="256177"/>
                </a:lnTo>
                <a:lnTo>
                  <a:pt x="440390" y="238547"/>
                </a:lnTo>
                <a:lnTo>
                  <a:pt x="440390" y="202510"/>
                </a:lnTo>
                <a:lnTo>
                  <a:pt x="429814" y="151018"/>
                </a:lnTo>
                <a:lnTo>
                  <a:pt x="407905" y="104587"/>
                </a:lnTo>
                <a:lnTo>
                  <a:pt x="376227" y="64780"/>
                </a:lnTo>
                <a:lnTo>
                  <a:pt x="336348" y="33160"/>
                </a:lnTo>
                <a:lnTo>
                  <a:pt x="326520" y="27566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093933" y="6019370"/>
            <a:ext cx="309880" cy="309245"/>
          </a:xfrm>
          <a:custGeom>
            <a:avLst/>
            <a:gdLst/>
            <a:ahLst/>
            <a:cxnLst/>
            <a:rect l="l" t="t" r="r" b="b"/>
            <a:pathLst>
              <a:path w="309879" h="309245">
                <a:moveTo>
                  <a:pt x="289971" y="0"/>
                </a:moveTo>
                <a:lnTo>
                  <a:pt x="0" y="289444"/>
                </a:lnTo>
                <a:lnTo>
                  <a:pt x="19561" y="308970"/>
                </a:lnTo>
                <a:lnTo>
                  <a:pt x="309533" y="19525"/>
                </a:lnTo>
                <a:lnTo>
                  <a:pt x="289971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184606" y="5951856"/>
            <a:ext cx="78740" cy="213995"/>
          </a:xfrm>
          <a:custGeom>
            <a:avLst/>
            <a:gdLst/>
            <a:ahLst/>
            <a:cxnLst/>
            <a:rect l="l" t="t" r="r" b="b"/>
            <a:pathLst>
              <a:path w="78740" h="213995">
                <a:moveTo>
                  <a:pt x="26810" y="0"/>
                </a:moveTo>
                <a:lnTo>
                  <a:pt x="0" y="6661"/>
                </a:lnTo>
                <a:lnTo>
                  <a:pt x="51781" y="213981"/>
                </a:lnTo>
                <a:lnTo>
                  <a:pt x="78592" y="207320"/>
                </a:lnTo>
                <a:lnTo>
                  <a:pt x="26810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8631681" y="2385134"/>
            <a:ext cx="341376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/>
            <a:r>
              <a:rPr sz="1400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</a:t>
            </a:r>
            <a:r>
              <a:rPr sz="1400" spc="-5" dirty="0" err="1" smtClean="0">
                <a:solidFill>
                  <a:srgbClr val="1E1E1E"/>
                </a:solidFill>
                <a:latin typeface="SimSun"/>
                <a:cs typeface="SimSun"/>
              </a:rPr>
              <a:t>通过可靠的长期采购合作伙伴关系</a:t>
            </a:r>
            <a:r>
              <a:rPr sz="1400" spc="-5" dirty="0" err="1">
                <a:solidFill>
                  <a:srgbClr val="1E1E1E"/>
                </a:solidFill>
                <a:latin typeface="SimSun"/>
                <a:cs typeface="SimSun"/>
              </a:rPr>
              <a:t>，确保</a:t>
            </a:r>
            <a:r>
              <a:rPr sz="1400" spc="-5" dirty="0">
                <a:solidFill>
                  <a:srgbClr val="1E1E1E"/>
                </a:solidFill>
                <a:latin typeface="SimSun"/>
                <a:cs typeface="SimSun"/>
              </a:rPr>
              <a:t> 全年肉类采购</a:t>
            </a:r>
          </a:p>
        </p:txBody>
      </p:sp>
      <p:sp>
        <p:nvSpPr>
          <p:cNvPr id="96" name="object 96"/>
          <p:cNvSpPr/>
          <p:nvPr/>
        </p:nvSpPr>
        <p:spPr>
          <a:xfrm>
            <a:off x="8143389" y="2467605"/>
            <a:ext cx="318135" cy="218440"/>
          </a:xfrm>
          <a:custGeom>
            <a:avLst/>
            <a:gdLst/>
            <a:ahLst/>
            <a:cxnLst/>
            <a:rect l="l" t="t" r="r" b="b"/>
            <a:pathLst>
              <a:path w="318134" h="218439">
                <a:moveTo>
                  <a:pt x="234901" y="20444"/>
                </a:moveTo>
                <a:lnTo>
                  <a:pt x="195155" y="20444"/>
                </a:lnTo>
                <a:lnTo>
                  <a:pt x="298142" y="123128"/>
                </a:lnTo>
                <a:lnTo>
                  <a:pt x="256717" y="164477"/>
                </a:lnTo>
                <a:lnTo>
                  <a:pt x="242909" y="192043"/>
                </a:lnTo>
                <a:lnTo>
                  <a:pt x="262355" y="218346"/>
                </a:lnTo>
                <a:lnTo>
                  <a:pt x="280306" y="181017"/>
                </a:lnTo>
                <a:lnTo>
                  <a:pt x="317588" y="143343"/>
                </a:lnTo>
                <a:lnTo>
                  <a:pt x="317588" y="103258"/>
                </a:lnTo>
                <a:lnTo>
                  <a:pt x="234901" y="20444"/>
                </a:lnTo>
                <a:close/>
              </a:path>
              <a:path w="318134" h="218439">
                <a:moveTo>
                  <a:pt x="214487" y="0"/>
                </a:moveTo>
                <a:lnTo>
                  <a:pt x="174328" y="0"/>
                </a:lnTo>
                <a:lnTo>
                  <a:pt x="141764" y="32964"/>
                </a:lnTo>
                <a:lnTo>
                  <a:pt x="110465" y="33194"/>
                </a:lnTo>
                <a:lnTo>
                  <a:pt x="95276" y="37903"/>
                </a:lnTo>
                <a:lnTo>
                  <a:pt x="73758" y="51686"/>
                </a:lnTo>
                <a:lnTo>
                  <a:pt x="69040" y="55132"/>
                </a:lnTo>
                <a:lnTo>
                  <a:pt x="0" y="124851"/>
                </a:lnTo>
                <a:lnTo>
                  <a:pt x="0" y="165396"/>
                </a:lnTo>
                <a:lnTo>
                  <a:pt x="9825" y="173391"/>
                </a:lnTo>
                <a:lnTo>
                  <a:pt x="20961" y="179183"/>
                </a:lnTo>
                <a:lnTo>
                  <a:pt x="32160" y="182538"/>
                </a:lnTo>
                <a:lnTo>
                  <a:pt x="44140" y="183731"/>
                </a:lnTo>
                <a:lnTo>
                  <a:pt x="56447" y="182538"/>
                </a:lnTo>
                <a:lnTo>
                  <a:pt x="68097" y="179067"/>
                </a:lnTo>
                <a:lnTo>
                  <a:pt x="78992" y="173345"/>
                </a:lnTo>
                <a:lnTo>
                  <a:pt x="104187" y="155289"/>
                </a:lnTo>
                <a:lnTo>
                  <a:pt x="44071" y="155288"/>
                </a:lnTo>
                <a:lnTo>
                  <a:pt x="31343" y="152867"/>
                </a:lnTo>
                <a:lnTo>
                  <a:pt x="20428" y="145915"/>
                </a:lnTo>
                <a:lnTo>
                  <a:pt x="82849" y="82698"/>
                </a:lnTo>
                <a:lnTo>
                  <a:pt x="90098" y="75577"/>
                </a:lnTo>
                <a:lnTo>
                  <a:pt x="111616" y="61793"/>
                </a:lnTo>
                <a:lnTo>
                  <a:pt x="153731" y="61794"/>
                </a:lnTo>
                <a:lnTo>
                  <a:pt x="195155" y="20444"/>
                </a:lnTo>
                <a:lnTo>
                  <a:pt x="234901" y="20444"/>
                </a:lnTo>
                <a:lnTo>
                  <a:pt x="214487" y="0"/>
                </a:lnTo>
                <a:close/>
              </a:path>
              <a:path w="318134" h="218439">
                <a:moveTo>
                  <a:pt x="167999" y="110264"/>
                </a:moveTo>
                <a:lnTo>
                  <a:pt x="112766" y="113595"/>
                </a:lnTo>
                <a:lnTo>
                  <a:pt x="58454" y="152991"/>
                </a:lnTo>
                <a:lnTo>
                  <a:pt x="51435" y="155288"/>
                </a:lnTo>
                <a:lnTo>
                  <a:pt x="104187" y="155289"/>
                </a:lnTo>
                <a:lnTo>
                  <a:pt x="122777" y="141965"/>
                </a:lnTo>
                <a:lnTo>
                  <a:pt x="186065" y="136911"/>
                </a:lnTo>
                <a:lnTo>
                  <a:pt x="167999" y="110264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19162" y="2467582"/>
            <a:ext cx="400685" cy="386080"/>
          </a:xfrm>
          <a:custGeom>
            <a:avLst/>
            <a:gdLst/>
            <a:ahLst/>
            <a:cxnLst/>
            <a:rect l="l" t="t" r="r" b="b"/>
            <a:pathLst>
              <a:path w="400684" h="386080">
                <a:moveTo>
                  <a:pt x="141764" y="0"/>
                </a:moveTo>
                <a:lnTo>
                  <a:pt x="102180" y="0"/>
                </a:lnTo>
                <a:lnTo>
                  <a:pt x="0" y="101764"/>
                </a:lnTo>
                <a:lnTo>
                  <a:pt x="0" y="141391"/>
                </a:lnTo>
                <a:lnTo>
                  <a:pt x="32219" y="173551"/>
                </a:lnTo>
                <a:lnTo>
                  <a:pt x="32219" y="203989"/>
                </a:lnTo>
                <a:lnTo>
                  <a:pt x="188942" y="370764"/>
                </a:lnTo>
                <a:lnTo>
                  <a:pt x="221948" y="385854"/>
                </a:lnTo>
                <a:lnTo>
                  <a:pt x="233981" y="385304"/>
                </a:lnTo>
                <a:lnTo>
                  <a:pt x="245650" y="381956"/>
                </a:lnTo>
                <a:lnTo>
                  <a:pt x="256423" y="375804"/>
                </a:lnTo>
                <a:lnTo>
                  <a:pt x="265890" y="367121"/>
                </a:lnTo>
                <a:lnTo>
                  <a:pt x="265923" y="363757"/>
                </a:lnTo>
                <a:lnTo>
                  <a:pt x="307604" y="363757"/>
                </a:lnTo>
                <a:lnTo>
                  <a:pt x="311558" y="361752"/>
                </a:lnTo>
                <a:lnTo>
                  <a:pt x="315960" y="357625"/>
                </a:lnTo>
                <a:lnTo>
                  <a:pt x="219094" y="357577"/>
                </a:lnTo>
                <a:lnTo>
                  <a:pt x="208277" y="351468"/>
                </a:lnTo>
                <a:lnTo>
                  <a:pt x="61100" y="203989"/>
                </a:lnTo>
                <a:lnTo>
                  <a:pt x="60871" y="162525"/>
                </a:lnTo>
                <a:lnTo>
                  <a:pt x="19446" y="121175"/>
                </a:lnTo>
                <a:lnTo>
                  <a:pt x="121972" y="19870"/>
                </a:lnTo>
                <a:lnTo>
                  <a:pt x="161532" y="19870"/>
                </a:lnTo>
                <a:lnTo>
                  <a:pt x="141764" y="0"/>
                </a:lnTo>
                <a:close/>
              </a:path>
              <a:path w="400684" h="386080">
                <a:moveTo>
                  <a:pt x="307604" y="363757"/>
                </a:moveTo>
                <a:lnTo>
                  <a:pt x="265923" y="363757"/>
                </a:lnTo>
                <a:lnTo>
                  <a:pt x="277444" y="368317"/>
                </a:lnTo>
                <a:lnTo>
                  <a:pt x="289366" y="369374"/>
                </a:lnTo>
                <a:lnTo>
                  <a:pt x="301039" y="367088"/>
                </a:lnTo>
                <a:lnTo>
                  <a:pt x="307604" y="363757"/>
                </a:lnTo>
                <a:close/>
              </a:path>
              <a:path w="400684" h="386080">
                <a:moveTo>
                  <a:pt x="204591" y="265783"/>
                </a:moveTo>
                <a:lnTo>
                  <a:pt x="184109" y="286343"/>
                </a:lnTo>
                <a:lnTo>
                  <a:pt x="245671" y="347792"/>
                </a:lnTo>
                <a:lnTo>
                  <a:pt x="241626" y="351609"/>
                </a:lnTo>
                <a:lnTo>
                  <a:pt x="231152" y="357577"/>
                </a:lnTo>
                <a:lnTo>
                  <a:pt x="219178" y="357625"/>
                </a:lnTo>
                <a:lnTo>
                  <a:pt x="316010" y="357578"/>
                </a:lnTo>
                <a:lnTo>
                  <a:pt x="320403" y="353460"/>
                </a:lnTo>
                <a:lnTo>
                  <a:pt x="325989" y="344806"/>
                </a:lnTo>
                <a:lnTo>
                  <a:pt x="327110" y="341819"/>
                </a:lnTo>
                <a:lnTo>
                  <a:pt x="282838" y="341819"/>
                </a:lnTo>
                <a:lnTo>
                  <a:pt x="279041" y="340211"/>
                </a:lnTo>
                <a:lnTo>
                  <a:pt x="204591" y="265783"/>
                </a:lnTo>
                <a:close/>
              </a:path>
              <a:path w="400684" h="386080">
                <a:moveTo>
                  <a:pt x="246246" y="224549"/>
                </a:moveTo>
                <a:lnTo>
                  <a:pt x="225073" y="244764"/>
                </a:lnTo>
                <a:lnTo>
                  <a:pt x="302630" y="322753"/>
                </a:lnTo>
                <a:lnTo>
                  <a:pt x="302630" y="331827"/>
                </a:lnTo>
                <a:lnTo>
                  <a:pt x="293967" y="340326"/>
                </a:lnTo>
                <a:lnTo>
                  <a:pt x="290547" y="341819"/>
                </a:lnTo>
                <a:lnTo>
                  <a:pt x="327110" y="341819"/>
                </a:lnTo>
                <a:lnTo>
                  <a:pt x="328405" y="337455"/>
                </a:lnTo>
                <a:lnTo>
                  <a:pt x="345432" y="337455"/>
                </a:lnTo>
                <a:lnTo>
                  <a:pt x="351216" y="336603"/>
                </a:lnTo>
                <a:lnTo>
                  <a:pt x="362790" y="330919"/>
                </a:lnTo>
                <a:lnTo>
                  <a:pt x="372494" y="319715"/>
                </a:lnTo>
                <a:lnTo>
                  <a:pt x="377140" y="310808"/>
                </a:lnTo>
                <a:lnTo>
                  <a:pt x="334734" y="310808"/>
                </a:lnTo>
                <a:lnTo>
                  <a:pt x="331051" y="309200"/>
                </a:lnTo>
                <a:lnTo>
                  <a:pt x="328175" y="306558"/>
                </a:lnTo>
                <a:lnTo>
                  <a:pt x="246246" y="224549"/>
                </a:lnTo>
                <a:close/>
              </a:path>
              <a:path w="400684" h="386080">
                <a:moveTo>
                  <a:pt x="345432" y="337455"/>
                </a:moveTo>
                <a:lnTo>
                  <a:pt x="328405" y="337455"/>
                </a:lnTo>
                <a:lnTo>
                  <a:pt x="331627" y="338144"/>
                </a:lnTo>
                <a:lnTo>
                  <a:pt x="335079" y="338489"/>
                </a:lnTo>
                <a:lnTo>
                  <a:pt x="338416" y="338489"/>
                </a:lnTo>
                <a:lnTo>
                  <a:pt x="345432" y="337455"/>
                </a:lnTo>
                <a:close/>
              </a:path>
              <a:path w="400684" h="386080">
                <a:moveTo>
                  <a:pt x="286520" y="184348"/>
                </a:moveTo>
                <a:lnTo>
                  <a:pt x="266728" y="203989"/>
                </a:lnTo>
                <a:lnTo>
                  <a:pt x="354410" y="291741"/>
                </a:lnTo>
                <a:lnTo>
                  <a:pt x="354295" y="301045"/>
                </a:lnTo>
                <a:lnTo>
                  <a:pt x="345895" y="309314"/>
                </a:lnTo>
                <a:lnTo>
                  <a:pt x="342328" y="310808"/>
                </a:lnTo>
                <a:lnTo>
                  <a:pt x="377140" y="310808"/>
                </a:lnTo>
                <a:lnTo>
                  <a:pt x="377978" y="309200"/>
                </a:lnTo>
                <a:lnTo>
                  <a:pt x="378798" y="306558"/>
                </a:lnTo>
                <a:lnTo>
                  <a:pt x="379962" y="301045"/>
                </a:lnTo>
                <a:lnTo>
                  <a:pt x="379883" y="286096"/>
                </a:lnTo>
                <a:lnTo>
                  <a:pt x="383408" y="279566"/>
                </a:lnTo>
                <a:lnTo>
                  <a:pt x="391639" y="269412"/>
                </a:lnTo>
                <a:lnTo>
                  <a:pt x="396226" y="259925"/>
                </a:lnTo>
                <a:lnTo>
                  <a:pt x="363731" y="259925"/>
                </a:lnTo>
                <a:lnTo>
                  <a:pt x="286520" y="184348"/>
                </a:lnTo>
                <a:close/>
              </a:path>
              <a:path w="400684" h="386080">
                <a:moveTo>
                  <a:pt x="292273" y="110034"/>
                </a:moveTo>
                <a:lnTo>
                  <a:pt x="262355" y="118649"/>
                </a:lnTo>
                <a:lnTo>
                  <a:pt x="307232" y="163444"/>
                </a:lnTo>
                <a:lnTo>
                  <a:pt x="363731" y="218576"/>
                </a:lnTo>
                <a:lnTo>
                  <a:pt x="370517" y="228972"/>
                </a:lnTo>
                <a:lnTo>
                  <a:pt x="371210" y="245100"/>
                </a:lnTo>
                <a:lnTo>
                  <a:pt x="369234" y="252445"/>
                </a:lnTo>
                <a:lnTo>
                  <a:pt x="363731" y="259925"/>
                </a:lnTo>
                <a:lnTo>
                  <a:pt x="396226" y="259925"/>
                </a:lnTo>
                <a:lnTo>
                  <a:pt x="397268" y="257768"/>
                </a:lnTo>
                <a:lnTo>
                  <a:pt x="400114" y="245100"/>
                </a:lnTo>
                <a:lnTo>
                  <a:pt x="400438" y="239021"/>
                </a:lnTo>
                <a:lnTo>
                  <a:pt x="399207" y="228972"/>
                </a:lnTo>
                <a:lnTo>
                  <a:pt x="398297" y="224549"/>
                </a:lnTo>
                <a:lnTo>
                  <a:pt x="394400" y="213916"/>
                </a:lnTo>
                <a:lnTo>
                  <a:pt x="387257" y="203071"/>
                </a:lnTo>
                <a:lnTo>
                  <a:pt x="319890" y="136797"/>
                </a:lnTo>
                <a:lnTo>
                  <a:pt x="292273" y="110034"/>
                </a:lnTo>
                <a:close/>
              </a:path>
              <a:path w="400684" h="386080">
                <a:moveTo>
                  <a:pt x="161532" y="19870"/>
                </a:moveTo>
                <a:lnTo>
                  <a:pt x="121972" y="19870"/>
                </a:lnTo>
                <a:lnTo>
                  <a:pt x="163396" y="61219"/>
                </a:lnTo>
                <a:lnTo>
                  <a:pt x="204131" y="61219"/>
                </a:lnTo>
                <a:lnTo>
                  <a:pt x="208964" y="66158"/>
                </a:lnTo>
                <a:lnTo>
                  <a:pt x="239802" y="57199"/>
                </a:lnTo>
                <a:lnTo>
                  <a:pt x="223692" y="41349"/>
                </a:lnTo>
                <a:lnTo>
                  <a:pt x="204131" y="33079"/>
                </a:lnTo>
                <a:lnTo>
                  <a:pt x="174673" y="33079"/>
                </a:lnTo>
                <a:lnTo>
                  <a:pt x="161532" y="1987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286384" y="3713314"/>
            <a:ext cx="216535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投资畜牧基金，产生持续 显著的盈利能力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86384" y="4362472"/>
            <a:ext cx="2165350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 algn="just">
              <a:lnSpc>
                <a:spcPct val="88600"/>
              </a:lnSpc>
            </a:pPr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–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通过保证承购协议获得稳定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、安全的牛肉供应以满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 足需求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68299" y="5113769"/>
            <a:ext cx="2467739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由巴基斯坦最大的银行之</a:t>
            </a:r>
            <a:endParaRPr lang="en-US" sz="1400" dirty="0">
              <a:solidFill>
                <a:srgbClr val="1E1E1E"/>
              </a:solidFill>
              <a:latin typeface="SimSun"/>
              <a:cs typeface="SimSun"/>
            </a:endParaRPr>
          </a:p>
          <a:p>
            <a:pPr marL="190500" marR="5080" indent="-178435"/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一管理的基金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59308" y="5142509"/>
            <a:ext cx="178435" cy="0"/>
          </a:xfrm>
          <a:custGeom>
            <a:avLst/>
            <a:gdLst/>
            <a:ahLst/>
            <a:cxnLst/>
            <a:rect l="l" t="t" r="r" b="b"/>
            <a:pathLst>
              <a:path w="178434">
                <a:moveTo>
                  <a:pt x="0" y="0"/>
                </a:moveTo>
                <a:lnTo>
                  <a:pt x="178308" y="0"/>
                </a:lnTo>
              </a:path>
            </a:pathLst>
          </a:custGeom>
          <a:ln w="10185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6559" y="5631968"/>
            <a:ext cx="1905000" cy="4640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048000" y="3675088"/>
            <a:ext cx="1427480" cy="576580"/>
          </a:xfrm>
          <a:custGeom>
            <a:avLst/>
            <a:gdLst/>
            <a:ahLst/>
            <a:cxnLst/>
            <a:rect l="l" t="t" r="r" b="b"/>
            <a:pathLst>
              <a:path w="1427479" h="576579">
                <a:moveTo>
                  <a:pt x="0" y="576364"/>
                </a:moveTo>
                <a:lnTo>
                  <a:pt x="1427226" y="576364"/>
                </a:lnTo>
                <a:lnTo>
                  <a:pt x="1427226" y="0"/>
                </a:lnTo>
                <a:lnTo>
                  <a:pt x="0" y="0"/>
                </a:lnTo>
                <a:lnTo>
                  <a:pt x="0" y="576364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3218433" y="3874659"/>
            <a:ext cx="92416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imSun"/>
                <a:cs typeface="SimSun"/>
              </a:rPr>
              <a:t>目标市场</a:t>
            </a:r>
            <a:endParaRPr sz="1200" b="1" dirty="0">
              <a:latin typeface="SimSun"/>
              <a:cs typeface="SimSu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560061" y="3675278"/>
            <a:ext cx="3122930" cy="646331"/>
          </a:xfrm>
          <a:prstGeom prst="rect">
            <a:avLst/>
          </a:prstGeom>
          <a:solidFill>
            <a:srgbClr val="E3E3E3"/>
          </a:solidFill>
          <a:ln w="1905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38480" marR="534670" indent="325755" algn="ctr"/>
            <a:r>
              <a:rPr sz="1400" dirty="0" err="1" smtClean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海湾合作委员会市场</a:t>
            </a:r>
            <a:r>
              <a:rPr sz="1400" dirty="0" smtClean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牛肉进口量预计三年增长</a:t>
            </a:r>
            <a:r>
              <a:rPr sz="14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3.1%</a:t>
            </a:r>
            <a:endParaRPr sz="1400" dirty="0"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065526" y="2142998"/>
            <a:ext cx="0" cy="1435735"/>
          </a:xfrm>
          <a:custGeom>
            <a:avLst/>
            <a:gdLst/>
            <a:ahLst/>
            <a:cxnLst/>
            <a:rect l="l" t="t" r="r" b="b"/>
            <a:pathLst>
              <a:path h="1435735">
                <a:moveTo>
                  <a:pt x="0" y="0"/>
                </a:moveTo>
                <a:lnTo>
                  <a:pt x="0" y="1435354"/>
                </a:lnTo>
              </a:path>
            </a:pathLst>
          </a:custGeom>
          <a:ln w="381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065526" y="3687064"/>
            <a:ext cx="0" cy="554355"/>
          </a:xfrm>
          <a:custGeom>
            <a:avLst/>
            <a:gdLst/>
            <a:ahLst/>
            <a:cxnLst/>
            <a:rect l="l" t="t" r="r" b="b"/>
            <a:pathLst>
              <a:path h="554354">
                <a:moveTo>
                  <a:pt x="0" y="0"/>
                </a:moveTo>
                <a:lnTo>
                  <a:pt x="0" y="554355"/>
                </a:lnTo>
              </a:path>
            </a:pathLst>
          </a:custGeom>
          <a:ln w="381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28366" y="2712143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19">
                <a:moveTo>
                  <a:pt x="133107" y="0"/>
                </a:moveTo>
                <a:lnTo>
                  <a:pt x="90917" y="7946"/>
                </a:lnTo>
                <a:lnTo>
                  <a:pt x="54362" y="27778"/>
                </a:lnTo>
                <a:lnTo>
                  <a:pt x="25593" y="57346"/>
                </a:lnTo>
                <a:lnTo>
                  <a:pt x="6756" y="94503"/>
                </a:lnTo>
                <a:lnTo>
                  <a:pt x="0" y="137101"/>
                </a:lnTo>
                <a:lnTo>
                  <a:pt x="536" y="149306"/>
                </a:lnTo>
                <a:lnTo>
                  <a:pt x="10388" y="189211"/>
                </a:lnTo>
                <a:lnTo>
                  <a:pt x="31489" y="223540"/>
                </a:lnTo>
                <a:lnTo>
                  <a:pt x="62329" y="250376"/>
                </a:lnTo>
                <a:lnTo>
                  <a:pt x="101396" y="267802"/>
                </a:lnTo>
                <a:lnTo>
                  <a:pt x="147179" y="273901"/>
                </a:lnTo>
                <a:lnTo>
                  <a:pt x="161191" y="272158"/>
                </a:lnTo>
                <a:lnTo>
                  <a:pt x="200077" y="258840"/>
                </a:lnTo>
                <a:lnTo>
                  <a:pt x="232705" y="234671"/>
                </a:lnTo>
                <a:lnTo>
                  <a:pt x="257103" y="201307"/>
                </a:lnTo>
                <a:lnTo>
                  <a:pt x="271301" y="160405"/>
                </a:lnTo>
                <a:lnTo>
                  <a:pt x="274127" y="129766"/>
                </a:lnTo>
                <a:lnTo>
                  <a:pt x="272627" y="115517"/>
                </a:lnTo>
                <a:lnTo>
                  <a:pt x="259839" y="75895"/>
                </a:lnTo>
                <a:lnTo>
                  <a:pt x="236064" y="42555"/>
                </a:lnTo>
                <a:lnTo>
                  <a:pt x="203164" y="17553"/>
                </a:lnTo>
                <a:lnTo>
                  <a:pt x="163000" y="2947"/>
                </a:lnTo>
                <a:lnTo>
                  <a:pt x="133107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928366" y="2712143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19">
                <a:moveTo>
                  <a:pt x="0" y="137101"/>
                </a:moveTo>
                <a:lnTo>
                  <a:pt x="6756" y="94503"/>
                </a:lnTo>
                <a:lnTo>
                  <a:pt x="25593" y="57346"/>
                </a:lnTo>
                <a:lnTo>
                  <a:pt x="54362" y="27778"/>
                </a:lnTo>
                <a:lnTo>
                  <a:pt x="90917" y="7946"/>
                </a:lnTo>
                <a:lnTo>
                  <a:pt x="133107" y="0"/>
                </a:lnTo>
                <a:lnTo>
                  <a:pt x="148319" y="743"/>
                </a:lnTo>
                <a:lnTo>
                  <a:pt x="190492" y="11428"/>
                </a:lnTo>
                <a:lnTo>
                  <a:pt x="226020" y="33193"/>
                </a:lnTo>
                <a:lnTo>
                  <a:pt x="253043" y="63982"/>
                </a:lnTo>
                <a:lnTo>
                  <a:pt x="269700" y="101739"/>
                </a:lnTo>
                <a:lnTo>
                  <a:pt x="274127" y="129766"/>
                </a:lnTo>
                <a:lnTo>
                  <a:pt x="273426" y="145381"/>
                </a:lnTo>
                <a:lnTo>
                  <a:pt x="263066" y="188429"/>
                </a:lnTo>
                <a:lnTo>
                  <a:pt x="241849" y="224490"/>
                </a:lnTo>
                <a:lnTo>
                  <a:pt x="211746" y="251907"/>
                </a:lnTo>
                <a:lnTo>
                  <a:pt x="174727" y="269026"/>
                </a:lnTo>
                <a:lnTo>
                  <a:pt x="147179" y="273901"/>
                </a:lnTo>
                <a:lnTo>
                  <a:pt x="131265" y="273245"/>
                </a:lnTo>
                <a:lnTo>
                  <a:pt x="87553" y="263157"/>
                </a:lnTo>
                <a:lnTo>
                  <a:pt x="51061" y="242381"/>
                </a:lnTo>
                <a:lnTo>
                  <a:pt x="23299" y="212834"/>
                </a:lnTo>
                <a:lnTo>
                  <a:pt x="5779" y="176434"/>
                </a:lnTo>
                <a:lnTo>
                  <a:pt x="0" y="13710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2988945" y="2747558"/>
            <a:ext cx="1543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928366" y="3827203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3107" y="0"/>
                </a:moveTo>
                <a:lnTo>
                  <a:pt x="90917" y="7933"/>
                </a:lnTo>
                <a:lnTo>
                  <a:pt x="54362" y="27740"/>
                </a:lnTo>
                <a:lnTo>
                  <a:pt x="25593" y="57291"/>
                </a:lnTo>
                <a:lnTo>
                  <a:pt x="6756" y="94455"/>
                </a:lnTo>
                <a:lnTo>
                  <a:pt x="0" y="137101"/>
                </a:lnTo>
                <a:lnTo>
                  <a:pt x="537" y="149296"/>
                </a:lnTo>
                <a:lnTo>
                  <a:pt x="10390" y="189163"/>
                </a:lnTo>
                <a:lnTo>
                  <a:pt x="31493" y="223490"/>
                </a:lnTo>
                <a:lnTo>
                  <a:pt x="62334" y="250343"/>
                </a:lnTo>
                <a:lnTo>
                  <a:pt x="101403" y="267791"/>
                </a:lnTo>
                <a:lnTo>
                  <a:pt x="147188" y="273899"/>
                </a:lnTo>
                <a:lnTo>
                  <a:pt x="161199" y="272153"/>
                </a:lnTo>
                <a:lnTo>
                  <a:pt x="200083" y="258813"/>
                </a:lnTo>
                <a:lnTo>
                  <a:pt x="232708" y="234620"/>
                </a:lnTo>
                <a:lnTo>
                  <a:pt x="257104" y="201245"/>
                </a:lnTo>
                <a:lnTo>
                  <a:pt x="271301" y="160359"/>
                </a:lnTo>
                <a:lnTo>
                  <a:pt x="274127" y="129754"/>
                </a:lnTo>
                <a:lnTo>
                  <a:pt x="272627" y="115487"/>
                </a:lnTo>
                <a:lnTo>
                  <a:pt x="259839" y="75839"/>
                </a:lnTo>
                <a:lnTo>
                  <a:pt x="236064" y="42506"/>
                </a:lnTo>
                <a:lnTo>
                  <a:pt x="203164" y="17526"/>
                </a:lnTo>
                <a:lnTo>
                  <a:pt x="163000" y="2941"/>
                </a:lnTo>
                <a:lnTo>
                  <a:pt x="133107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28366" y="3827203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0" y="137101"/>
                </a:moveTo>
                <a:lnTo>
                  <a:pt x="6756" y="94455"/>
                </a:lnTo>
                <a:lnTo>
                  <a:pt x="25593" y="57291"/>
                </a:lnTo>
                <a:lnTo>
                  <a:pt x="54362" y="27740"/>
                </a:lnTo>
                <a:lnTo>
                  <a:pt x="90917" y="7933"/>
                </a:lnTo>
                <a:lnTo>
                  <a:pt x="133107" y="0"/>
                </a:lnTo>
                <a:lnTo>
                  <a:pt x="148319" y="742"/>
                </a:lnTo>
                <a:lnTo>
                  <a:pt x="190492" y="11409"/>
                </a:lnTo>
                <a:lnTo>
                  <a:pt x="226020" y="33150"/>
                </a:lnTo>
                <a:lnTo>
                  <a:pt x="253043" y="63926"/>
                </a:lnTo>
                <a:lnTo>
                  <a:pt x="269700" y="101696"/>
                </a:lnTo>
                <a:lnTo>
                  <a:pt x="274127" y="129754"/>
                </a:lnTo>
                <a:lnTo>
                  <a:pt x="273426" y="145350"/>
                </a:lnTo>
                <a:lnTo>
                  <a:pt x="263067" y="188368"/>
                </a:lnTo>
                <a:lnTo>
                  <a:pt x="241852" y="224432"/>
                </a:lnTo>
                <a:lnTo>
                  <a:pt x="211751" y="251872"/>
                </a:lnTo>
                <a:lnTo>
                  <a:pt x="174734" y="269015"/>
                </a:lnTo>
                <a:lnTo>
                  <a:pt x="147188" y="273899"/>
                </a:lnTo>
                <a:lnTo>
                  <a:pt x="131273" y="273242"/>
                </a:lnTo>
                <a:lnTo>
                  <a:pt x="87559" y="263139"/>
                </a:lnTo>
                <a:lnTo>
                  <a:pt x="51065" y="242342"/>
                </a:lnTo>
                <a:lnTo>
                  <a:pt x="23302" y="212783"/>
                </a:lnTo>
                <a:lnTo>
                  <a:pt x="5781" y="176394"/>
                </a:lnTo>
                <a:lnTo>
                  <a:pt x="0" y="13710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2988945" y="3862872"/>
            <a:ext cx="1543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065526" y="4313554"/>
            <a:ext cx="0" cy="2256155"/>
          </a:xfrm>
          <a:custGeom>
            <a:avLst/>
            <a:gdLst/>
            <a:ahLst/>
            <a:cxnLst/>
            <a:rect l="l" t="t" r="r" b="b"/>
            <a:pathLst>
              <a:path h="2256154">
                <a:moveTo>
                  <a:pt x="0" y="0"/>
                </a:moveTo>
                <a:lnTo>
                  <a:pt x="0" y="2255850"/>
                </a:lnTo>
              </a:path>
            </a:pathLst>
          </a:custGeom>
          <a:ln w="381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28366" y="530434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3107" y="0"/>
                </a:moveTo>
                <a:lnTo>
                  <a:pt x="90917" y="7946"/>
                </a:lnTo>
                <a:lnTo>
                  <a:pt x="54362" y="27778"/>
                </a:lnTo>
                <a:lnTo>
                  <a:pt x="25593" y="57346"/>
                </a:lnTo>
                <a:lnTo>
                  <a:pt x="6756" y="94503"/>
                </a:lnTo>
                <a:lnTo>
                  <a:pt x="0" y="137101"/>
                </a:lnTo>
                <a:lnTo>
                  <a:pt x="536" y="149306"/>
                </a:lnTo>
                <a:lnTo>
                  <a:pt x="10388" y="189211"/>
                </a:lnTo>
                <a:lnTo>
                  <a:pt x="31489" y="223540"/>
                </a:lnTo>
                <a:lnTo>
                  <a:pt x="62329" y="250376"/>
                </a:lnTo>
                <a:lnTo>
                  <a:pt x="101396" y="267802"/>
                </a:lnTo>
                <a:lnTo>
                  <a:pt x="147179" y="273901"/>
                </a:lnTo>
                <a:lnTo>
                  <a:pt x="161191" y="272158"/>
                </a:lnTo>
                <a:lnTo>
                  <a:pt x="200077" y="258840"/>
                </a:lnTo>
                <a:lnTo>
                  <a:pt x="232705" y="234671"/>
                </a:lnTo>
                <a:lnTo>
                  <a:pt x="257103" y="201307"/>
                </a:lnTo>
                <a:lnTo>
                  <a:pt x="271301" y="160405"/>
                </a:lnTo>
                <a:lnTo>
                  <a:pt x="274127" y="129766"/>
                </a:lnTo>
                <a:lnTo>
                  <a:pt x="272627" y="115517"/>
                </a:lnTo>
                <a:lnTo>
                  <a:pt x="259839" y="75895"/>
                </a:lnTo>
                <a:lnTo>
                  <a:pt x="236064" y="42555"/>
                </a:lnTo>
                <a:lnTo>
                  <a:pt x="203164" y="17553"/>
                </a:lnTo>
                <a:lnTo>
                  <a:pt x="163000" y="2947"/>
                </a:lnTo>
                <a:lnTo>
                  <a:pt x="133107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28366" y="530434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0" y="137101"/>
                </a:moveTo>
                <a:lnTo>
                  <a:pt x="6756" y="94503"/>
                </a:lnTo>
                <a:lnTo>
                  <a:pt x="25593" y="57346"/>
                </a:lnTo>
                <a:lnTo>
                  <a:pt x="54362" y="27778"/>
                </a:lnTo>
                <a:lnTo>
                  <a:pt x="90917" y="7946"/>
                </a:lnTo>
                <a:lnTo>
                  <a:pt x="133107" y="0"/>
                </a:lnTo>
                <a:lnTo>
                  <a:pt x="148319" y="743"/>
                </a:lnTo>
                <a:lnTo>
                  <a:pt x="190492" y="11428"/>
                </a:lnTo>
                <a:lnTo>
                  <a:pt x="226020" y="33193"/>
                </a:lnTo>
                <a:lnTo>
                  <a:pt x="253043" y="63982"/>
                </a:lnTo>
                <a:lnTo>
                  <a:pt x="269700" y="101739"/>
                </a:lnTo>
                <a:lnTo>
                  <a:pt x="274127" y="129766"/>
                </a:lnTo>
                <a:lnTo>
                  <a:pt x="273426" y="145381"/>
                </a:lnTo>
                <a:lnTo>
                  <a:pt x="263066" y="188429"/>
                </a:lnTo>
                <a:lnTo>
                  <a:pt x="241849" y="224490"/>
                </a:lnTo>
                <a:lnTo>
                  <a:pt x="211746" y="251907"/>
                </a:lnTo>
                <a:lnTo>
                  <a:pt x="174727" y="269026"/>
                </a:lnTo>
                <a:lnTo>
                  <a:pt x="147179" y="273901"/>
                </a:lnTo>
                <a:lnTo>
                  <a:pt x="131265" y="273245"/>
                </a:lnTo>
                <a:lnTo>
                  <a:pt x="87553" y="263157"/>
                </a:lnTo>
                <a:lnTo>
                  <a:pt x="51061" y="242381"/>
                </a:lnTo>
                <a:lnTo>
                  <a:pt x="23299" y="212834"/>
                </a:lnTo>
                <a:lnTo>
                  <a:pt x="5779" y="176434"/>
                </a:lnTo>
                <a:lnTo>
                  <a:pt x="0" y="13710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2454910" y="6364173"/>
            <a:ext cx="5270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Calibri"/>
                <a:cs typeface="Calibri"/>
                <a:hlinkClick r:id="rId5" action="ppaction://hlinksldjump"/>
              </a:rPr>
              <a:t>Clic</a:t>
            </a:r>
            <a:r>
              <a:rPr sz="100" spc="5" dirty="0">
                <a:latin typeface="Calibri"/>
                <a:cs typeface="Calibri"/>
                <a:hlinkClick r:id="rId5" action="ppaction://hlinksldjump"/>
              </a:rPr>
              <a:t>k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18" name="object 118">
            <a:hlinkClick r:id="rId5" action="ppaction://hlinksldjump"/>
          </p:cNvPr>
          <p:cNvSpPr/>
          <p:nvPr/>
        </p:nvSpPr>
        <p:spPr>
          <a:xfrm>
            <a:off x="2468498" y="6374028"/>
            <a:ext cx="328917" cy="3289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1762125" y="6496543"/>
            <a:ext cx="3822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回去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296659" y="6705600"/>
            <a:ext cx="3075941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1E1E1E"/>
                </a:solidFill>
                <a:latin typeface="SimSun"/>
                <a:cs typeface="SimSun"/>
              </a:rPr>
              <a:t>来源：</a:t>
            </a:r>
            <a:r>
              <a:rPr sz="1050" spc="-5" dirty="0">
                <a:solidFill>
                  <a:srgbClr val="1E1E1E"/>
                </a:solidFill>
                <a:latin typeface="Arial"/>
                <a:cs typeface="Arial"/>
              </a:rPr>
              <a:t>HBL Livestock Asset Fund</a:t>
            </a:r>
            <a:r>
              <a:rPr sz="1050" spc="-10" dirty="0">
                <a:solidFill>
                  <a:srgbClr val="1E1E1E"/>
                </a:solidFill>
                <a:latin typeface="SimSun"/>
                <a:cs typeface="SimSun"/>
              </a:rPr>
              <a:t>，团队分析</a:t>
            </a:r>
            <a:endParaRPr sz="1050" dirty="0">
              <a:latin typeface="SimSun"/>
              <a:cs typeface="SimSun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04731"/>
              </p:ext>
            </p:extLst>
          </p:nvPr>
        </p:nvGraphicFramePr>
        <p:xfrm>
          <a:off x="4550536" y="5414174"/>
          <a:ext cx="3122930" cy="13125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89597">
                <a:tc>
                  <a:txBody>
                    <a:bodyPr/>
                    <a:lstStyle/>
                    <a:p>
                      <a:pPr marL="1247140" marR="688340" indent="-550545">
                        <a:lnSpc>
                          <a:spcPts val="1260"/>
                        </a:lnSpc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每个农场</a:t>
                      </a:r>
                      <a:r>
                        <a:rPr sz="1400" spc="-27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400" b="1" dirty="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70 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万美元（营 运资本）</a:t>
                      </a: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784">
                <a:tc>
                  <a:txBody>
                    <a:bodyPr/>
                    <a:lstStyle/>
                    <a:p>
                      <a:endParaRPr sz="120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2322">
                <a:tc>
                  <a:txBody>
                    <a:bodyPr/>
                    <a:lstStyle/>
                    <a:p>
                      <a:pPr marL="234950" marR="253365" indent="-15240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– </a:t>
                      </a:r>
                      <a:r>
                        <a:rPr sz="1400" spc="-135" dirty="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投资一个每季度育肥</a:t>
                      </a:r>
                      <a:r>
                        <a:rPr sz="1400" b="1" dirty="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10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万头牛的农场基 金，并签订期权承购合同（如有需要）</a:t>
                      </a: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851" y="6359668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7733" y="2086864"/>
            <a:ext cx="4414520" cy="4771390"/>
          </a:xfrm>
          <a:custGeom>
            <a:avLst/>
            <a:gdLst/>
            <a:ahLst/>
            <a:cxnLst/>
            <a:rect l="l" t="t" r="r" b="b"/>
            <a:pathLst>
              <a:path w="4414520" h="4771390">
                <a:moveTo>
                  <a:pt x="0" y="4771136"/>
                </a:moveTo>
                <a:lnTo>
                  <a:pt x="4414266" y="4771136"/>
                </a:lnTo>
                <a:lnTo>
                  <a:pt x="4414266" y="0"/>
                </a:lnTo>
                <a:lnTo>
                  <a:pt x="0" y="0"/>
                </a:lnTo>
                <a:lnTo>
                  <a:pt x="0" y="4771136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48000" y="1600212"/>
            <a:ext cx="4696460" cy="487045"/>
          </a:xfrm>
          <a:custGeom>
            <a:avLst/>
            <a:gdLst/>
            <a:ahLst/>
            <a:cxnLst/>
            <a:rect l="l" t="t" r="r" b="b"/>
            <a:pathLst>
              <a:path w="4696459" h="487044">
                <a:moveTo>
                  <a:pt x="0" y="486651"/>
                </a:moveTo>
                <a:lnTo>
                  <a:pt x="4696206" y="486651"/>
                </a:lnTo>
                <a:lnTo>
                  <a:pt x="4696206" y="0"/>
                </a:lnTo>
                <a:lnTo>
                  <a:pt x="0" y="0"/>
                </a:lnTo>
                <a:lnTo>
                  <a:pt x="0" y="486651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83382" y="1730690"/>
            <a:ext cx="158102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FFFFFF"/>
                </a:solidFill>
                <a:latin typeface="SimSun"/>
                <a:cs typeface="SimSun"/>
              </a:rPr>
              <a:t>高层机会事实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48000" y="2086864"/>
            <a:ext cx="4696460" cy="4771390"/>
          </a:xfrm>
          <a:custGeom>
            <a:avLst/>
            <a:gdLst/>
            <a:ahLst/>
            <a:cxnLst/>
            <a:rect l="l" t="t" r="r" b="b"/>
            <a:pathLst>
              <a:path w="4696459" h="4771390">
                <a:moveTo>
                  <a:pt x="0" y="4771136"/>
                </a:moveTo>
                <a:lnTo>
                  <a:pt x="4696206" y="4771136"/>
                </a:lnTo>
                <a:lnTo>
                  <a:pt x="4696206" y="0"/>
                </a:lnTo>
                <a:lnTo>
                  <a:pt x="0" y="0"/>
                </a:lnTo>
                <a:lnTo>
                  <a:pt x="0" y="4771136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1312" y="225648"/>
            <a:ext cx="2570334" cy="3447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lang="ja-JP" altLang="en-US" sz="3200" b="1" u="sng" spc="-2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价值主</a:t>
            </a:r>
            <a:r>
              <a:rPr lang="ja-JP" altLang="en-US" sz="3200" b="1" u="sng" spc="-20" dirty="0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张</a:t>
            </a:r>
            <a:r>
              <a:rPr lang="ja-JP" altLang="en-US" sz="3200" b="1" spc="-20" dirty="0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：</a:t>
            </a:r>
            <a:r>
              <a:rPr sz="3200" b="1" spc="-20" dirty="0" err="1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投资者有机会在巴基斯坦主要农业地区扩大粮仓</a:t>
            </a:r>
            <a:r>
              <a:rPr sz="3200" b="1" spc="-20" dirty="0" err="1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、</a:t>
            </a:r>
            <a:r>
              <a:rPr sz="3200" b="1" spc="-20" dirty="0" err="1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仓库和干燥设施的战略投资组合</a:t>
            </a:r>
            <a:endParaRPr sz="32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16552" y="6477000"/>
            <a:ext cx="8374381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.</a:t>
            </a:r>
            <a:r>
              <a:rPr sz="1100" spc="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/>
                <a:cs typeface="SimSun"/>
              </a:rPr>
              <a:t>基准情景。以当地货币计算，详见商业案例部分；</a:t>
            </a: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2. </a:t>
            </a:r>
            <a:r>
              <a:rPr sz="1100" spc="-10" dirty="0">
                <a:solidFill>
                  <a:srgbClr val="1E1E1E"/>
                </a:solidFill>
                <a:latin typeface="SimSun"/>
                <a:cs typeface="SimSun"/>
              </a:rPr>
              <a:t>美国国际开发署私人筒仓仓储</a:t>
            </a:r>
            <a:endParaRPr sz="1100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16552" y="152400"/>
            <a:ext cx="7752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>
                <a:solidFill>
                  <a:srgbClr val="005C2F"/>
                </a:solidFill>
                <a:latin typeface="SimSun"/>
                <a:cs typeface="SimSun"/>
              </a:rPr>
              <a:t>机会概述和主要亮点</a:t>
            </a:r>
            <a:endParaRPr sz="3200" b="1" dirty="0">
              <a:latin typeface="SimSun"/>
              <a:cs typeface="SimSu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0" y="762050"/>
            <a:ext cx="1637030" cy="762000"/>
          </a:xfrm>
          <a:custGeom>
            <a:avLst/>
            <a:gdLst/>
            <a:ahLst/>
            <a:cxnLst/>
            <a:rect l="l" t="t" r="r" b="b"/>
            <a:pathLst>
              <a:path w="1637029" h="762000">
                <a:moveTo>
                  <a:pt x="0" y="761949"/>
                </a:moveTo>
                <a:lnTo>
                  <a:pt x="1637029" y="761949"/>
                </a:lnTo>
                <a:lnTo>
                  <a:pt x="1637029" y="0"/>
                </a:lnTo>
                <a:lnTo>
                  <a:pt x="0" y="0"/>
                </a:lnTo>
                <a:lnTo>
                  <a:pt x="0" y="761949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136063" y="1094959"/>
            <a:ext cx="1402182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510"/>
              </a:lnSpc>
            </a:pPr>
            <a:r>
              <a:rPr b="1" dirty="0" err="1" smtClean="0">
                <a:solidFill>
                  <a:srgbClr val="FFFFFF"/>
                </a:solidFill>
                <a:latin typeface="SimSun"/>
                <a:cs typeface="SimSun"/>
              </a:rPr>
              <a:t>机会描述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85029" y="762050"/>
            <a:ext cx="7506970" cy="762000"/>
          </a:xfrm>
          <a:custGeom>
            <a:avLst/>
            <a:gdLst/>
            <a:ahLst/>
            <a:cxnLst/>
            <a:rect l="l" t="t" r="r" b="b"/>
            <a:pathLst>
              <a:path w="7506970" h="762000">
                <a:moveTo>
                  <a:pt x="0" y="761949"/>
                </a:moveTo>
                <a:lnTo>
                  <a:pt x="7506970" y="761949"/>
                </a:lnTo>
                <a:lnTo>
                  <a:pt x="7506970" y="0"/>
                </a:lnTo>
                <a:lnTo>
                  <a:pt x="0" y="0"/>
                </a:lnTo>
                <a:lnTo>
                  <a:pt x="0" y="76194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64404" y="848908"/>
            <a:ext cx="7061834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>
              <a:lnSpc>
                <a:spcPct val="86600"/>
              </a:lnSpc>
            </a:pPr>
            <a:r>
              <a:rPr sz="2100" baseline="-5952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2100" spc="-232" baseline="-5952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在巴基斯坦主要农业区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——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旁遮普省和信德省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——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扩大粮仓和干燥设施的战略组合，重点关注小麦、玉 米和稻米</a:t>
            </a:r>
            <a:endParaRPr sz="120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baseline="-7936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2100" spc="-232" baseline="-7936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已成功进行试点，以定义概念验证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43343" y="1058351"/>
            <a:ext cx="180340" cy="180975"/>
          </a:xfrm>
          <a:custGeom>
            <a:avLst/>
            <a:gdLst/>
            <a:ahLst/>
            <a:cxnLst/>
            <a:rect l="l" t="t" r="r" b="b"/>
            <a:pathLst>
              <a:path w="180339" h="180975">
                <a:moveTo>
                  <a:pt x="79487" y="148857"/>
                </a:moveTo>
                <a:lnTo>
                  <a:pt x="56337" y="148856"/>
                </a:lnTo>
                <a:lnTo>
                  <a:pt x="56337" y="149959"/>
                </a:lnTo>
                <a:lnTo>
                  <a:pt x="57442" y="149959"/>
                </a:lnTo>
                <a:lnTo>
                  <a:pt x="67384" y="180833"/>
                </a:lnTo>
                <a:lnTo>
                  <a:pt x="112675" y="180833"/>
                </a:lnTo>
                <a:lnTo>
                  <a:pt x="119421" y="159883"/>
                </a:lnTo>
                <a:lnTo>
                  <a:pt x="82849" y="159883"/>
                </a:lnTo>
                <a:lnTo>
                  <a:pt x="79487" y="148857"/>
                </a:lnTo>
                <a:close/>
              </a:path>
              <a:path w="180339" h="180975">
                <a:moveTo>
                  <a:pt x="121512" y="125701"/>
                </a:moveTo>
                <a:lnTo>
                  <a:pt x="114884" y="130112"/>
                </a:lnTo>
                <a:lnTo>
                  <a:pt x="106047" y="134522"/>
                </a:lnTo>
                <a:lnTo>
                  <a:pt x="97209" y="159883"/>
                </a:lnTo>
                <a:lnTo>
                  <a:pt x="119421" y="159883"/>
                </a:lnTo>
                <a:lnTo>
                  <a:pt x="122616" y="149959"/>
                </a:lnTo>
                <a:lnTo>
                  <a:pt x="123721" y="149959"/>
                </a:lnTo>
                <a:lnTo>
                  <a:pt x="123721" y="148857"/>
                </a:lnTo>
                <a:lnTo>
                  <a:pt x="160727" y="148857"/>
                </a:lnTo>
                <a:lnTo>
                  <a:pt x="171037" y="131214"/>
                </a:lnTo>
                <a:lnTo>
                  <a:pt x="146919" y="131214"/>
                </a:lnTo>
                <a:lnTo>
                  <a:pt x="121512" y="125701"/>
                </a:lnTo>
                <a:close/>
              </a:path>
              <a:path w="180339" h="180975">
                <a:moveTo>
                  <a:pt x="23197" y="25360"/>
                </a:moveTo>
                <a:lnTo>
                  <a:pt x="0" y="65055"/>
                </a:lnTo>
                <a:lnTo>
                  <a:pt x="22093" y="89314"/>
                </a:lnTo>
                <a:lnTo>
                  <a:pt x="22093" y="91519"/>
                </a:lnTo>
                <a:lnTo>
                  <a:pt x="0" y="115777"/>
                </a:lnTo>
                <a:lnTo>
                  <a:pt x="23197" y="155472"/>
                </a:lnTo>
                <a:lnTo>
                  <a:pt x="55232" y="148856"/>
                </a:lnTo>
                <a:lnTo>
                  <a:pt x="79487" y="148857"/>
                </a:lnTo>
                <a:lnTo>
                  <a:pt x="75116" y="134522"/>
                </a:lnTo>
                <a:lnTo>
                  <a:pt x="70698" y="132317"/>
                </a:lnTo>
                <a:lnTo>
                  <a:pt x="67384" y="131214"/>
                </a:lnTo>
                <a:lnTo>
                  <a:pt x="34244" y="131214"/>
                </a:lnTo>
                <a:lnTo>
                  <a:pt x="26511" y="119085"/>
                </a:lnTo>
                <a:lnTo>
                  <a:pt x="43081" y="99237"/>
                </a:lnTo>
                <a:lnTo>
                  <a:pt x="43081" y="81595"/>
                </a:lnTo>
                <a:lnTo>
                  <a:pt x="25407" y="61748"/>
                </a:lnTo>
                <a:lnTo>
                  <a:pt x="33139" y="49618"/>
                </a:lnTo>
                <a:lnTo>
                  <a:pt x="67384" y="49619"/>
                </a:lnTo>
                <a:lnTo>
                  <a:pt x="74011" y="46311"/>
                </a:lnTo>
                <a:lnTo>
                  <a:pt x="79006" y="31976"/>
                </a:lnTo>
                <a:lnTo>
                  <a:pt x="55232" y="31976"/>
                </a:lnTo>
                <a:lnTo>
                  <a:pt x="23197" y="25360"/>
                </a:lnTo>
                <a:close/>
              </a:path>
              <a:path w="180339" h="180975">
                <a:moveTo>
                  <a:pt x="160727" y="148857"/>
                </a:moveTo>
                <a:lnTo>
                  <a:pt x="124826" y="148857"/>
                </a:lnTo>
                <a:lnTo>
                  <a:pt x="156861" y="155472"/>
                </a:lnTo>
                <a:lnTo>
                  <a:pt x="160727" y="148857"/>
                </a:lnTo>
                <a:close/>
              </a:path>
              <a:path w="180339" h="180975">
                <a:moveTo>
                  <a:pt x="59651" y="125701"/>
                </a:moveTo>
                <a:lnTo>
                  <a:pt x="34244" y="131214"/>
                </a:lnTo>
                <a:lnTo>
                  <a:pt x="67384" y="131214"/>
                </a:lnTo>
                <a:lnTo>
                  <a:pt x="65174" y="129009"/>
                </a:lnTo>
                <a:lnTo>
                  <a:pt x="62965" y="127906"/>
                </a:lnTo>
                <a:lnTo>
                  <a:pt x="59651" y="125701"/>
                </a:lnTo>
                <a:close/>
              </a:path>
              <a:path w="180339" h="180975">
                <a:moveTo>
                  <a:pt x="171037" y="49619"/>
                </a:moveTo>
                <a:lnTo>
                  <a:pt x="146919" y="49619"/>
                </a:lnTo>
                <a:lnTo>
                  <a:pt x="154651" y="61748"/>
                </a:lnTo>
                <a:lnTo>
                  <a:pt x="136977" y="81595"/>
                </a:lnTo>
                <a:lnTo>
                  <a:pt x="136977" y="99238"/>
                </a:lnTo>
                <a:lnTo>
                  <a:pt x="154651" y="119085"/>
                </a:lnTo>
                <a:lnTo>
                  <a:pt x="146919" y="131214"/>
                </a:lnTo>
                <a:lnTo>
                  <a:pt x="171037" y="131214"/>
                </a:lnTo>
                <a:lnTo>
                  <a:pt x="180059" y="115777"/>
                </a:lnTo>
                <a:lnTo>
                  <a:pt x="157965" y="91519"/>
                </a:lnTo>
                <a:lnTo>
                  <a:pt x="157965" y="89314"/>
                </a:lnTo>
                <a:lnTo>
                  <a:pt x="180058" y="65056"/>
                </a:lnTo>
                <a:lnTo>
                  <a:pt x="171037" y="49619"/>
                </a:lnTo>
                <a:close/>
              </a:path>
              <a:path w="180339" h="180975">
                <a:moveTo>
                  <a:pt x="67384" y="49619"/>
                </a:moveTo>
                <a:lnTo>
                  <a:pt x="33139" y="49618"/>
                </a:lnTo>
                <a:lnTo>
                  <a:pt x="58546" y="55132"/>
                </a:lnTo>
                <a:lnTo>
                  <a:pt x="65174" y="50721"/>
                </a:lnTo>
                <a:lnTo>
                  <a:pt x="67384" y="49619"/>
                </a:lnTo>
                <a:close/>
              </a:path>
              <a:path w="180339" h="180975">
                <a:moveTo>
                  <a:pt x="119421" y="20950"/>
                </a:moveTo>
                <a:lnTo>
                  <a:pt x="97209" y="20950"/>
                </a:lnTo>
                <a:lnTo>
                  <a:pt x="106046" y="46311"/>
                </a:lnTo>
                <a:lnTo>
                  <a:pt x="110465" y="48516"/>
                </a:lnTo>
                <a:lnTo>
                  <a:pt x="113779" y="49619"/>
                </a:lnTo>
                <a:lnTo>
                  <a:pt x="115988" y="51824"/>
                </a:lnTo>
                <a:lnTo>
                  <a:pt x="118198" y="52926"/>
                </a:lnTo>
                <a:lnTo>
                  <a:pt x="121512" y="55132"/>
                </a:lnTo>
                <a:lnTo>
                  <a:pt x="146919" y="49619"/>
                </a:lnTo>
                <a:lnTo>
                  <a:pt x="171037" y="49619"/>
                </a:lnTo>
                <a:lnTo>
                  <a:pt x="160727" y="31976"/>
                </a:lnTo>
                <a:lnTo>
                  <a:pt x="123721" y="31976"/>
                </a:lnTo>
                <a:lnTo>
                  <a:pt x="123721" y="30874"/>
                </a:lnTo>
                <a:lnTo>
                  <a:pt x="122616" y="30874"/>
                </a:lnTo>
                <a:lnTo>
                  <a:pt x="119421" y="20950"/>
                </a:lnTo>
                <a:close/>
              </a:path>
              <a:path w="180339" h="180975">
                <a:moveTo>
                  <a:pt x="112674" y="0"/>
                </a:moveTo>
                <a:lnTo>
                  <a:pt x="67383" y="0"/>
                </a:lnTo>
                <a:lnTo>
                  <a:pt x="57442" y="30874"/>
                </a:lnTo>
                <a:lnTo>
                  <a:pt x="56337" y="30874"/>
                </a:lnTo>
                <a:lnTo>
                  <a:pt x="56337" y="31976"/>
                </a:lnTo>
                <a:lnTo>
                  <a:pt x="79006" y="31976"/>
                </a:lnTo>
                <a:lnTo>
                  <a:pt x="82849" y="20950"/>
                </a:lnTo>
                <a:lnTo>
                  <a:pt x="119421" y="20950"/>
                </a:lnTo>
                <a:lnTo>
                  <a:pt x="112674" y="0"/>
                </a:lnTo>
                <a:close/>
              </a:path>
              <a:path w="180339" h="180975">
                <a:moveTo>
                  <a:pt x="156861" y="25360"/>
                </a:moveTo>
                <a:lnTo>
                  <a:pt x="124826" y="31976"/>
                </a:lnTo>
                <a:lnTo>
                  <a:pt x="160727" y="31976"/>
                </a:lnTo>
                <a:lnTo>
                  <a:pt x="156861" y="25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01864" y="1116812"/>
            <a:ext cx="62230" cy="64135"/>
          </a:xfrm>
          <a:custGeom>
            <a:avLst/>
            <a:gdLst/>
            <a:ahLst/>
            <a:cxnLst/>
            <a:rect l="l" t="t" r="r" b="b"/>
            <a:pathLst>
              <a:path w="62229" h="64134">
                <a:moveTo>
                  <a:pt x="29789" y="0"/>
                </a:moveTo>
                <a:lnTo>
                  <a:pt x="17707" y="3018"/>
                </a:lnTo>
                <a:lnTo>
                  <a:pt x="8067" y="10817"/>
                </a:lnTo>
                <a:lnTo>
                  <a:pt x="1850" y="23118"/>
                </a:lnTo>
                <a:lnTo>
                  <a:pt x="0" y="40125"/>
                </a:lnTo>
                <a:lnTo>
                  <a:pt x="6283" y="52339"/>
                </a:lnTo>
                <a:lnTo>
                  <a:pt x="17104" y="60790"/>
                </a:lnTo>
                <a:lnTo>
                  <a:pt x="30955" y="63932"/>
                </a:lnTo>
                <a:lnTo>
                  <a:pt x="32819" y="63878"/>
                </a:lnTo>
                <a:lnTo>
                  <a:pt x="44598" y="60689"/>
                </a:lnTo>
                <a:lnTo>
                  <a:pt x="54035" y="52710"/>
                </a:lnTo>
                <a:lnTo>
                  <a:pt x="58719" y="42982"/>
                </a:lnTo>
                <a:lnTo>
                  <a:pt x="24327" y="42982"/>
                </a:lnTo>
                <a:lnTo>
                  <a:pt x="20792" y="38571"/>
                </a:lnTo>
                <a:lnTo>
                  <a:pt x="19908" y="25339"/>
                </a:lnTo>
                <a:lnTo>
                  <a:pt x="25432" y="20929"/>
                </a:lnTo>
                <a:lnTo>
                  <a:pt x="60540" y="20929"/>
                </a:lnTo>
                <a:lnTo>
                  <a:pt x="55194" y="11186"/>
                </a:lnTo>
                <a:lnTo>
                  <a:pt x="43940" y="2978"/>
                </a:lnTo>
                <a:lnTo>
                  <a:pt x="29789" y="0"/>
                </a:lnTo>
                <a:close/>
              </a:path>
              <a:path w="62229" h="64134">
                <a:moveTo>
                  <a:pt x="60540" y="20929"/>
                </a:moveTo>
                <a:lnTo>
                  <a:pt x="37583" y="20929"/>
                </a:lnTo>
                <a:lnTo>
                  <a:pt x="41118" y="25339"/>
                </a:lnTo>
                <a:lnTo>
                  <a:pt x="42001" y="38571"/>
                </a:lnTo>
                <a:lnTo>
                  <a:pt x="37583" y="42982"/>
                </a:lnTo>
                <a:lnTo>
                  <a:pt x="58719" y="42982"/>
                </a:lnTo>
                <a:lnTo>
                  <a:pt x="60094" y="40125"/>
                </a:lnTo>
                <a:lnTo>
                  <a:pt x="61742" y="23118"/>
                </a:lnTo>
                <a:lnTo>
                  <a:pt x="60540" y="20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87005" y="978960"/>
            <a:ext cx="157480" cy="139065"/>
          </a:xfrm>
          <a:custGeom>
            <a:avLst/>
            <a:gdLst/>
            <a:ahLst/>
            <a:cxnLst/>
            <a:rect l="l" t="t" r="r" b="b"/>
            <a:pathLst>
              <a:path w="157479" h="139065">
                <a:moveTo>
                  <a:pt x="156861" y="0"/>
                </a:moveTo>
                <a:lnTo>
                  <a:pt x="135872" y="0"/>
                </a:lnTo>
                <a:lnTo>
                  <a:pt x="133503" y="21165"/>
                </a:lnTo>
                <a:lnTo>
                  <a:pt x="119708" y="23157"/>
                </a:lnTo>
                <a:lnTo>
                  <a:pt x="80995" y="36081"/>
                </a:lnTo>
                <a:lnTo>
                  <a:pt x="47613" y="58356"/>
                </a:lnTo>
                <a:lnTo>
                  <a:pt x="21262" y="88600"/>
                </a:lnTo>
                <a:lnTo>
                  <a:pt x="3640" y="125431"/>
                </a:lnTo>
                <a:lnTo>
                  <a:pt x="0" y="138933"/>
                </a:lnTo>
                <a:lnTo>
                  <a:pt x="23313" y="134490"/>
                </a:lnTo>
                <a:lnTo>
                  <a:pt x="27963" y="121373"/>
                </a:lnTo>
                <a:lnTo>
                  <a:pt x="33930" y="109008"/>
                </a:lnTo>
                <a:lnTo>
                  <a:pt x="58816" y="77162"/>
                </a:lnTo>
                <a:lnTo>
                  <a:pt x="92245" y="54750"/>
                </a:lnTo>
                <a:lnTo>
                  <a:pt x="131734" y="43774"/>
                </a:lnTo>
                <a:lnTo>
                  <a:pt x="145814" y="43003"/>
                </a:lnTo>
                <a:lnTo>
                  <a:pt x="156861" y="43003"/>
                </a:lnTo>
                <a:lnTo>
                  <a:pt x="156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2702" y="1138843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29" h="155575">
                <a:moveTo>
                  <a:pt x="43081" y="0"/>
                </a:moveTo>
                <a:lnTo>
                  <a:pt x="0" y="0"/>
                </a:lnTo>
                <a:lnTo>
                  <a:pt x="0" y="20950"/>
                </a:lnTo>
                <a:lnTo>
                  <a:pt x="21040" y="21547"/>
                </a:lnTo>
                <a:lnTo>
                  <a:pt x="22903" y="35268"/>
                </a:lnTo>
                <a:lnTo>
                  <a:pt x="35590" y="73934"/>
                </a:lnTo>
                <a:lnTo>
                  <a:pt x="57769" y="107449"/>
                </a:lnTo>
                <a:lnTo>
                  <a:pt x="87953" y="134007"/>
                </a:lnTo>
                <a:lnTo>
                  <a:pt x="124656" y="151801"/>
                </a:lnTo>
                <a:lnTo>
                  <a:pt x="138082" y="155473"/>
                </a:lnTo>
                <a:lnTo>
                  <a:pt x="138082" y="133420"/>
                </a:lnTo>
                <a:lnTo>
                  <a:pt x="133895" y="132279"/>
                </a:lnTo>
                <a:lnTo>
                  <a:pt x="120721" y="127656"/>
                </a:lnTo>
                <a:lnTo>
                  <a:pt x="86062" y="106276"/>
                </a:lnTo>
                <a:lnTo>
                  <a:pt x="60344" y="75637"/>
                </a:lnTo>
                <a:lnTo>
                  <a:pt x="45676" y="38327"/>
                </a:lnTo>
                <a:lnTo>
                  <a:pt x="43608" y="24856"/>
                </a:lnTo>
                <a:lnTo>
                  <a:pt x="43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22878" y="1180744"/>
            <a:ext cx="156210" cy="139065"/>
          </a:xfrm>
          <a:custGeom>
            <a:avLst/>
            <a:gdLst/>
            <a:ahLst/>
            <a:cxnLst/>
            <a:rect l="l" t="t" r="r" b="b"/>
            <a:pathLst>
              <a:path w="156210" h="139065">
                <a:moveTo>
                  <a:pt x="155756" y="0"/>
                </a:moveTo>
                <a:lnTo>
                  <a:pt x="133547" y="4442"/>
                </a:lnTo>
                <a:lnTo>
                  <a:pt x="128897" y="17559"/>
                </a:lnTo>
                <a:lnTo>
                  <a:pt x="122930" y="29924"/>
                </a:lnTo>
                <a:lnTo>
                  <a:pt x="98044" y="61770"/>
                </a:lnTo>
                <a:lnTo>
                  <a:pt x="64615" y="84182"/>
                </a:lnTo>
                <a:lnTo>
                  <a:pt x="25126" y="95158"/>
                </a:lnTo>
                <a:lnTo>
                  <a:pt x="11046" y="95929"/>
                </a:lnTo>
                <a:lnTo>
                  <a:pt x="0" y="95929"/>
                </a:lnTo>
                <a:lnTo>
                  <a:pt x="0" y="138933"/>
                </a:lnTo>
                <a:lnTo>
                  <a:pt x="20988" y="138933"/>
                </a:lnTo>
                <a:lnTo>
                  <a:pt x="21636" y="116823"/>
                </a:lnTo>
                <a:lnTo>
                  <a:pt x="35377" y="114960"/>
                </a:lnTo>
                <a:lnTo>
                  <a:pt x="74100" y="102289"/>
                </a:lnTo>
                <a:lnTo>
                  <a:pt x="107663" y="80150"/>
                </a:lnTo>
                <a:lnTo>
                  <a:pt x="134259" y="50026"/>
                </a:lnTo>
                <a:lnTo>
                  <a:pt x="152079" y="13398"/>
                </a:lnTo>
                <a:lnTo>
                  <a:pt x="155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4854" y="1002116"/>
            <a:ext cx="139700" cy="156845"/>
          </a:xfrm>
          <a:custGeom>
            <a:avLst/>
            <a:gdLst/>
            <a:ahLst/>
            <a:cxnLst/>
            <a:rect l="l" t="t" r="r" b="b"/>
            <a:pathLst>
              <a:path w="139700" h="156844">
                <a:moveTo>
                  <a:pt x="0" y="0"/>
                </a:moveTo>
                <a:lnTo>
                  <a:pt x="4377" y="23249"/>
                </a:lnTo>
                <a:lnTo>
                  <a:pt x="17528" y="27886"/>
                </a:lnTo>
                <a:lnTo>
                  <a:pt x="29925" y="33839"/>
                </a:lnTo>
                <a:lnTo>
                  <a:pt x="61854" y="58678"/>
                </a:lnTo>
                <a:lnTo>
                  <a:pt x="84325" y="92055"/>
                </a:lnTo>
                <a:lnTo>
                  <a:pt x="95331" y="131488"/>
                </a:lnTo>
                <a:lnTo>
                  <a:pt x="96105" y="156575"/>
                </a:lnTo>
                <a:lnTo>
                  <a:pt x="139186" y="156575"/>
                </a:lnTo>
                <a:lnTo>
                  <a:pt x="139186" y="134522"/>
                </a:lnTo>
                <a:lnTo>
                  <a:pt x="117051" y="133925"/>
                </a:lnTo>
                <a:lnTo>
                  <a:pt x="115406" y="120204"/>
                </a:lnTo>
                <a:lnTo>
                  <a:pt x="103170" y="81538"/>
                </a:lnTo>
                <a:lnTo>
                  <a:pt x="81141" y="48023"/>
                </a:lnTo>
                <a:lnTo>
                  <a:pt x="50803" y="21465"/>
                </a:lnTo>
                <a:lnTo>
                  <a:pt x="13645" y="36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8242" y="1600212"/>
            <a:ext cx="4413885" cy="487045"/>
          </a:xfrm>
          <a:custGeom>
            <a:avLst/>
            <a:gdLst/>
            <a:ahLst/>
            <a:cxnLst/>
            <a:rect l="l" t="t" r="r" b="b"/>
            <a:pathLst>
              <a:path w="4413884" h="487044">
                <a:moveTo>
                  <a:pt x="0" y="486651"/>
                </a:moveTo>
                <a:lnTo>
                  <a:pt x="4413758" y="486651"/>
                </a:lnTo>
                <a:lnTo>
                  <a:pt x="4413758" y="0"/>
                </a:lnTo>
                <a:lnTo>
                  <a:pt x="0" y="0"/>
                </a:lnTo>
                <a:lnTo>
                  <a:pt x="0" y="486651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857870" y="1730690"/>
            <a:ext cx="265773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FFFFFF"/>
                </a:solidFill>
                <a:latin typeface="SimSun"/>
                <a:cs typeface="SimSun"/>
              </a:rPr>
              <a:t>高层机会事实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86735" y="2516746"/>
            <a:ext cx="1083310" cy="1014094"/>
          </a:xfrm>
          <a:custGeom>
            <a:avLst/>
            <a:gdLst/>
            <a:ahLst/>
            <a:cxnLst/>
            <a:rect l="l" t="t" r="r" b="b"/>
            <a:pathLst>
              <a:path w="1083310" h="1014095">
                <a:moveTo>
                  <a:pt x="0" y="1013980"/>
                </a:moveTo>
                <a:lnTo>
                  <a:pt x="1083068" y="1013980"/>
                </a:lnTo>
                <a:lnTo>
                  <a:pt x="1083068" y="0"/>
                </a:lnTo>
                <a:lnTo>
                  <a:pt x="0" y="0"/>
                </a:lnTo>
                <a:lnTo>
                  <a:pt x="0" y="101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136063" y="3118767"/>
            <a:ext cx="1020773" cy="433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5080" indent="-33655" algn="ctr">
              <a:lnSpc>
                <a:spcPct val="106800"/>
              </a:lnSpc>
            </a:pPr>
            <a:r>
              <a:rPr sz="1400" dirty="0" err="1">
                <a:solidFill>
                  <a:srgbClr val="005C2F"/>
                </a:solidFill>
                <a:latin typeface="SimSun"/>
                <a:cs typeface="SimSun"/>
              </a:rPr>
              <a:t>旁遮普</a:t>
            </a:r>
            <a:r>
              <a:rPr sz="1400" dirty="0">
                <a:solidFill>
                  <a:srgbClr val="005C2F"/>
                </a:solidFill>
                <a:latin typeface="SimSun"/>
                <a:cs typeface="SimSun"/>
              </a:rPr>
              <a:t> </a:t>
            </a:r>
            <a:endParaRPr lang="en-US" sz="1400" dirty="0" smtClean="0">
              <a:solidFill>
                <a:srgbClr val="005C2F"/>
              </a:solidFill>
              <a:latin typeface="SimSun"/>
              <a:cs typeface="SimSun"/>
            </a:endParaRPr>
          </a:p>
          <a:p>
            <a:pPr marL="45720" marR="5080" indent="-33655" algn="ctr">
              <a:lnSpc>
                <a:spcPct val="106800"/>
              </a:lnSpc>
            </a:pPr>
            <a:r>
              <a:rPr sz="1400" dirty="0" err="1" smtClean="0">
                <a:solidFill>
                  <a:srgbClr val="005C2F"/>
                </a:solidFill>
                <a:latin typeface="SimSun"/>
                <a:cs typeface="SimSun"/>
              </a:rPr>
              <a:t>信德省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17796" y="2516746"/>
            <a:ext cx="1083310" cy="1014094"/>
          </a:xfrm>
          <a:custGeom>
            <a:avLst/>
            <a:gdLst/>
            <a:ahLst/>
            <a:cxnLst/>
            <a:rect l="l" t="t" r="r" b="b"/>
            <a:pathLst>
              <a:path w="1083310" h="1014095">
                <a:moveTo>
                  <a:pt x="0" y="1013980"/>
                </a:moveTo>
                <a:lnTo>
                  <a:pt x="1083068" y="1013980"/>
                </a:lnTo>
                <a:lnTo>
                  <a:pt x="1083068" y="0"/>
                </a:lnTo>
                <a:lnTo>
                  <a:pt x="0" y="0"/>
                </a:lnTo>
                <a:lnTo>
                  <a:pt x="0" y="101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217416" y="3095575"/>
            <a:ext cx="979015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52400" algn="ctr">
              <a:lnSpc>
                <a:spcPts val="1300"/>
              </a:lnSpc>
            </a:pPr>
            <a:r>
              <a:rPr sz="1400" dirty="0">
                <a:solidFill>
                  <a:srgbClr val="005C2F"/>
                </a:solidFill>
                <a:latin typeface="SimSun"/>
                <a:cs typeface="SimSun"/>
              </a:rPr>
              <a:t>小麦、 玉米、稻田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348859" y="2516746"/>
            <a:ext cx="1143635" cy="1014094"/>
          </a:xfrm>
          <a:custGeom>
            <a:avLst/>
            <a:gdLst/>
            <a:ahLst/>
            <a:cxnLst/>
            <a:rect l="l" t="t" r="r" b="b"/>
            <a:pathLst>
              <a:path w="1143635" h="1014095">
                <a:moveTo>
                  <a:pt x="0" y="1013980"/>
                </a:moveTo>
                <a:lnTo>
                  <a:pt x="1143088" y="1013980"/>
                </a:lnTo>
                <a:lnTo>
                  <a:pt x="1143088" y="0"/>
                </a:lnTo>
                <a:lnTo>
                  <a:pt x="0" y="0"/>
                </a:lnTo>
                <a:lnTo>
                  <a:pt x="0" y="101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5496724" y="2985214"/>
            <a:ext cx="847090" cy="5092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370"/>
              </a:lnSpc>
            </a:pPr>
            <a:r>
              <a:rPr sz="1200" b="1" dirty="0">
                <a:solidFill>
                  <a:srgbClr val="005C2F"/>
                </a:solidFill>
                <a:latin typeface="Arial"/>
                <a:cs typeface="Arial"/>
              </a:rPr>
              <a:t>1.5</a:t>
            </a:r>
            <a:r>
              <a:rPr sz="1200" dirty="0">
                <a:solidFill>
                  <a:srgbClr val="005C2F"/>
                </a:solidFill>
                <a:latin typeface="SimSun"/>
                <a:cs typeface="SimSun"/>
              </a:rPr>
              <a:t>万吨设施</a:t>
            </a:r>
            <a:endParaRPr sz="1200" dirty="0">
              <a:latin typeface="SimSun"/>
              <a:cs typeface="SimSun"/>
            </a:endParaRPr>
          </a:p>
          <a:p>
            <a:pPr marL="41910" marR="34290" indent="-635" algn="ctr">
              <a:lnSpc>
                <a:spcPts val="1270"/>
              </a:lnSpc>
              <a:spcBef>
                <a:spcPts val="110"/>
              </a:spcBef>
            </a:pPr>
            <a:r>
              <a:rPr sz="1200" dirty="0">
                <a:solidFill>
                  <a:srgbClr val="005C2F"/>
                </a:solidFill>
                <a:latin typeface="SimSun"/>
                <a:cs typeface="SimSun"/>
              </a:rPr>
              <a:t>（</a:t>
            </a:r>
            <a:r>
              <a:rPr sz="1200" b="1" dirty="0">
                <a:solidFill>
                  <a:srgbClr val="005C2F"/>
                </a:solidFill>
                <a:latin typeface="Arial"/>
                <a:cs typeface="Arial"/>
              </a:rPr>
              <a:t>6</a:t>
            </a:r>
            <a:r>
              <a:rPr sz="1200" dirty="0">
                <a:solidFill>
                  <a:srgbClr val="005C2F"/>
                </a:solidFill>
                <a:latin typeface="SimSun"/>
                <a:cs typeface="SimSun"/>
              </a:rPr>
              <a:t>个</a:t>
            </a:r>
            <a:r>
              <a:rPr sz="1200" b="1" dirty="0">
                <a:solidFill>
                  <a:srgbClr val="005C2F"/>
                </a:solidFill>
                <a:latin typeface="Arial"/>
                <a:cs typeface="Arial"/>
              </a:rPr>
              <a:t>2.5 </a:t>
            </a:r>
            <a:r>
              <a:rPr sz="1200" dirty="0">
                <a:solidFill>
                  <a:srgbClr val="005C2F"/>
                </a:solidFill>
                <a:latin typeface="SimSun"/>
                <a:cs typeface="SimSun"/>
              </a:rPr>
              <a:t>万吨筒仓）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56669" y="2659894"/>
            <a:ext cx="145415" cy="148590"/>
          </a:xfrm>
          <a:custGeom>
            <a:avLst/>
            <a:gdLst/>
            <a:ahLst/>
            <a:cxnLst/>
            <a:rect l="l" t="t" r="r" b="b"/>
            <a:pathLst>
              <a:path w="145414" h="148589">
                <a:moveTo>
                  <a:pt x="67095" y="0"/>
                </a:moveTo>
                <a:lnTo>
                  <a:pt x="29348" y="14759"/>
                </a:lnTo>
                <a:lnTo>
                  <a:pt x="4907" y="48005"/>
                </a:lnTo>
                <a:lnTo>
                  <a:pt x="0" y="79987"/>
                </a:lnTo>
                <a:lnTo>
                  <a:pt x="1672" y="91871"/>
                </a:lnTo>
                <a:lnTo>
                  <a:pt x="21945" y="127662"/>
                </a:lnTo>
                <a:lnTo>
                  <a:pt x="58385" y="146960"/>
                </a:lnTo>
                <a:lnTo>
                  <a:pt x="72915" y="148396"/>
                </a:lnTo>
                <a:lnTo>
                  <a:pt x="82636" y="147756"/>
                </a:lnTo>
                <a:lnTo>
                  <a:pt x="95777" y="144703"/>
                </a:lnTo>
                <a:lnTo>
                  <a:pt x="107861" y="139283"/>
                </a:lnTo>
                <a:lnTo>
                  <a:pt x="118668" y="131656"/>
                </a:lnTo>
                <a:lnTo>
                  <a:pt x="127090" y="122908"/>
                </a:lnTo>
                <a:lnTo>
                  <a:pt x="59759" y="122908"/>
                </a:lnTo>
                <a:lnTo>
                  <a:pt x="47797" y="117650"/>
                </a:lnTo>
                <a:lnTo>
                  <a:pt x="37792" y="109199"/>
                </a:lnTo>
                <a:lnTo>
                  <a:pt x="30185" y="97855"/>
                </a:lnTo>
                <a:lnTo>
                  <a:pt x="25417" y="83922"/>
                </a:lnTo>
                <a:lnTo>
                  <a:pt x="24815" y="77379"/>
                </a:lnTo>
                <a:lnTo>
                  <a:pt x="25664" y="62124"/>
                </a:lnTo>
                <a:lnTo>
                  <a:pt x="58800" y="27732"/>
                </a:lnTo>
                <a:lnTo>
                  <a:pt x="72915" y="25610"/>
                </a:lnTo>
                <a:lnTo>
                  <a:pt x="127315" y="25610"/>
                </a:lnTo>
                <a:lnTo>
                  <a:pt x="120967" y="19041"/>
                </a:lnTo>
                <a:lnTo>
                  <a:pt x="109714" y="11024"/>
                </a:lnTo>
                <a:lnTo>
                  <a:pt x="96850" y="5011"/>
                </a:lnTo>
                <a:lnTo>
                  <a:pt x="82576" y="1252"/>
                </a:lnTo>
                <a:lnTo>
                  <a:pt x="67095" y="0"/>
                </a:lnTo>
                <a:close/>
              </a:path>
              <a:path w="145414" h="148589">
                <a:moveTo>
                  <a:pt x="127315" y="25610"/>
                </a:moveTo>
                <a:lnTo>
                  <a:pt x="72915" y="25610"/>
                </a:lnTo>
                <a:lnTo>
                  <a:pt x="84237" y="26845"/>
                </a:lnTo>
                <a:lnTo>
                  <a:pt x="96790" y="31590"/>
                </a:lnTo>
                <a:lnTo>
                  <a:pt x="120603" y="64113"/>
                </a:lnTo>
                <a:lnTo>
                  <a:pt x="121792" y="82347"/>
                </a:lnTo>
                <a:lnTo>
                  <a:pt x="119552" y="91871"/>
                </a:lnTo>
                <a:lnTo>
                  <a:pt x="77665" y="122022"/>
                </a:lnTo>
                <a:lnTo>
                  <a:pt x="59759" y="122908"/>
                </a:lnTo>
                <a:lnTo>
                  <a:pt x="127090" y="122908"/>
                </a:lnTo>
                <a:lnTo>
                  <a:pt x="144344" y="83922"/>
                </a:lnTo>
                <a:lnTo>
                  <a:pt x="145057" y="77379"/>
                </a:lnTo>
                <a:lnTo>
                  <a:pt x="145004" y="62124"/>
                </a:lnTo>
                <a:lnTo>
                  <a:pt x="143041" y="52608"/>
                </a:lnTo>
                <a:lnTo>
                  <a:pt x="137832" y="40083"/>
                </a:lnTo>
                <a:lnTo>
                  <a:pt x="130407" y="28811"/>
                </a:lnTo>
                <a:lnTo>
                  <a:pt x="127315" y="2561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20038" y="2917092"/>
            <a:ext cx="220979" cy="74295"/>
          </a:xfrm>
          <a:custGeom>
            <a:avLst/>
            <a:gdLst/>
            <a:ahLst/>
            <a:cxnLst/>
            <a:rect l="l" t="t" r="r" b="b"/>
            <a:pathLst>
              <a:path w="220979" h="74294">
                <a:moveTo>
                  <a:pt x="108862" y="0"/>
                </a:moveTo>
                <a:lnTo>
                  <a:pt x="70807" y="1932"/>
                </a:lnTo>
                <a:lnTo>
                  <a:pt x="23016" y="12342"/>
                </a:lnTo>
                <a:lnTo>
                  <a:pt x="0" y="39498"/>
                </a:lnTo>
                <a:lnTo>
                  <a:pt x="3566" y="48539"/>
                </a:lnTo>
                <a:lnTo>
                  <a:pt x="40774" y="67275"/>
                </a:lnTo>
                <a:lnTo>
                  <a:pt x="88752" y="73639"/>
                </a:lnTo>
                <a:lnTo>
                  <a:pt x="109546" y="74269"/>
                </a:lnTo>
                <a:lnTo>
                  <a:pt x="122378" y="74017"/>
                </a:lnTo>
                <a:lnTo>
                  <a:pt x="167485" y="69302"/>
                </a:lnTo>
                <a:lnTo>
                  <a:pt x="210114" y="53264"/>
                </a:lnTo>
                <a:lnTo>
                  <a:pt x="214611" y="48264"/>
                </a:lnTo>
                <a:lnTo>
                  <a:pt x="98896" y="48264"/>
                </a:lnTo>
                <a:lnTo>
                  <a:pt x="81266" y="47385"/>
                </a:lnTo>
                <a:lnTo>
                  <a:pt x="42080" y="41548"/>
                </a:lnTo>
                <a:lnTo>
                  <a:pt x="27598" y="36557"/>
                </a:lnTo>
                <a:lnTo>
                  <a:pt x="28873" y="35948"/>
                </a:lnTo>
                <a:lnTo>
                  <a:pt x="81060" y="26036"/>
                </a:lnTo>
                <a:lnTo>
                  <a:pt x="119170" y="24778"/>
                </a:lnTo>
                <a:lnTo>
                  <a:pt x="217090" y="24778"/>
                </a:lnTo>
                <a:lnTo>
                  <a:pt x="216482" y="23623"/>
                </a:lnTo>
                <a:lnTo>
                  <a:pt x="178222" y="6449"/>
                </a:lnTo>
                <a:lnTo>
                  <a:pt x="130142" y="586"/>
                </a:lnTo>
                <a:lnTo>
                  <a:pt x="117613" y="109"/>
                </a:lnTo>
                <a:lnTo>
                  <a:pt x="108862" y="0"/>
                </a:lnTo>
                <a:close/>
              </a:path>
              <a:path w="220979" h="74294">
                <a:moveTo>
                  <a:pt x="217090" y="24778"/>
                </a:moveTo>
                <a:lnTo>
                  <a:pt x="119170" y="24778"/>
                </a:lnTo>
                <a:lnTo>
                  <a:pt x="137618" y="25576"/>
                </a:lnTo>
                <a:lnTo>
                  <a:pt x="153593" y="27103"/>
                </a:lnTo>
                <a:lnTo>
                  <a:pt x="167479" y="29316"/>
                </a:lnTo>
                <a:lnTo>
                  <a:pt x="177810" y="31743"/>
                </a:lnTo>
                <a:lnTo>
                  <a:pt x="185894" y="34560"/>
                </a:lnTo>
                <a:lnTo>
                  <a:pt x="191190" y="37509"/>
                </a:lnTo>
                <a:lnTo>
                  <a:pt x="184921" y="39498"/>
                </a:lnTo>
                <a:lnTo>
                  <a:pt x="137800" y="46965"/>
                </a:lnTo>
                <a:lnTo>
                  <a:pt x="98896" y="48264"/>
                </a:lnTo>
                <a:lnTo>
                  <a:pt x="214611" y="48264"/>
                </a:lnTo>
                <a:lnTo>
                  <a:pt x="218249" y="44218"/>
                </a:lnTo>
                <a:lnTo>
                  <a:pt x="220530" y="35948"/>
                </a:lnTo>
                <a:lnTo>
                  <a:pt x="220591" y="31417"/>
                </a:lnTo>
                <a:lnTo>
                  <a:pt x="217090" y="24778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96389" y="2599405"/>
            <a:ext cx="134620" cy="301625"/>
          </a:xfrm>
          <a:custGeom>
            <a:avLst/>
            <a:gdLst/>
            <a:ahLst/>
            <a:cxnLst/>
            <a:rect l="l" t="t" r="r" b="b"/>
            <a:pathLst>
              <a:path w="134620" h="301625">
                <a:moveTo>
                  <a:pt x="134277" y="0"/>
                </a:moveTo>
                <a:lnTo>
                  <a:pt x="91840" y="6918"/>
                </a:lnTo>
                <a:lnTo>
                  <a:pt x="54655" y="26364"/>
                </a:lnTo>
                <a:lnTo>
                  <a:pt x="25738" y="55382"/>
                </a:lnTo>
                <a:lnTo>
                  <a:pt x="6489" y="92334"/>
                </a:lnTo>
                <a:lnTo>
                  <a:pt x="0" y="147966"/>
                </a:lnTo>
                <a:lnTo>
                  <a:pt x="1829" y="160879"/>
                </a:lnTo>
                <a:lnTo>
                  <a:pt x="14334" y="197048"/>
                </a:lnTo>
                <a:lnTo>
                  <a:pt x="92239" y="301518"/>
                </a:lnTo>
                <a:lnTo>
                  <a:pt x="122393" y="301518"/>
                </a:lnTo>
                <a:lnTo>
                  <a:pt x="42573" y="198120"/>
                </a:lnTo>
                <a:lnTo>
                  <a:pt x="36027" y="187274"/>
                </a:lnTo>
                <a:lnTo>
                  <a:pt x="23860" y="147966"/>
                </a:lnTo>
                <a:lnTo>
                  <a:pt x="23071" y="128805"/>
                </a:lnTo>
                <a:lnTo>
                  <a:pt x="24326" y="117014"/>
                </a:lnTo>
                <a:lnTo>
                  <a:pt x="41646" y="73092"/>
                </a:lnTo>
                <a:lnTo>
                  <a:pt x="78975" y="39140"/>
                </a:lnTo>
                <a:lnTo>
                  <a:pt x="115211" y="26364"/>
                </a:lnTo>
                <a:lnTo>
                  <a:pt x="134277" y="24787"/>
                </a:lnTo>
                <a:lnTo>
                  <a:pt x="134277" y="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30640" y="2599787"/>
            <a:ext cx="134620" cy="302260"/>
          </a:xfrm>
          <a:custGeom>
            <a:avLst/>
            <a:gdLst/>
            <a:ahLst/>
            <a:cxnLst/>
            <a:rect l="l" t="t" r="r" b="b"/>
            <a:pathLst>
              <a:path w="134620" h="302260">
                <a:moveTo>
                  <a:pt x="10251" y="0"/>
                </a:moveTo>
                <a:lnTo>
                  <a:pt x="0" y="24325"/>
                </a:lnTo>
                <a:lnTo>
                  <a:pt x="14680" y="25278"/>
                </a:lnTo>
                <a:lnTo>
                  <a:pt x="28771" y="28057"/>
                </a:lnTo>
                <a:lnTo>
                  <a:pt x="66314" y="46150"/>
                </a:lnTo>
                <a:lnTo>
                  <a:pt x="94255" y="76355"/>
                </a:lnTo>
                <a:lnTo>
                  <a:pt x="109369" y="115434"/>
                </a:lnTo>
                <a:lnTo>
                  <a:pt x="110446" y="144189"/>
                </a:lnTo>
                <a:lnTo>
                  <a:pt x="108652" y="157424"/>
                </a:lnTo>
                <a:lnTo>
                  <a:pt x="105623" y="169723"/>
                </a:lnTo>
                <a:lnTo>
                  <a:pt x="101362" y="181232"/>
                </a:lnTo>
                <a:lnTo>
                  <a:pt x="95874" y="192100"/>
                </a:lnTo>
                <a:lnTo>
                  <a:pt x="12948" y="302207"/>
                </a:lnTo>
                <a:lnTo>
                  <a:pt x="44256" y="302207"/>
                </a:lnTo>
                <a:lnTo>
                  <a:pt x="111127" y="214921"/>
                </a:lnTo>
                <a:lnTo>
                  <a:pt x="111127" y="211734"/>
                </a:lnTo>
                <a:lnTo>
                  <a:pt x="110063" y="211734"/>
                </a:lnTo>
                <a:lnTo>
                  <a:pt x="116867" y="201060"/>
                </a:lnTo>
                <a:lnTo>
                  <a:pt x="133028" y="155370"/>
                </a:lnTo>
                <a:lnTo>
                  <a:pt x="134298" y="144189"/>
                </a:lnTo>
                <a:lnTo>
                  <a:pt x="133913" y="119921"/>
                </a:lnTo>
                <a:lnTo>
                  <a:pt x="120793" y="74682"/>
                </a:lnTo>
                <a:lnTo>
                  <a:pt x="92112" y="35873"/>
                </a:lnTo>
                <a:lnTo>
                  <a:pt x="57991" y="12930"/>
                </a:lnTo>
                <a:lnTo>
                  <a:pt x="22066" y="1410"/>
                </a:lnTo>
                <a:lnTo>
                  <a:pt x="10251" y="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48000" y="5351551"/>
            <a:ext cx="1427480" cy="490220"/>
          </a:xfrm>
          <a:custGeom>
            <a:avLst/>
            <a:gdLst/>
            <a:ahLst/>
            <a:cxnLst/>
            <a:rect l="l" t="t" r="r" b="b"/>
            <a:pathLst>
              <a:path w="1427479" h="490220">
                <a:moveTo>
                  <a:pt x="0" y="489597"/>
                </a:moveTo>
                <a:lnTo>
                  <a:pt x="1427226" y="489597"/>
                </a:lnTo>
                <a:lnTo>
                  <a:pt x="1427226" y="0"/>
                </a:lnTo>
                <a:lnTo>
                  <a:pt x="0" y="0"/>
                </a:lnTo>
                <a:lnTo>
                  <a:pt x="0" y="489597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126155" y="5499556"/>
            <a:ext cx="13183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imSun"/>
                <a:cs typeface="SimSun"/>
              </a:rPr>
              <a:t>预计项目成本</a:t>
            </a:r>
            <a:r>
              <a:rPr sz="1400" b="1" baseline="2430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 b="1" baseline="24305" dirty="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32906" y="5767745"/>
            <a:ext cx="17843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元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048000" y="5882462"/>
            <a:ext cx="1427480" cy="602615"/>
          </a:xfrm>
          <a:custGeom>
            <a:avLst/>
            <a:gdLst/>
            <a:ahLst/>
            <a:cxnLst/>
            <a:rect l="l" t="t" r="r" b="b"/>
            <a:pathLst>
              <a:path w="1427479" h="602614">
                <a:moveTo>
                  <a:pt x="0" y="602322"/>
                </a:moveTo>
                <a:lnTo>
                  <a:pt x="1427226" y="602322"/>
                </a:lnTo>
                <a:lnTo>
                  <a:pt x="1427226" y="0"/>
                </a:lnTo>
                <a:lnTo>
                  <a:pt x="0" y="0"/>
                </a:lnTo>
                <a:lnTo>
                  <a:pt x="0" y="602322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183382" y="6068389"/>
            <a:ext cx="104305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imSun"/>
                <a:cs typeface="SimSun"/>
              </a:rPr>
              <a:t>提出的模型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048000" y="4796523"/>
            <a:ext cx="1427480" cy="490220"/>
          </a:xfrm>
          <a:custGeom>
            <a:avLst/>
            <a:gdLst/>
            <a:ahLst/>
            <a:cxnLst/>
            <a:rect l="l" t="t" r="r" b="b"/>
            <a:pathLst>
              <a:path w="1427479" h="490220">
                <a:moveTo>
                  <a:pt x="0" y="489597"/>
                </a:moveTo>
                <a:lnTo>
                  <a:pt x="1427226" y="489597"/>
                </a:lnTo>
                <a:lnTo>
                  <a:pt x="1427226" y="0"/>
                </a:lnTo>
                <a:lnTo>
                  <a:pt x="0" y="0"/>
                </a:lnTo>
                <a:lnTo>
                  <a:pt x="0" y="489597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124809" y="4946920"/>
            <a:ext cx="127632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imSun"/>
                <a:cs typeface="SimSun"/>
              </a:rPr>
              <a:t>返回配置文件</a:t>
            </a:r>
            <a:r>
              <a:rPr sz="1400" b="1" spc="-15" baseline="2430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 b="1" baseline="24305" dirty="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559921" y="4826913"/>
            <a:ext cx="3122930" cy="430887"/>
          </a:xfrm>
          <a:prstGeom prst="rect">
            <a:avLst/>
          </a:prstGeom>
          <a:solidFill>
            <a:srgbClr val="E3E3E3"/>
          </a:solidFill>
          <a:ln w="19050">
            <a:solidFill>
              <a:srgbClr val="FFFFFF"/>
            </a:solidFill>
          </a:ln>
        </p:spPr>
        <p:txBody>
          <a:bodyPr vert="horz" wrap="square" lIns="0" tIns="0" rIns="0" bIns="0" rtlCol="0" anchor="b">
            <a:spAutoFit/>
          </a:bodyPr>
          <a:lstStyle/>
          <a:p>
            <a:pPr marL="1474470" marR="401320" indent="-1067435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内部收益率</a:t>
            </a:r>
            <a:r>
              <a:rPr sz="14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17-31% 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取决于作物组</a:t>
            </a:r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合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48000" y="3579317"/>
            <a:ext cx="1427480" cy="615950"/>
          </a:xfrm>
          <a:custGeom>
            <a:avLst/>
            <a:gdLst/>
            <a:ahLst/>
            <a:cxnLst/>
            <a:rect l="l" t="t" r="r" b="b"/>
            <a:pathLst>
              <a:path w="1427479" h="615950">
                <a:moveTo>
                  <a:pt x="0" y="615365"/>
                </a:moveTo>
                <a:lnTo>
                  <a:pt x="1427226" y="615365"/>
                </a:lnTo>
                <a:lnTo>
                  <a:pt x="1427226" y="0"/>
                </a:lnTo>
                <a:lnTo>
                  <a:pt x="0" y="0"/>
                </a:lnTo>
                <a:lnTo>
                  <a:pt x="0" y="615365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3367926" y="3778401"/>
            <a:ext cx="10016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imSun"/>
                <a:cs typeface="SimSun"/>
              </a:rPr>
              <a:t>目标市场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094601" y="1665545"/>
            <a:ext cx="354330" cy="354965"/>
          </a:xfrm>
          <a:custGeom>
            <a:avLst/>
            <a:gdLst/>
            <a:ahLst/>
            <a:cxnLst/>
            <a:rect l="l" t="t" r="r" b="b"/>
            <a:pathLst>
              <a:path w="354329" h="354964">
                <a:moveTo>
                  <a:pt x="176061" y="0"/>
                </a:moveTo>
                <a:lnTo>
                  <a:pt x="133746" y="5197"/>
                </a:lnTo>
                <a:lnTo>
                  <a:pt x="95054" y="20107"/>
                </a:lnTo>
                <a:lnTo>
                  <a:pt x="61250" y="43708"/>
                </a:lnTo>
                <a:lnTo>
                  <a:pt x="33602" y="74978"/>
                </a:lnTo>
                <a:lnTo>
                  <a:pt x="13374" y="112895"/>
                </a:lnTo>
                <a:lnTo>
                  <a:pt x="1834" y="156436"/>
                </a:lnTo>
                <a:lnTo>
                  <a:pt x="0" y="192122"/>
                </a:lnTo>
                <a:lnTo>
                  <a:pt x="994" y="201987"/>
                </a:lnTo>
                <a:lnTo>
                  <a:pt x="12161" y="243823"/>
                </a:lnTo>
                <a:lnTo>
                  <a:pt x="32178" y="280287"/>
                </a:lnTo>
                <a:lnTo>
                  <a:pt x="59915" y="310966"/>
                </a:lnTo>
                <a:lnTo>
                  <a:pt x="94017" y="334478"/>
                </a:lnTo>
                <a:lnTo>
                  <a:pt x="133171" y="349533"/>
                </a:lnTo>
                <a:lnTo>
                  <a:pt x="176062" y="354838"/>
                </a:lnTo>
                <a:lnTo>
                  <a:pt x="187502" y="354475"/>
                </a:lnTo>
                <a:lnTo>
                  <a:pt x="229790" y="346570"/>
                </a:lnTo>
                <a:lnTo>
                  <a:pt x="262392" y="332349"/>
                </a:lnTo>
                <a:lnTo>
                  <a:pt x="168325" y="332349"/>
                </a:lnTo>
                <a:lnTo>
                  <a:pt x="154053" y="330975"/>
                </a:lnTo>
                <a:lnTo>
                  <a:pt x="113849" y="319415"/>
                </a:lnTo>
                <a:lnTo>
                  <a:pt x="78838" y="297865"/>
                </a:lnTo>
                <a:lnTo>
                  <a:pt x="50662" y="267825"/>
                </a:lnTo>
                <a:lnTo>
                  <a:pt x="30960" y="230796"/>
                </a:lnTo>
                <a:lnTo>
                  <a:pt x="21362" y="187965"/>
                </a:lnTo>
                <a:lnTo>
                  <a:pt x="20796" y="172024"/>
                </a:lnTo>
                <a:lnTo>
                  <a:pt x="21799" y="158602"/>
                </a:lnTo>
                <a:lnTo>
                  <a:pt x="32743" y="117595"/>
                </a:lnTo>
                <a:lnTo>
                  <a:pt x="53885" y="81831"/>
                </a:lnTo>
                <a:lnTo>
                  <a:pt x="83514" y="53010"/>
                </a:lnTo>
                <a:lnTo>
                  <a:pt x="119924" y="32829"/>
                </a:lnTo>
                <a:lnTo>
                  <a:pt x="161403" y="22986"/>
                </a:lnTo>
                <a:lnTo>
                  <a:pt x="176061" y="22297"/>
                </a:lnTo>
                <a:lnTo>
                  <a:pt x="176061" y="0"/>
                </a:lnTo>
                <a:close/>
              </a:path>
              <a:path w="354329" h="354964">
                <a:moveTo>
                  <a:pt x="353807" y="177419"/>
                </a:moveTo>
                <a:lnTo>
                  <a:pt x="331111" y="187965"/>
                </a:lnTo>
                <a:lnTo>
                  <a:pt x="329503" y="201988"/>
                </a:lnTo>
                <a:lnTo>
                  <a:pt x="326649" y="215611"/>
                </a:lnTo>
                <a:lnTo>
                  <a:pt x="311110" y="253504"/>
                </a:lnTo>
                <a:lnTo>
                  <a:pt x="286156" y="285704"/>
                </a:lnTo>
                <a:lnTo>
                  <a:pt x="252482" y="310966"/>
                </a:lnTo>
                <a:lnTo>
                  <a:pt x="213412" y="326705"/>
                </a:lnTo>
                <a:lnTo>
                  <a:pt x="168325" y="332349"/>
                </a:lnTo>
                <a:lnTo>
                  <a:pt x="262392" y="332349"/>
                </a:lnTo>
                <a:lnTo>
                  <a:pt x="301278" y="303227"/>
                </a:lnTo>
                <a:lnTo>
                  <a:pt x="326577" y="271763"/>
                </a:lnTo>
                <a:lnTo>
                  <a:pt x="344536" y="234066"/>
                </a:lnTo>
                <a:lnTo>
                  <a:pt x="353204" y="192122"/>
                </a:lnTo>
                <a:lnTo>
                  <a:pt x="353807" y="177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83780" y="1755074"/>
            <a:ext cx="175895" cy="176530"/>
          </a:xfrm>
          <a:custGeom>
            <a:avLst/>
            <a:gdLst/>
            <a:ahLst/>
            <a:cxnLst/>
            <a:rect l="l" t="t" r="r" b="b"/>
            <a:pathLst>
              <a:path w="175895" h="176530">
                <a:moveTo>
                  <a:pt x="79056" y="0"/>
                </a:moveTo>
                <a:lnTo>
                  <a:pt x="41882" y="12540"/>
                </a:lnTo>
                <a:lnTo>
                  <a:pt x="14118" y="41194"/>
                </a:lnTo>
                <a:lnTo>
                  <a:pt x="248" y="82897"/>
                </a:lnTo>
                <a:lnTo>
                  <a:pt x="0" y="102992"/>
                </a:lnTo>
                <a:lnTo>
                  <a:pt x="2281" y="113159"/>
                </a:lnTo>
                <a:lnTo>
                  <a:pt x="23685" y="149372"/>
                </a:lnTo>
                <a:lnTo>
                  <a:pt x="58615" y="171442"/>
                </a:lnTo>
                <a:lnTo>
                  <a:pt x="86883" y="176111"/>
                </a:lnTo>
                <a:lnTo>
                  <a:pt x="99990" y="175171"/>
                </a:lnTo>
                <a:lnTo>
                  <a:pt x="113999" y="171985"/>
                </a:lnTo>
                <a:lnTo>
                  <a:pt x="127046" y="166736"/>
                </a:lnTo>
                <a:lnTo>
                  <a:pt x="138938" y="159622"/>
                </a:lnTo>
                <a:lnTo>
                  <a:pt x="144617" y="154892"/>
                </a:lnTo>
                <a:lnTo>
                  <a:pt x="76563" y="154892"/>
                </a:lnTo>
                <a:lnTo>
                  <a:pt x="63651" y="151313"/>
                </a:lnTo>
                <a:lnTo>
                  <a:pt x="32996" y="125828"/>
                </a:lnTo>
                <a:lnTo>
                  <a:pt x="21083" y="82897"/>
                </a:lnTo>
                <a:lnTo>
                  <a:pt x="23821" y="68791"/>
                </a:lnTo>
                <a:lnTo>
                  <a:pt x="47255" y="35207"/>
                </a:lnTo>
                <a:lnTo>
                  <a:pt x="86883" y="21948"/>
                </a:lnTo>
                <a:lnTo>
                  <a:pt x="79056" y="0"/>
                </a:lnTo>
                <a:close/>
              </a:path>
              <a:path w="175895" h="176530">
                <a:moveTo>
                  <a:pt x="175275" y="88840"/>
                </a:moveTo>
                <a:lnTo>
                  <a:pt x="152935" y="89361"/>
                </a:lnTo>
                <a:lnTo>
                  <a:pt x="151415" y="102992"/>
                </a:lnTo>
                <a:lnTo>
                  <a:pt x="147497" y="115160"/>
                </a:lnTo>
                <a:lnTo>
                  <a:pt x="121313" y="144176"/>
                </a:lnTo>
                <a:lnTo>
                  <a:pt x="76563" y="154892"/>
                </a:lnTo>
                <a:lnTo>
                  <a:pt x="144617" y="154892"/>
                </a:lnTo>
                <a:lnTo>
                  <a:pt x="171114" y="116466"/>
                </a:lnTo>
                <a:lnTo>
                  <a:pt x="174349" y="102992"/>
                </a:lnTo>
                <a:lnTo>
                  <a:pt x="175275" y="88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15339" y="1710131"/>
            <a:ext cx="88900" cy="88265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22338" y="0"/>
                </a:moveTo>
                <a:lnTo>
                  <a:pt x="0" y="22297"/>
                </a:lnTo>
                <a:lnTo>
                  <a:pt x="0" y="88230"/>
                </a:lnTo>
                <a:lnTo>
                  <a:pt x="67015" y="88230"/>
                </a:lnTo>
                <a:lnTo>
                  <a:pt x="88392" y="65932"/>
                </a:lnTo>
                <a:lnTo>
                  <a:pt x="22338" y="65932"/>
                </a:lnTo>
                <a:lnTo>
                  <a:pt x="22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70663" y="1776064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09" h="67310">
                <a:moveTo>
                  <a:pt x="51482" y="0"/>
                </a:moveTo>
                <a:lnTo>
                  <a:pt x="0" y="51387"/>
                </a:lnTo>
                <a:lnTo>
                  <a:pt x="0" y="66891"/>
                </a:lnTo>
                <a:lnTo>
                  <a:pt x="16493" y="66891"/>
                </a:lnTo>
                <a:lnTo>
                  <a:pt x="67015" y="16463"/>
                </a:lnTo>
                <a:lnTo>
                  <a:pt x="51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666405" y="1833015"/>
            <a:ext cx="331470" cy="167005"/>
          </a:xfrm>
          <a:custGeom>
            <a:avLst/>
            <a:gdLst/>
            <a:ahLst/>
            <a:cxnLst/>
            <a:rect l="l" t="t" r="r" b="b"/>
            <a:pathLst>
              <a:path w="331470" h="167005">
                <a:moveTo>
                  <a:pt x="96381" y="0"/>
                </a:moveTo>
                <a:lnTo>
                  <a:pt x="54772" y="22144"/>
                </a:lnTo>
                <a:lnTo>
                  <a:pt x="0" y="22144"/>
                </a:lnTo>
                <a:lnTo>
                  <a:pt x="0" y="125517"/>
                </a:lnTo>
                <a:lnTo>
                  <a:pt x="55049" y="125517"/>
                </a:lnTo>
                <a:lnTo>
                  <a:pt x="156861" y="166683"/>
                </a:lnTo>
                <a:lnTo>
                  <a:pt x="201089" y="143711"/>
                </a:lnTo>
                <a:lnTo>
                  <a:pt x="156033" y="143711"/>
                </a:lnTo>
                <a:lnTo>
                  <a:pt x="59467" y="104934"/>
                </a:lnTo>
                <a:lnTo>
                  <a:pt x="20804" y="104934"/>
                </a:lnTo>
                <a:lnTo>
                  <a:pt x="20804" y="42727"/>
                </a:lnTo>
                <a:lnTo>
                  <a:pt x="60019" y="42727"/>
                </a:lnTo>
                <a:lnTo>
                  <a:pt x="98038" y="22420"/>
                </a:lnTo>
                <a:lnTo>
                  <a:pt x="215223" y="22420"/>
                </a:lnTo>
                <a:lnTo>
                  <a:pt x="215223" y="22052"/>
                </a:lnTo>
                <a:lnTo>
                  <a:pt x="158426" y="22052"/>
                </a:lnTo>
                <a:lnTo>
                  <a:pt x="96381" y="0"/>
                </a:lnTo>
                <a:close/>
              </a:path>
              <a:path w="331470" h="167005">
                <a:moveTo>
                  <a:pt x="331120" y="43186"/>
                </a:moveTo>
                <a:lnTo>
                  <a:pt x="310500" y="43186"/>
                </a:lnTo>
                <a:lnTo>
                  <a:pt x="310408" y="63677"/>
                </a:lnTo>
                <a:lnTo>
                  <a:pt x="156033" y="143711"/>
                </a:lnTo>
                <a:lnTo>
                  <a:pt x="201089" y="143711"/>
                </a:lnTo>
                <a:lnTo>
                  <a:pt x="331120" y="76174"/>
                </a:lnTo>
                <a:lnTo>
                  <a:pt x="331120" y="43186"/>
                </a:lnTo>
                <a:close/>
              </a:path>
              <a:path w="331470" h="167005">
                <a:moveTo>
                  <a:pt x="215223" y="38776"/>
                </a:moveTo>
                <a:lnTo>
                  <a:pt x="194511" y="38776"/>
                </a:lnTo>
                <a:lnTo>
                  <a:pt x="194511" y="59359"/>
                </a:lnTo>
                <a:lnTo>
                  <a:pt x="183373" y="63034"/>
                </a:lnTo>
                <a:lnTo>
                  <a:pt x="144526" y="70844"/>
                </a:lnTo>
                <a:lnTo>
                  <a:pt x="144526" y="90049"/>
                </a:lnTo>
                <a:lnTo>
                  <a:pt x="185398" y="82514"/>
                </a:lnTo>
                <a:lnTo>
                  <a:pt x="284778" y="51272"/>
                </a:lnTo>
                <a:lnTo>
                  <a:pt x="215223" y="51272"/>
                </a:lnTo>
                <a:lnTo>
                  <a:pt x="215223" y="38776"/>
                </a:lnTo>
                <a:close/>
              </a:path>
              <a:path w="331470" h="167005">
                <a:moveTo>
                  <a:pt x="331120" y="15069"/>
                </a:moveTo>
                <a:lnTo>
                  <a:pt x="307227" y="22420"/>
                </a:lnTo>
                <a:lnTo>
                  <a:pt x="215223" y="51272"/>
                </a:lnTo>
                <a:lnTo>
                  <a:pt x="284778" y="51272"/>
                </a:lnTo>
                <a:lnTo>
                  <a:pt x="310500" y="43186"/>
                </a:lnTo>
                <a:lnTo>
                  <a:pt x="331120" y="43186"/>
                </a:lnTo>
                <a:lnTo>
                  <a:pt x="331120" y="15069"/>
                </a:lnTo>
                <a:close/>
              </a:path>
              <a:path w="331470" h="167005">
                <a:moveTo>
                  <a:pt x="215223" y="22420"/>
                </a:moveTo>
                <a:lnTo>
                  <a:pt x="98038" y="22420"/>
                </a:lnTo>
                <a:lnTo>
                  <a:pt x="156032" y="43095"/>
                </a:lnTo>
                <a:lnTo>
                  <a:pt x="194511" y="38776"/>
                </a:lnTo>
                <a:lnTo>
                  <a:pt x="215223" y="38776"/>
                </a:lnTo>
                <a:lnTo>
                  <a:pt x="215223" y="22420"/>
                </a:lnTo>
                <a:close/>
              </a:path>
              <a:path w="331470" h="167005">
                <a:moveTo>
                  <a:pt x="215223" y="15620"/>
                </a:moveTo>
                <a:lnTo>
                  <a:pt x="158426" y="22052"/>
                </a:lnTo>
                <a:lnTo>
                  <a:pt x="215223" y="22052"/>
                </a:lnTo>
                <a:lnTo>
                  <a:pt x="215223" y="15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827279" y="1682357"/>
            <a:ext cx="168275" cy="137795"/>
          </a:xfrm>
          <a:custGeom>
            <a:avLst/>
            <a:gdLst/>
            <a:ahLst/>
            <a:cxnLst/>
            <a:rect l="l" t="t" r="r" b="b"/>
            <a:pathLst>
              <a:path w="168275" h="137794">
                <a:moveTo>
                  <a:pt x="83953" y="0"/>
                </a:moveTo>
                <a:lnTo>
                  <a:pt x="63241" y="0"/>
                </a:lnTo>
                <a:lnTo>
                  <a:pt x="55785" y="22052"/>
                </a:lnTo>
                <a:lnTo>
                  <a:pt x="0" y="22052"/>
                </a:lnTo>
                <a:lnTo>
                  <a:pt x="41700" y="71488"/>
                </a:lnTo>
                <a:lnTo>
                  <a:pt x="20620" y="137187"/>
                </a:lnTo>
                <a:lnTo>
                  <a:pt x="83954" y="105670"/>
                </a:lnTo>
                <a:lnTo>
                  <a:pt x="137222" y="105670"/>
                </a:lnTo>
                <a:lnTo>
                  <a:pt x="135357" y="99881"/>
                </a:lnTo>
                <a:lnTo>
                  <a:pt x="52563" y="99881"/>
                </a:lnTo>
                <a:lnTo>
                  <a:pt x="63149" y="66709"/>
                </a:lnTo>
                <a:lnTo>
                  <a:pt x="41884" y="41992"/>
                </a:lnTo>
                <a:lnTo>
                  <a:pt x="69869" y="41992"/>
                </a:lnTo>
                <a:lnTo>
                  <a:pt x="83953" y="0"/>
                </a:lnTo>
                <a:close/>
              </a:path>
              <a:path w="168275" h="137794">
                <a:moveTo>
                  <a:pt x="137222" y="105670"/>
                </a:moveTo>
                <a:lnTo>
                  <a:pt x="83954" y="105670"/>
                </a:lnTo>
                <a:lnTo>
                  <a:pt x="147379" y="137187"/>
                </a:lnTo>
                <a:lnTo>
                  <a:pt x="137222" y="105670"/>
                </a:lnTo>
                <a:close/>
              </a:path>
              <a:path w="168275" h="137794">
                <a:moveTo>
                  <a:pt x="83954" y="84260"/>
                </a:moveTo>
                <a:lnTo>
                  <a:pt x="52563" y="99881"/>
                </a:lnTo>
                <a:lnTo>
                  <a:pt x="115344" y="99881"/>
                </a:lnTo>
                <a:lnTo>
                  <a:pt x="83954" y="84260"/>
                </a:lnTo>
                <a:close/>
              </a:path>
              <a:path w="168275" h="137794">
                <a:moveTo>
                  <a:pt x="104666" y="0"/>
                </a:moveTo>
                <a:lnTo>
                  <a:pt x="83953" y="0"/>
                </a:lnTo>
                <a:lnTo>
                  <a:pt x="98038" y="41992"/>
                </a:lnTo>
                <a:lnTo>
                  <a:pt x="126022" y="41992"/>
                </a:lnTo>
                <a:lnTo>
                  <a:pt x="104850" y="66709"/>
                </a:lnTo>
                <a:lnTo>
                  <a:pt x="115344" y="99881"/>
                </a:lnTo>
                <a:lnTo>
                  <a:pt x="135357" y="99881"/>
                </a:lnTo>
                <a:lnTo>
                  <a:pt x="126207" y="71488"/>
                </a:lnTo>
                <a:lnTo>
                  <a:pt x="167999" y="22052"/>
                </a:lnTo>
                <a:lnTo>
                  <a:pt x="112214" y="22052"/>
                </a:lnTo>
                <a:lnTo>
                  <a:pt x="104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55871" y="2591180"/>
            <a:ext cx="407034" cy="406400"/>
          </a:xfrm>
          <a:custGeom>
            <a:avLst/>
            <a:gdLst/>
            <a:ahLst/>
            <a:cxnLst/>
            <a:rect l="l" t="t" r="r" b="b"/>
            <a:pathLst>
              <a:path w="407035" h="406400">
                <a:moveTo>
                  <a:pt x="202056" y="0"/>
                </a:moveTo>
                <a:lnTo>
                  <a:pt x="189864" y="2540"/>
                </a:lnTo>
                <a:lnTo>
                  <a:pt x="162432" y="5080"/>
                </a:lnTo>
                <a:lnTo>
                  <a:pt x="135418" y="12700"/>
                </a:lnTo>
                <a:lnTo>
                  <a:pt x="98047" y="30480"/>
                </a:lnTo>
                <a:lnTo>
                  <a:pt x="65315" y="55880"/>
                </a:lnTo>
                <a:lnTo>
                  <a:pt x="38182" y="86360"/>
                </a:lnTo>
                <a:lnTo>
                  <a:pt x="17611" y="121920"/>
                </a:lnTo>
                <a:lnTo>
                  <a:pt x="4563" y="161290"/>
                </a:lnTo>
                <a:lnTo>
                  <a:pt x="0" y="204470"/>
                </a:lnTo>
                <a:lnTo>
                  <a:pt x="676" y="220980"/>
                </a:lnTo>
                <a:lnTo>
                  <a:pt x="10404" y="267970"/>
                </a:lnTo>
                <a:lnTo>
                  <a:pt x="30560" y="311150"/>
                </a:lnTo>
                <a:lnTo>
                  <a:pt x="59705" y="347980"/>
                </a:lnTo>
                <a:lnTo>
                  <a:pt x="96403" y="377190"/>
                </a:lnTo>
                <a:lnTo>
                  <a:pt x="139216" y="396240"/>
                </a:lnTo>
                <a:lnTo>
                  <a:pt x="186706" y="406400"/>
                </a:lnTo>
                <a:lnTo>
                  <a:pt x="219948" y="406400"/>
                </a:lnTo>
                <a:lnTo>
                  <a:pt x="267450" y="396240"/>
                </a:lnTo>
                <a:lnTo>
                  <a:pt x="303450" y="381000"/>
                </a:lnTo>
                <a:lnTo>
                  <a:pt x="199912" y="381000"/>
                </a:lnTo>
                <a:lnTo>
                  <a:pt x="192627" y="378460"/>
                </a:lnTo>
                <a:lnTo>
                  <a:pt x="185398" y="373380"/>
                </a:lnTo>
                <a:lnTo>
                  <a:pt x="152780" y="373380"/>
                </a:lnTo>
                <a:lnTo>
                  <a:pt x="126459" y="364490"/>
                </a:lnTo>
                <a:lnTo>
                  <a:pt x="92918" y="342900"/>
                </a:lnTo>
                <a:lnTo>
                  <a:pt x="64927" y="314960"/>
                </a:lnTo>
                <a:lnTo>
                  <a:pt x="43595" y="281940"/>
                </a:lnTo>
                <a:lnTo>
                  <a:pt x="30033" y="245110"/>
                </a:lnTo>
                <a:lnTo>
                  <a:pt x="26288" y="217170"/>
                </a:lnTo>
                <a:lnTo>
                  <a:pt x="230529" y="217170"/>
                </a:lnTo>
                <a:lnTo>
                  <a:pt x="218499" y="191770"/>
                </a:lnTo>
                <a:lnTo>
                  <a:pt x="26288" y="191770"/>
                </a:lnTo>
                <a:lnTo>
                  <a:pt x="29004" y="168910"/>
                </a:lnTo>
                <a:lnTo>
                  <a:pt x="41573" y="130810"/>
                </a:lnTo>
                <a:lnTo>
                  <a:pt x="62033" y="96520"/>
                </a:lnTo>
                <a:lnTo>
                  <a:pt x="89277" y="68580"/>
                </a:lnTo>
                <a:lnTo>
                  <a:pt x="122196" y="46990"/>
                </a:lnTo>
                <a:lnTo>
                  <a:pt x="150621" y="35560"/>
                </a:lnTo>
                <a:lnTo>
                  <a:pt x="184330" y="35560"/>
                </a:lnTo>
                <a:lnTo>
                  <a:pt x="185570" y="34290"/>
                </a:lnTo>
                <a:lnTo>
                  <a:pt x="191896" y="30480"/>
                </a:lnTo>
                <a:lnTo>
                  <a:pt x="203326" y="26670"/>
                </a:lnTo>
                <a:lnTo>
                  <a:pt x="301428" y="26670"/>
                </a:lnTo>
                <a:lnTo>
                  <a:pt x="296630" y="24130"/>
                </a:lnTo>
                <a:lnTo>
                  <a:pt x="284156" y="17780"/>
                </a:lnTo>
                <a:lnTo>
                  <a:pt x="271239" y="12700"/>
                </a:lnTo>
                <a:lnTo>
                  <a:pt x="244220" y="5080"/>
                </a:lnTo>
                <a:lnTo>
                  <a:pt x="209041" y="2540"/>
                </a:lnTo>
                <a:lnTo>
                  <a:pt x="202056" y="0"/>
                </a:lnTo>
                <a:close/>
              </a:path>
              <a:path w="407035" h="406400">
                <a:moveTo>
                  <a:pt x="238604" y="349250"/>
                </a:moveTo>
                <a:lnTo>
                  <a:pt x="230537" y="363220"/>
                </a:lnTo>
                <a:lnTo>
                  <a:pt x="221453" y="373380"/>
                </a:lnTo>
                <a:lnTo>
                  <a:pt x="211271" y="379730"/>
                </a:lnTo>
                <a:lnTo>
                  <a:pt x="199912" y="381000"/>
                </a:lnTo>
                <a:lnTo>
                  <a:pt x="303450" y="381000"/>
                </a:lnTo>
                <a:lnTo>
                  <a:pt x="310286" y="377190"/>
                </a:lnTo>
                <a:lnTo>
                  <a:pt x="313998" y="374650"/>
                </a:lnTo>
                <a:lnTo>
                  <a:pt x="250189" y="374650"/>
                </a:lnTo>
                <a:lnTo>
                  <a:pt x="259001" y="360680"/>
                </a:lnTo>
                <a:lnTo>
                  <a:pt x="249046" y="360680"/>
                </a:lnTo>
                <a:lnTo>
                  <a:pt x="241426" y="355600"/>
                </a:lnTo>
                <a:lnTo>
                  <a:pt x="238604" y="349250"/>
                </a:lnTo>
                <a:close/>
              </a:path>
              <a:path w="407035" h="406400">
                <a:moveTo>
                  <a:pt x="406259" y="217170"/>
                </a:moveTo>
                <a:lnTo>
                  <a:pt x="380364" y="217170"/>
                </a:lnTo>
                <a:lnTo>
                  <a:pt x="377669" y="240030"/>
                </a:lnTo>
                <a:lnTo>
                  <a:pt x="374430" y="252730"/>
                </a:lnTo>
                <a:lnTo>
                  <a:pt x="359115" y="289560"/>
                </a:lnTo>
                <a:lnTo>
                  <a:pt x="336267" y="321310"/>
                </a:lnTo>
                <a:lnTo>
                  <a:pt x="327169" y="331470"/>
                </a:lnTo>
                <a:lnTo>
                  <a:pt x="296005" y="355600"/>
                </a:lnTo>
                <a:lnTo>
                  <a:pt x="250189" y="374650"/>
                </a:lnTo>
                <a:lnTo>
                  <a:pt x="313998" y="374650"/>
                </a:lnTo>
                <a:lnTo>
                  <a:pt x="347011" y="347980"/>
                </a:lnTo>
                <a:lnTo>
                  <a:pt x="376184" y="311150"/>
                </a:lnTo>
                <a:lnTo>
                  <a:pt x="396362" y="267970"/>
                </a:lnTo>
                <a:lnTo>
                  <a:pt x="406103" y="220980"/>
                </a:lnTo>
                <a:lnTo>
                  <a:pt x="406259" y="217170"/>
                </a:lnTo>
                <a:close/>
              </a:path>
              <a:path w="407035" h="406400">
                <a:moveTo>
                  <a:pt x="140715" y="217170"/>
                </a:moveTo>
                <a:lnTo>
                  <a:pt x="113791" y="217170"/>
                </a:lnTo>
                <a:lnTo>
                  <a:pt x="116975" y="264160"/>
                </a:lnTo>
                <a:lnTo>
                  <a:pt x="124848" y="307340"/>
                </a:lnTo>
                <a:lnTo>
                  <a:pt x="141180" y="353060"/>
                </a:lnTo>
                <a:lnTo>
                  <a:pt x="152780" y="373380"/>
                </a:lnTo>
                <a:lnTo>
                  <a:pt x="185398" y="373380"/>
                </a:lnTo>
                <a:lnTo>
                  <a:pt x="178333" y="365760"/>
                </a:lnTo>
                <a:lnTo>
                  <a:pt x="171539" y="356870"/>
                </a:lnTo>
                <a:lnTo>
                  <a:pt x="153865" y="313690"/>
                </a:lnTo>
                <a:lnTo>
                  <a:pt x="145414" y="276860"/>
                </a:lnTo>
                <a:lnTo>
                  <a:pt x="140715" y="217170"/>
                </a:lnTo>
                <a:close/>
              </a:path>
              <a:path w="407035" h="406400">
                <a:moveTo>
                  <a:pt x="260603" y="358140"/>
                </a:moveTo>
                <a:lnTo>
                  <a:pt x="259333" y="358140"/>
                </a:lnTo>
                <a:lnTo>
                  <a:pt x="256793" y="359410"/>
                </a:lnTo>
                <a:lnTo>
                  <a:pt x="255523" y="359410"/>
                </a:lnTo>
                <a:lnTo>
                  <a:pt x="249046" y="360680"/>
                </a:lnTo>
                <a:lnTo>
                  <a:pt x="259001" y="360680"/>
                </a:lnTo>
                <a:lnTo>
                  <a:pt x="260603" y="358140"/>
                </a:lnTo>
                <a:close/>
              </a:path>
              <a:path w="407035" h="406400">
                <a:moveTo>
                  <a:pt x="266953" y="300990"/>
                </a:moveTo>
                <a:lnTo>
                  <a:pt x="262152" y="300990"/>
                </a:lnTo>
                <a:lnTo>
                  <a:pt x="252045" y="308610"/>
                </a:lnTo>
                <a:lnTo>
                  <a:pt x="248262" y="323850"/>
                </a:lnTo>
                <a:lnTo>
                  <a:pt x="255619" y="334010"/>
                </a:lnTo>
                <a:lnTo>
                  <a:pt x="270026" y="337820"/>
                </a:lnTo>
                <a:lnTo>
                  <a:pt x="281306" y="331470"/>
                </a:lnTo>
                <a:lnTo>
                  <a:pt x="285918" y="317500"/>
                </a:lnTo>
                <a:lnTo>
                  <a:pt x="279677" y="304800"/>
                </a:lnTo>
                <a:lnTo>
                  <a:pt x="266953" y="300990"/>
                </a:lnTo>
                <a:close/>
              </a:path>
              <a:path w="407035" h="406400">
                <a:moveTo>
                  <a:pt x="230529" y="217170"/>
                </a:moveTo>
                <a:lnTo>
                  <a:pt x="202818" y="217170"/>
                </a:lnTo>
                <a:lnTo>
                  <a:pt x="232536" y="280670"/>
                </a:lnTo>
                <a:lnTo>
                  <a:pt x="260603" y="280670"/>
                </a:lnTo>
                <a:lnTo>
                  <a:pt x="230529" y="217170"/>
                </a:lnTo>
                <a:close/>
              </a:path>
              <a:path w="407035" h="406400">
                <a:moveTo>
                  <a:pt x="327591" y="104140"/>
                </a:moveTo>
                <a:lnTo>
                  <a:pt x="272238" y="104140"/>
                </a:lnTo>
                <a:lnTo>
                  <a:pt x="286232" y="107950"/>
                </a:lnTo>
                <a:lnTo>
                  <a:pt x="298679" y="113030"/>
                </a:lnTo>
                <a:lnTo>
                  <a:pt x="309135" y="123190"/>
                </a:lnTo>
                <a:lnTo>
                  <a:pt x="317154" y="133350"/>
                </a:lnTo>
                <a:lnTo>
                  <a:pt x="322292" y="147320"/>
                </a:lnTo>
                <a:lnTo>
                  <a:pt x="324103" y="161290"/>
                </a:lnTo>
                <a:lnTo>
                  <a:pt x="324103" y="168910"/>
                </a:lnTo>
                <a:lnTo>
                  <a:pt x="322833" y="176530"/>
                </a:lnTo>
                <a:lnTo>
                  <a:pt x="292353" y="237490"/>
                </a:lnTo>
                <a:lnTo>
                  <a:pt x="272033" y="280670"/>
                </a:lnTo>
                <a:lnTo>
                  <a:pt x="299973" y="280670"/>
                </a:lnTo>
                <a:lnTo>
                  <a:pt x="330326" y="217170"/>
                </a:lnTo>
                <a:lnTo>
                  <a:pt x="406259" y="217170"/>
                </a:lnTo>
                <a:lnTo>
                  <a:pt x="406780" y="204470"/>
                </a:lnTo>
                <a:lnTo>
                  <a:pt x="406347" y="191770"/>
                </a:lnTo>
                <a:lnTo>
                  <a:pt x="342010" y="191770"/>
                </a:lnTo>
                <a:lnTo>
                  <a:pt x="346963" y="177800"/>
                </a:lnTo>
                <a:lnTo>
                  <a:pt x="348614" y="171450"/>
                </a:lnTo>
                <a:lnTo>
                  <a:pt x="349503" y="165100"/>
                </a:lnTo>
                <a:lnTo>
                  <a:pt x="349492" y="157480"/>
                </a:lnTo>
                <a:lnTo>
                  <a:pt x="348068" y="143510"/>
                </a:lnTo>
                <a:lnTo>
                  <a:pt x="344390" y="130810"/>
                </a:lnTo>
                <a:lnTo>
                  <a:pt x="338657" y="118110"/>
                </a:lnTo>
                <a:lnTo>
                  <a:pt x="331063" y="107950"/>
                </a:lnTo>
                <a:lnTo>
                  <a:pt x="327591" y="104140"/>
                </a:lnTo>
                <a:close/>
              </a:path>
              <a:path w="407035" h="406400">
                <a:moveTo>
                  <a:pt x="266953" y="121920"/>
                </a:moveTo>
                <a:lnTo>
                  <a:pt x="231245" y="151130"/>
                </a:lnTo>
                <a:lnTo>
                  <a:pt x="229672" y="168910"/>
                </a:lnTo>
                <a:lnTo>
                  <a:pt x="234727" y="180340"/>
                </a:lnTo>
                <a:lnTo>
                  <a:pt x="243888" y="189230"/>
                </a:lnTo>
                <a:lnTo>
                  <a:pt x="256863" y="195580"/>
                </a:lnTo>
                <a:lnTo>
                  <a:pt x="273357" y="198120"/>
                </a:lnTo>
                <a:lnTo>
                  <a:pt x="286053" y="193040"/>
                </a:lnTo>
                <a:lnTo>
                  <a:pt x="296068" y="184150"/>
                </a:lnTo>
                <a:lnTo>
                  <a:pt x="301959" y="172720"/>
                </a:lnTo>
                <a:lnTo>
                  <a:pt x="259333" y="172720"/>
                </a:lnTo>
                <a:lnTo>
                  <a:pt x="254126" y="167640"/>
                </a:lnTo>
                <a:lnTo>
                  <a:pt x="254126" y="152400"/>
                </a:lnTo>
                <a:lnTo>
                  <a:pt x="259333" y="147320"/>
                </a:lnTo>
                <a:lnTo>
                  <a:pt x="302497" y="147320"/>
                </a:lnTo>
                <a:lnTo>
                  <a:pt x="301122" y="142240"/>
                </a:lnTo>
                <a:lnTo>
                  <a:pt x="292936" y="132080"/>
                </a:lnTo>
                <a:lnTo>
                  <a:pt x="281245" y="124460"/>
                </a:lnTo>
                <a:lnTo>
                  <a:pt x="266953" y="121920"/>
                </a:lnTo>
                <a:close/>
              </a:path>
              <a:path w="407035" h="406400">
                <a:moveTo>
                  <a:pt x="184330" y="35560"/>
                </a:moveTo>
                <a:lnTo>
                  <a:pt x="150621" y="35560"/>
                </a:lnTo>
                <a:lnTo>
                  <a:pt x="137343" y="60960"/>
                </a:lnTo>
                <a:lnTo>
                  <a:pt x="122563" y="109220"/>
                </a:lnTo>
                <a:lnTo>
                  <a:pt x="114045" y="191770"/>
                </a:lnTo>
                <a:lnTo>
                  <a:pt x="140588" y="191770"/>
                </a:lnTo>
                <a:lnTo>
                  <a:pt x="145442" y="132080"/>
                </a:lnTo>
                <a:lnTo>
                  <a:pt x="148767" y="114300"/>
                </a:lnTo>
                <a:lnTo>
                  <a:pt x="162216" y="71120"/>
                </a:lnTo>
                <a:lnTo>
                  <a:pt x="179367" y="40640"/>
                </a:lnTo>
                <a:lnTo>
                  <a:pt x="184330" y="35560"/>
                </a:lnTo>
                <a:close/>
              </a:path>
              <a:path w="407035" h="406400">
                <a:moveTo>
                  <a:pt x="301428" y="26670"/>
                </a:moveTo>
                <a:lnTo>
                  <a:pt x="203326" y="26670"/>
                </a:lnTo>
                <a:lnTo>
                  <a:pt x="219017" y="33020"/>
                </a:lnTo>
                <a:lnTo>
                  <a:pt x="227393" y="41910"/>
                </a:lnTo>
                <a:lnTo>
                  <a:pt x="235457" y="53340"/>
                </a:lnTo>
                <a:lnTo>
                  <a:pt x="247395" y="81280"/>
                </a:lnTo>
                <a:lnTo>
                  <a:pt x="232603" y="85090"/>
                </a:lnTo>
                <a:lnTo>
                  <a:pt x="220923" y="91440"/>
                </a:lnTo>
                <a:lnTo>
                  <a:pt x="194294" y="120650"/>
                </a:lnTo>
                <a:lnTo>
                  <a:pt x="184276" y="160020"/>
                </a:lnTo>
                <a:lnTo>
                  <a:pt x="184276" y="166370"/>
                </a:lnTo>
                <a:lnTo>
                  <a:pt x="185165" y="173990"/>
                </a:lnTo>
                <a:lnTo>
                  <a:pt x="186943" y="180340"/>
                </a:lnTo>
                <a:lnTo>
                  <a:pt x="191388" y="191770"/>
                </a:lnTo>
                <a:lnTo>
                  <a:pt x="218499" y="191770"/>
                </a:lnTo>
                <a:lnTo>
                  <a:pt x="217296" y="189230"/>
                </a:lnTo>
                <a:lnTo>
                  <a:pt x="213880" y="181610"/>
                </a:lnTo>
                <a:lnTo>
                  <a:pt x="210990" y="170180"/>
                </a:lnTo>
                <a:lnTo>
                  <a:pt x="209922" y="156210"/>
                </a:lnTo>
                <a:lnTo>
                  <a:pt x="212991" y="142240"/>
                </a:lnTo>
                <a:lnTo>
                  <a:pt x="239406" y="110490"/>
                </a:lnTo>
                <a:lnTo>
                  <a:pt x="266953" y="104140"/>
                </a:lnTo>
                <a:lnTo>
                  <a:pt x="327591" y="104140"/>
                </a:lnTo>
                <a:lnTo>
                  <a:pt x="321806" y="97790"/>
                </a:lnTo>
                <a:lnTo>
                  <a:pt x="311081" y="90170"/>
                </a:lnTo>
                <a:lnTo>
                  <a:pt x="299084" y="83820"/>
                </a:lnTo>
                <a:lnTo>
                  <a:pt x="273303" y="78740"/>
                </a:lnTo>
                <a:lnTo>
                  <a:pt x="263524" y="52070"/>
                </a:lnTo>
                <a:lnTo>
                  <a:pt x="252856" y="34290"/>
                </a:lnTo>
                <a:lnTo>
                  <a:pt x="314366" y="34290"/>
                </a:lnTo>
                <a:lnTo>
                  <a:pt x="308625" y="30480"/>
                </a:lnTo>
                <a:lnTo>
                  <a:pt x="301428" y="26670"/>
                </a:lnTo>
                <a:close/>
              </a:path>
              <a:path w="407035" h="406400">
                <a:moveTo>
                  <a:pt x="314366" y="34290"/>
                </a:moveTo>
                <a:lnTo>
                  <a:pt x="252856" y="34290"/>
                </a:lnTo>
                <a:lnTo>
                  <a:pt x="280284" y="44450"/>
                </a:lnTo>
                <a:lnTo>
                  <a:pt x="292002" y="50800"/>
                </a:lnTo>
                <a:lnTo>
                  <a:pt x="303185" y="57150"/>
                </a:lnTo>
                <a:lnTo>
                  <a:pt x="313794" y="66040"/>
                </a:lnTo>
                <a:lnTo>
                  <a:pt x="323787" y="73660"/>
                </a:lnTo>
                <a:lnTo>
                  <a:pt x="333122" y="83820"/>
                </a:lnTo>
                <a:lnTo>
                  <a:pt x="341760" y="92710"/>
                </a:lnTo>
                <a:lnTo>
                  <a:pt x="349658" y="104140"/>
                </a:lnTo>
                <a:lnTo>
                  <a:pt x="368505" y="138430"/>
                </a:lnTo>
                <a:lnTo>
                  <a:pt x="379221" y="177800"/>
                </a:lnTo>
                <a:lnTo>
                  <a:pt x="380364" y="191770"/>
                </a:lnTo>
                <a:lnTo>
                  <a:pt x="406347" y="191770"/>
                </a:lnTo>
                <a:lnTo>
                  <a:pt x="398750" y="148590"/>
                </a:lnTo>
                <a:lnTo>
                  <a:pt x="383065" y="109220"/>
                </a:lnTo>
                <a:lnTo>
                  <a:pt x="360171" y="74930"/>
                </a:lnTo>
                <a:lnTo>
                  <a:pt x="331038" y="46990"/>
                </a:lnTo>
                <a:lnTo>
                  <a:pt x="320107" y="38100"/>
                </a:lnTo>
                <a:lnTo>
                  <a:pt x="314366" y="34290"/>
                </a:lnTo>
                <a:close/>
              </a:path>
              <a:path w="407035" h="406400">
                <a:moveTo>
                  <a:pt x="302497" y="147320"/>
                </a:moveTo>
                <a:lnTo>
                  <a:pt x="274573" y="147320"/>
                </a:lnTo>
                <a:lnTo>
                  <a:pt x="279653" y="152400"/>
                </a:lnTo>
                <a:lnTo>
                  <a:pt x="279653" y="167640"/>
                </a:lnTo>
                <a:lnTo>
                  <a:pt x="274573" y="172720"/>
                </a:lnTo>
                <a:lnTo>
                  <a:pt x="301959" y="172720"/>
                </a:lnTo>
                <a:lnTo>
                  <a:pt x="302613" y="171450"/>
                </a:lnTo>
                <a:lnTo>
                  <a:pt x="304902" y="156210"/>
                </a:lnTo>
                <a:lnTo>
                  <a:pt x="302497" y="14732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864475" y="3113658"/>
            <a:ext cx="4282440" cy="0"/>
          </a:xfrm>
          <a:custGeom>
            <a:avLst/>
            <a:gdLst/>
            <a:ahLst/>
            <a:cxnLst/>
            <a:rect l="l" t="t" r="r" b="b"/>
            <a:pathLst>
              <a:path w="4282440">
                <a:moveTo>
                  <a:pt x="0" y="0"/>
                </a:moveTo>
                <a:lnTo>
                  <a:pt x="4282313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8652764" y="4746625"/>
            <a:ext cx="3235325" cy="206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国家大量粮食战略储备，保障粮食安全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132837" y="4634493"/>
            <a:ext cx="248920" cy="358775"/>
          </a:xfrm>
          <a:custGeom>
            <a:avLst/>
            <a:gdLst/>
            <a:ahLst/>
            <a:cxnLst/>
            <a:rect l="l" t="t" r="r" b="b"/>
            <a:pathLst>
              <a:path w="248920" h="358775">
                <a:moveTo>
                  <a:pt x="248547" y="0"/>
                </a:moveTo>
                <a:lnTo>
                  <a:pt x="0" y="0"/>
                </a:lnTo>
                <a:lnTo>
                  <a:pt x="0" y="358359"/>
                </a:lnTo>
                <a:lnTo>
                  <a:pt x="248548" y="358359"/>
                </a:lnTo>
                <a:lnTo>
                  <a:pt x="248548" y="330793"/>
                </a:lnTo>
                <a:lnTo>
                  <a:pt x="27616" y="330793"/>
                </a:lnTo>
                <a:lnTo>
                  <a:pt x="27616" y="27566"/>
                </a:lnTo>
                <a:lnTo>
                  <a:pt x="248547" y="27566"/>
                </a:lnTo>
                <a:lnTo>
                  <a:pt x="248547" y="0"/>
                </a:lnTo>
                <a:close/>
              </a:path>
              <a:path w="248920" h="358775">
                <a:moveTo>
                  <a:pt x="248547" y="27566"/>
                </a:moveTo>
                <a:lnTo>
                  <a:pt x="220931" y="27566"/>
                </a:lnTo>
                <a:lnTo>
                  <a:pt x="220931" y="330793"/>
                </a:lnTo>
                <a:lnTo>
                  <a:pt x="248548" y="330793"/>
                </a:lnTo>
                <a:lnTo>
                  <a:pt x="248547" y="27566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353769" y="4689626"/>
            <a:ext cx="124460" cy="303530"/>
          </a:xfrm>
          <a:custGeom>
            <a:avLst/>
            <a:gdLst/>
            <a:ahLst/>
            <a:cxnLst/>
            <a:rect l="l" t="t" r="r" b="b"/>
            <a:pathLst>
              <a:path w="124459" h="303529">
                <a:moveTo>
                  <a:pt x="124273" y="0"/>
                </a:moveTo>
                <a:lnTo>
                  <a:pt x="0" y="0"/>
                </a:lnTo>
                <a:lnTo>
                  <a:pt x="0" y="303227"/>
                </a:lnTo>
                <a:lnTo>
                  <a:pt x="124274" y="303227"/>
                </a:lnTo>
                <a:lnTo>
                  <a:pt x="124274" y="275661"/>
                </a:lnTo>
                <a:lnTo>
                  <a:pt x="27616" y="275661"/>
                </a:lnTo>
                <a:lnTo>
                  <a:pt x="27616" y="27566"/>
                </a:lnTo>
                <a:lnTo>
                  <a:pt x="124273" y="27566"/>
                </a:lnTo>
                <a:lnTo>
                  <a:pt x="124273" y="0"/>
                </a:lnTo>
                <a:close/>
              </a:path>
              <a:path w="124459" h="303529">
                <a:moveTo>
                  <a:pt x="124273" y="27566"/>
                </a:moveTo>
                <a:lnTo>
                  <a:pt x="96657" y="27566"/>
                </a:lnTo>
                <a:lnTo>
                  <a:pt x="96657" y="275661"/>
                </a:lnTo>
                <a:lnTo>
                  <a:pt x="124274" y="275661"/>
                </a:lnTo>
                <a:lnTo>
                  <a:pt x="124273" y="27566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229495" y="4923938"/>
            <a:ext cx="55244" cy="69215"/>
          </a:xfrm>
          <a:custGeom>
            <a:avLst/>
            <a:gdLst/>
            <a:ahLst/>
            <a:cxnLst/>
            <a:rect l="l" t="t" r="r" b="b"/>
            <a:pathLst>
              <a:path w="55245" h="69214">
                <a:moveTo>
                  <a:pt x="55232" y="0"/>
                </a:moveTo>
                <a:lnTo>
                  <a:pt x="0" y="0"/>
                </a:lnTo>
                <a:lnTo>
                  <a:pt x="0" y="68915"/>
                </a:lnTo>
                <a:lnTo>
                  <a:pt x="55232" y="68915"/>
                </a:lnTo>
                <a:lnTo>
                  <a:pt x="55232" y="41349"/>
                </a:lnTo>
                <a:lnTo>
                  <a:pt x="27616" y="41349"/>
                </a:lnTo>
                <a:lnTo>
                  <a:pt x="27616" y="27566"/>
                </a:lnTo>
                <a:lnTo>
                  <a:pt x="55232" y="27566"/>
                </a:lnTo>
                <a:lnTo>
                  <a:pt x="55232" y="0"/>
                </a:lnTo>
                <a:close/>
              </a:path>
              <a:path w="55245" h="69214">
                <a:moveTo>
                  <a:pt x="55232" y="27566"/>
                </a:moveTo>
                <a:lnTo>
                  <a:pt x="27616" y="27566"/>
                </a:lnTo>
                <a:lnTo>
                  <a:pt x="27616" y="41349"/>
                </a:lnTo>
                <a:lnTo>
                  <a:pt x="55232" y="41349"/>
                </a:lnTo>
                <a:lnTo>
                  <a:pt x="55232" y="27566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84508" y="474481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84508" y="479994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084509" y="485508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02097" y="474481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188070" y="468968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43303" y="468968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98536" y="468968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88070" y="474481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243303" y="474481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298536" y="474481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188070" y="479994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243303" y="479994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298536" y="479994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188070" y="485508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243303" y="485508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298536" y="485508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402097" y="4799948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402097" y="485508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36180" y="4689626"/>
            <a:ext cx="124460" cy="303530"/>
          </a:xfrm>
          <a:custGeom>
            <a:avLst/>
            <a:gdLst/>
            <a:ahLst/>
            <a:cxnLst/>
            <a:rect l="l" t="t" r="r" b="b"/>
            <a:pathLst>
              <a:path w="124459" h="303529">
                <a:moveTo>
                  <a:pt x="124273" y="0"/>
                </a:moveTo>
                <a:lnTo>
                  <a:pt x="0" y="0"/>
                </a:lnTo>
                <a:lnTo>
                  <a:pt x="0" y="303227"/>
                </a:lnTo>
                <a:lnTo>
                  <a:pt x="124274" y="303227"/>
                </a:lnTo>
                <a:lnTo>
                  <a:pt x="124274" y="275661"/>
                </a:lnTo>
                <a:lnTo>
                  <a:pt x="27616" y="275661"/>
                </a:lnTo>
                <a:lnTo>
                  <a:pt x="27616" y="27566"/>
                </a:lnTo>
                <a:lnTo>
                  <a:pt x="124273" y="27566"/>
                </a:lnTo>
                <a:lnTo>
                  <a:pt x="124273" y="0"/>
                </a:lnTo>
                <a:close/>
              </a:path>
              <a:path w="124459" h="303529">
                <a:moveTo>
                  <a:pt x="124273" y="27566"/>
                </a:moveTo>
                <a:lnTo>
                  <a:pt x="96657" y="27566"/>
                </a:lnTo>
                <a:lnTo>
                  <a:pt x="96657" y="275661"/>
                </a:lnTo>
                <a:lnTo>
                  <a:pt x="124274" y="275661"/>
                </a:lnTo>
                <a:lnTo>
                  <a:pt x="124273" y="27566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229494" y="455179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5">
                <a:moveTo>
                  <a:pt x="27616" y="0"/>
                </a:moveTo>
                <a:lnTo>
                  <a:pt x="19331" y="17917"/>
                </a:lnTo>
                <a:lnTo>
                  <a:pt x="0" y="20674"/>
                </a:lnTo>
                <a:lnTo>
                  <a:pt x="13808" y="35835"/>
                </a:lnTo>
                <a:lnTo>
                  <a:pt x="11046" y="55132"/>
                </a:lnTo>
                <a:lnTo>
                  <a:pt x="27616" y="45484"/>
                </a:lnTo>
                <a:lnTo>
                  <a:pt x="42805" y="45484"/>
                </a:lnTo>
                <a:lnTo>
                  <a:pt x="41424" y="35835"/>
                </a:lnTo>
                <a:lnTo>
                  <a:pt x="55232" y="20674"/>
                </a:lnTo>
                <a:lnTo>
                  <a:pt x="35901" y="17917"/>
                </a:lnTo>
                <a:lnTo>
                  <a:pt x="27616" y="0"/>
                </a:lnTo>
                <a:close/>
              </a:path>
              <a:path w="55245" h="55245">
                <a:moveTo>
                  <a:pt x="42805" y="45484"/>
                </a:moveTo>
                <a:lnTo>
                  <a:pt x="27616" y="45484"/>
                </a:lnTo>
                <a:lnTo>
                  <a:pt x="44186" y="55132"/>
                </a:lnTo>
                <a:lnTo>
                  <a:pt x="42805" y="45484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326152" y="456557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12" y="0"/>
                </a:moveTo>
                <a:lnTo>
                  <a:pt x="13808" y="13783"/>
                </a:lnTo>
                <a:lnTo>
                  <a:pt x="0" y="15161"/>
                </a:lnTo>
                <a:lnTo>
                  <a:pt x="11046" y="26187"/>
                </a:lnTo>
                <a:lnTo>
                  <a:pt x="8284" y="41349"/>
                </a:lnTo>
                <a:lnTo>
                  <a:pt x="20712" y="34457"/>
                </a:lnTo>
                <a:lnTo>
                  <a:pt x="31884" y="34457"/>
                </a:lnTo>
                <a:lnTo>
                  <a:pt x="30378" y="26187"/>
                </a:lnTo>
                <a:lnTo>
                  <a:pt x="41424" y="15161"/>
                </a:lnTo>
                <a:lnTo>
                  <a:pt x="27616" y="13783"/>
                </a:lnTo>
                <a:lnTo>
                  <a:pt x="20712" y="0"/>
                </a:lnTo>
                <a:close/>
              </a:path>
              <a:path w="41909" h="41910">
                <a:moveTo>
                  <a:pt x="31884" y="34457"/>
                </a:moveTo>
                <a:lnTo>
                  <a:pt x="20712" y="34457"/>
                </a:lnTo>
                <a:lnTo>
                  <a:pt x="33139" y="41349"/>
                </a:lnTo>
                <a:lnTo>
                  <a:pt x="31884" y="3445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95193" y="45931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12" y="0"/>
                </a:moveTo>
                <a:lnTo>
                  <a:pt x="13808" y="13783"/>
                </a:lnTo>
                <a:lnTo>
                  <a:pt x="0" y="15161"/>
                </a:lnTo>
                <a:lnTo>
                  <a:pt x="11046" y="26187"/>
                </a:lnTo>
                <a:lnTo>
                  <a:pt x="8284" y="41349"/>
                </a:lnTo>
                <a:lnTo>
                  <a:pt x="20712" y="34457"/>
                </a:lnTo>
                <a:lnTo>
                  <a:pt x="31884" y="34457"/>
                </a:lnTo>
                <a:lnTo>
                  <a:pt x="30378" y="26187"/>
                </a:lnTo>
                <a:lnTo>
                  <a:pt x="41424" y="15161"/>
                </a:lnTo>
                <a:lnTo>
                  <a:pt x="27616" y="13783"/>
                </a:lnTo>
                <a:lnTo>
                  <a:pt x="20712" y="0"/>
                </a:lnTo>
                <a:close/>
              </a:path>
              <a:path w="41909" h="41910">
                <a:moveTo>
                  <a:pt x="31884" y="34457"/>
                </a:moveTo>
                <a:lnTo>
                  <a:pt x="20712" y="34457"/>
                </a:lnTo>
                <a:lnTo>
                  <a:pt x="33139" y="41349"/>
                </a:lnTo>
                <a:lnTo>
                  <a:pt x="31884" y="3445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146645" y="456557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12" y="0"/>
                </a:moveTo>
                <a:lnTo>
                  <a:pt x="13808" y="13783"/>
                </a:lnTo>
                <a:lnTo>
                  <a:pt x="0" y="15161"/>
                </a:lnTo>
                <a:lnTo>
                  <a:pt x="11046" y="26187"/>
                </a:lnTo>
                <a:lnTo>
                  <a:pt x="8284" y="41349"/>
                </a:lnTo>
                <a:lnTo>
                  <a:pt x="20712" y="34457"/>
                </a:lnTo>
                <a:lnTo>
                  <a:pt x="31884" y="34457"/>
                </a:lnTo>
                <a:lnTo>
                  <a:pt x="30378" y="26187"/>
                </a:lnTo>
                <a:lnTo>
                  <a:pt x="41424" y="15161"/>
                </a:lnTo>
                <a:lnTo>
                  <a:pt x="27616" y="13783"/>
                </a:lnTo>
                <a:lnTo>
                  <a:pt x="20712" y="0"/>
                </a:lnTo>
                <a:close/>
              </a:path>
              <a:path w="41909" h="41910">
                <a:moveTo>
                  <a:pt x="31884" y="34457"/>
                </a:moveTo>
                <a:lnTo>
                  <a:pt x="20712" y="34457"/>
                </a:lnTo>
                <a:lnTo>
                  <a:pt x="33139" y="41349"/>
                </a:lnTo>
                <a:lnTo>
                  <a:pt x="31884" y="3445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77604" y="459314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12" y="0"/>
                </a:moveTo>
                <a:lnTo>
                  <a:pt x="13808" y="13783"/>
                </a:lnTo>
                <a:lnTo>
                  <a:pt x="0" y="15161"/>
                </a:lnTo>
                <a:lnTo>
                  <a:pt x="11046" y="26187"/>
                </a:lnTo>
                <a:lnTo>
                  <a:pt x="8284" y="41349"/>
                </a:lnTo>
                <a:lnTo>
                  <a:pt x="20712" y="34457"/>
                </a:lnTo>
                <a:lnTo>
                  <a:pt x="31884" y="34457"/>
                </a:lnTo>
                <a:lnTo>
                  <a:pt x="30378" y="26187"/>
                </a:lnTo>
                <a:lnTo>
                  <a:pt x="41424" y="15161"/>
                </a:lnTo>
                <a:lnTo>
                  <a:pt x="27616" y="13783"/>
                </a:lnTo>
                <a:lnTo>
                  <a:pt x="20712" y="0"/>
                </a:lnTo>
                <a:close/>
              </a:path>
              <a:path w="41909" h="41910">
                <a:moveTo>
                  <a:pt x="31884" y="34457"/>
                </a:moveTo>
                <a:lnTo>
                  <a:pt x="20712" y="34457"/>
                </a:lnTo>
                <a:lnTo>
                  <a:pt x="33139" y="41349"/>
                </a:lnTo>
                <a:lnTo>
                  <a:pt x="31884" y="3445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037434" y="5914141"/>
            <a:ext cx="439420" cy="266065"/>
          </a:xfrm>
          <a:custGeom>
            <a:avLst/>
            <a:gdLst/>
            <a:ahLst/>
            <a:cxnLst/>
            <a:rect l="l" t="t" r="r" b="b"/>
            <a:pathLst>
              <a:path w="439420" h="266064">
                <a:moveTo>
                  <a:pt x="383868" y="0"/>
                </a:moveTo>
                <a:lnTo>
                  <a:pt x="0" y="0"/>
                </a:lnTo>
                <a:lnTo>
                  <a:pt x="0" y="266012"/>
                </a:lnTo>
                <a:lnTo>
                  <a:pt x="439101" y="266012"/>
                </a:lnTo>
                <a:lnTo>
                  <a:pt x="439101" y="238446"/>
                </a:lnTo>
                <a:lnTo>
                  <a:pt x="27616" y="238446"/>
                </a:lnTo>
                <a:lnTo>
                  <a:pt x="27616" y="26187"/>
                </a:lnTo>
                <a:lnTo>
                  <a:pt x="410776" y="26187"/>
                </a:lnTo>
                <a:lnTo>
                  <a:pt x="383868" y="0"/>
                </a:lnTo>
                <a:close/>
              </a:path>
              <a:path w="439420" h="266064">
                <a:moveTo>
                  <a:pt x="411484" y="26876"/>
                </a:moveTo>
                <a:lnTo>
                  <a:pt x="411484" y="238446"/>
                </a:lnTo>
                <a:lnTo>
                  <a:pt x="439101" y="238446"/>
                </a:lnTo>
                <a:lnTo>
                  <a:pt x="439100" y="53753"/>
                </a:lnTo>
                <a:lnTo>
                  <a:pt x="411484" y="26876"/>
                </a:lnTo>
                <a:close/>
              </a:path>
              <a:path w="439420" h="266064">
                <a:moveTo>
                  <a:pt x="411484" y="26187"/>
                </a:moveTo>
                <a:lnTo>
                  <a:pt x="410776" y="26187"/>
                </a:lnTo>
                <a:lnTo>
                  <a:pt x="411484" y="26876"/>
                </a:lnTo>
                <a:lnTo>
                  <a:pt x="411484" y="2618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01752" y="6153966"/>
            <a:ext cx="110489" cy="132715"/>
          </a:xfrm>
          <a:custGeom>
            <a:avLst/>
            <a:gdLst/>
            <a:ahLst/>
            <a:cxnLst/>
            <a:rect l="l" t="t" r="r" b="b"/>
            <a:pathLst>
              <a:path w="110490" h="132714">
                <a:moveTo>
                  <a:pt x="110465" y="0"/>
                </a:moveTo>
                <a:lnTo>
                  <a:pt x="0" y="0"/>
                </a:lnTo>
                <a:lnTo>
                  <a:pt x="0" y="132317"/>
                </a:lnTo>
                <a:lnTo>
                  <a:pt x="110465" y="132317"/>
                </a:lnTo>
                <a:lnTo>
                  <a:pt x="110465" y="106129"/>
                </a:lnTo>
                <a:lnTo>
                  <a:pt x="27616" y="106129"/>
                </a:lnTo>
                <a:lnTo>
                  <a:pt x="27616" y="26187"/>
                </a:lnTo>
                <a:lnTo>
                  <a:pt x="110465" y="26187"/>
                </a:lnTo>
                <a:lnTo>
                  <a:pt x="110465" y="0"/>
                </a:lnTo>
                <a:close/>
              </a:path>
              <a:path w="110490" h="132714">
                <a:moveTo>
                  <a:pt x="110465" y="26187"/>
                </a:moveTo>
                <a:lnTo>
                  <a:pt x="82849" y="26187"/>
                </a:lnTo>
                <a:lnTo>
                  <a:pt x="82849" y="106129"/>
                </a:lnTo>
                <a:lnTo>
                  <a:pt x="110465" y="106129"/>
                </a:lnTo>
                <a:lnTo>
                  <a:pt x="110465" y="2618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118902" y="6273189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783" y="0"/>
                </a:lnTo>
              </a:path>
            </a:pathLst>
          </a:custGeom>
          <a:ln w="27457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095636" y="5977543"/>
            <a:ext cx="165735" cy="165735"/>
          </a:xfrm>
          <a:custGeom>
            <a:avLst/>
            <a:gdLst/>
            <a:ahLst/>
            <a:cxnLst/>
            <a:rect l="l" t="t" r="r" b="b"/>
            <a:pathLst>
              <a:path w="165734" h="165735">
                <a:moveTo>
                  <a:pt x="110257" y="0"/>
                </a:moveTo>
                <a:lnTo>
                  <a:pt x="82640" y="0"/>
                </a:lnTo>
                <a:lnTo>
                  <a:pt x="68139" y="1277"/>
                </a:lnTo>
                <a:lnTo>
                  <a:pt x="30367" y="18659"/>
                </a:lnTo>
                <a:lnTo>
                  <a:pt x="5860" y="51712"/>
                </a:lnTo>
                <a:lnTo>
                  <a:pt x="0" y="81320"/>
                </a:lnTo>
                <a:lnTo>
                  <a:pt x="1066" y="94612"/>
                </a:lnTo>
                <a:lnTo>
                  <a:pt x="17820" y="133430"/>
                </a:lnTo>
                <a:lnTo>
                  <a:pt x="49837" y="158545"/>
                </a:lnTo>
                <a:lnTo>
                  <a:pt x="76863" y="165195"/>
                </a:lnTo>
                <a:lnTo>
                  <a:pt x="92495" y="164063"/>
                </a:lnTo>
                <a:lnTo>
                  <a:pt x="132247" y="147916"/>
                </a:lnTo>
                <a:lnTo>
                  <a:pt x="144688" y="136411"/>
                </a:lnTo>
                <a:lnTo>
                  <a:pt x="84780" y="136411"/>
                </a:lnTo>
                <a:lnTo>
                  <a:pt x="69870" y="134611"/>
                </a:lnTo>
                <a:lnTo>
                  <a:pt x="36353" y="111150"/>
                </a:lnTo>
                <a:lnTo>
                  <a:pt x="28628" y="90540"/>
                </a:lnTo>
                <a:lnTo>
                  <a:pt x="29251" y="69828"/>
                </a:lnTo>
                <a:lnTo>
                  <a:pt x="52030" y="35694"/>
                </a:lnTo>
                <a:lnTo>
                  <a:pt x="82640" y="26187"/>
                </a:lnTo>
                <a:lnTo>
                  <a:pt x="110257" y="26187"/>
                </a:lnTo>
                <a:lnTo>
                  <a:pt x="110257" y="0"/>
                </a:lnTo>
                <a:close/>
              </a:path>
              <a:path w="165734" h="165735">
                <a:moveTo>
                  <a:pt x="110257" y="26187"/>
                </a:moveTo>
                <a:lnTo>
                  <a:pt x="82640" y="26187"/>
                </a:lnTo>
                <a:lnTo>
                  <a:pt x="82641" y="81320"/>
                </a:lnTo>
                <a:lnTo>
                  <a:pt x="137873" y="81320"/>
                </a:lnTo>
                <a:lnTo>
                  <a:pt x="135982" y="95602"/>
                </a:lnTo>
                <a:lnTo>
                  <a:pt x="111610" y="128204"/>
                </a:lnTo>
                <a:lnTo>
                  <a:pt x="84780" y="136411"/>
                </a:lnTo>
                <a:lnTo>
                  <a:pt x="144688" y="136411"/>
                </a:lnTo>
                <a:lnTo>
                  <a:pt x="164370" y="94612"/>
                </a:lnTo>
                <a:lnTo>
                  <a:pt x="165490" y="55132"/>
                </a:lnTo>
                <a:lnTo>
                  <a:pt x="110257" y="55132"/>
                </a:lnTo>
                <a:lnTo>
                  <a:pt x="110257" y="2618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169992" y="5949977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27616" y="0"/>
                </a:moveTo>
                <a:lnTo>
                  <a:pt x="0" y="0"/>
                </a:lnTo>
                <a:lnTo>
                  <a:pt x="0" y="110264"/>
                </a:lnTo>
                <a:lnTo>
                  <a:pt x="110465" y="110264"/>
                </a:lnTo>
                <a:lnTo>
                  <a:pt x="110465" y="82698"/>
                </a:lnTo>
                <a:lnTo>
                  <a:pt x="27616" y="82698"/>
                </a:lnTo>
                <a:lnTo>
                  <a:pt x="27616" y="27566"/>
                </a:lnTo>
                <a:lnTo>
                  <a:pt x="88916" y="27566"/>
                </a:lnTo>
                <a:lnTo>
                  <a:pt x="82182" y="20599"/>
                </a:lnTo>
                <a:lnTo>
                  <a:pt x="71070" y="12371"/>
                </a:lnTo>
                <a:lnTo>
                  <a:pt x="58659" y="6057"/>
                </a:lnTo>
                <a:lnTo>
                  <a:pt x="45169" y="1880"/>
                </a:lnTo>
                <a:lnTo>
                  <a:pt x="30825" y="61"/>
                </a:lnTo>
                <a:lnTo>
                  <a:pt x="27616" y="0"/>
                </a:lnTo>
                <a:close/>
              </a:path>
              <a:path w="110490" h="110489">
                <a:moveTo>
                  <a:pt x="88916" y="27566"/>
                </a:moveTo>
                <a:lnTo>
                  <a:pt x="27616" y="27566"/>
                </a:lnTo>
                <a:lnTo>
                  <a:pt x="41925" y="29454"/>
                </a:lnTo>
                <a:lnTo>
                  <a:pt x="54856" y="34785"/>
                </a:lnTo>
                <a:lnTo>
                  <a:pt x="65910" y="43060"/>
                </a:lnTo>
                <a:lnTo>
                  <a:pt x="74586" y="53781"/>
                </a:lnTo>
                <a:lnTo>
                  <a:pt x="80386" y="66448"/>
                </a:lnTo>
                <a:lnTo>
                  <a:pt x="82808" y="80563"/>
                </a:lnTo>
                <a:lnTo>
                  <a:pt x="27616" y="82698"/>
                </a:lnTo>
                <a:lnTo>
                  <a:pt x="110465" y="82698"/>
                </a:lnTo>
                <a:lnTo>
                  <a:pt x="109186" y="68223"/>
                </a:lnTo>
                <a:lnTo>
                  <a:pt x="105496" y="54554"/>
                </a:lnTo>
                <a:lnTo>
                  <a:pt x="99617" y="41912"/>
                </a:lnTo>
                <a:lnTo>
                  <a:pt x="91771" y="30520"/>
                </a:lnTo>
                <a:lnTo>
                  <a:pt x="88916" y="27566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8339833" y="5977543"/>
            <a:ext cx="80645" cy="80010"/>
          </a:xfrm>
          <a:custGeom>
            <a:avLst/>
            <a:gdLst/>
            <a:ahLst/>
            <a:cxnLst/>
            <a:rect l="l" t="t" r="r" b="b"/>
            <a:pathLst>
              <a:path w="80645" h="80010">
                <a:moveTo>
                  <a:pt x="80087" y="0"/>
                </a:moveTo>
                <a:lnTo>
                  <a:pt x="24854" y="0"/>
                </a:lnTo>
                <a:lnTo>
                  <a:pt x="0" y="24809"/>
                </a:lnTo>
                <a:lnTo>
                  <a:pt x="34520" y="24809"/>
                </a:lnTo>
                <a:lnTo>
                  <a:pt x="53852" y="44105"/>
                </a:lnTo>
                <a:lnTo>
                  <a:pt x="53852" y="79941"/>
                </a:lnTo>
                <a:lnTo>
                  <a:pt x="80087" y="53753"/>
                </a:lnTo>
                <a:lnTo>
                  <a:pt x="80087" y="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273289" y="5999584"/>
            <a:ext cx="124460" cy="123825"/>
          </a:xfrm>
          <a:custGeom>
            <a:avLst/>
            <a:gdLst/>
            <a:ahLst/>
            <a:cxnLst/>
            <a:rect l="l" t="t" r="r" b="b"/>
            <a:pathLst>
              <a:path w="124459" h="123825">
                <a:moveTo>
                  <a:pt x="104481" y="0"/>
                </a:moveTo>
                <a:lnTo>
                  <a:pt x="0" y="104291"/>
                </a:lnTo>
                <a:lnTo>
                  <a:pt x="19561" y="123817"/>
                </a:lnTo>
                <a:lnTo>
                  <a:pt x="124043" y="19525"/>
                </a:lnTo>
                <a:lnTo>
                  <a:pt x="104481" y="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036169" y="3674989"/>
            <a:ext cx="441959" cy="310515"/>
          </a:xfrm>
          <a:custGeom>
            <a:avLst/>
            <a:gdLst/>
            <a:ahLst/>
            <a:cxnLst/>
            <a:rect l="l" t="t" r="r" b="b"/>
            <a:pathLst>
              <a:path w="441959" h="310514">
                <a:moveTo>
                  <a:pt x="128531" y="0"/>
                </a:moveTo>
                <a:lnTo>
                  <a:pt x="73068" y="41266"/>
                </a:lnTo>
                <a:lnTo>
                  <a:pt x="0" y="41266"/>
                </a:lnTo>
                <a:lnTo>
                  <a:pt x="0" y="233843"/>
                </a:lnTo>
                <a:lnTo>
                  <a:pt x="73528" y="233843"/>
                </a:lnTo>
                <a:lnTo>
                  <a:pt x="209424" y="310458"/>
                </a:lnTo>
                <a:lnTo>
                  <a:pt x="268029" y="267912"/>
                </a:lnTo>
                <a:lnTo>
                  <a:pt x="208043" y="267912"/>
                </a:lnTo>
                <a:lnTo>
                  <a:pt x="79167" y="195456"/>
                </a:lnTo>
                <a:lnTo>
                  <a:pt x="27616" y="195456"/>
                </a:lnTo>
                <a:lnTo>
                  <a:pt x="27616" y="79653"/>
                </a:lnTo>
                <a:lnTo>
                  <a:pt x="79972" y="79653"/>
                </a:lnTo>
                <a:lnTo>
                  <a:pt x="130717" y="41906"/>
                </a:lnTo>
                <a:lnTo>
                  <a:pt x="287210" y="41906"/>
                </a:lnTo>
                <a:lnTo>
                  <a:pt x="287210" y="41106"/>
                </a:lnTo>
                <a:lnTo>
                  <a:pt x="211265" y="41106"/>
                </a:lnTo>
                <a:lnTo>
                  <a:pt x="128531" y="0"/>
                </a:lnTo>
                <a:close/>
              </a:path>
              <a:path w="441959" h="310514">
                <a:moveTo>
                  <a:pt x="441862" y="80293"/>
                </a:moveTo>
                <a:lnTo>
                  <a:pt x="414246" y="80293"/>
                </a:lnTo>
                <a:lnTo>
                  <a:pt x="414246" y="118681"/>
                </a:lnTo>
                <a:lnTo>
                  <a:pt x="208043" y="267912"/>
                </a:lnTo>
                <a:lnTo>
                  <a:pt x="268029" y="267912"/>
                </a:lnTo>
                <a:lnTo>
                  <a:pt x="441862" y="141713"/>
                </a:lnTo>
                <a:lnTo>
                  <a:pt x="441862" y="80293"/>
                </a:lnTo>
                <a:close/>
              </a:path>
              <a:path w="441959" h="310514">
                <a:moveTo>
                  <a:pt x="287210" y="72136"/>
                </a:moveTo>
                <a:lnTo>
                  <a:pt x="259594" y="72136"/>
                </a:lnTo>
                <a:lnTo>
                  <a:pt x="259594" y="110523"/>
                </a:lnTo>
                <a:lnTo>
                  <a:pt x="244635" y="117401"/>
                </a:lnTo>
                <a:lnTo>
                  <a:pt x="192624" y="131956"/>
                </a:lnTo>
                <a:lnTo>
                  <a:pt x="192624" y="167625"/>
                </a:lnTo>
                <a:lnTo>
                  <a:pt x="247282" y="153549"/>
                </a:lnTo>
                <a:lnTo>
                  <a:pt x="379249" y="95648"/>
                </a:lnTo>
                <a:lnTo>
                  <a:pt x="287210" y="95648"/>
                </a:lnTo>
                <a:lnTo>
                  <a:pt x="287210" y="72136"/>
                </a:lnTo>
                <a:close/>
              </a:path>
              <a:path w="441959" h="310514">
                <a:moveTo>
                  <a:pt x="441862" y="27990"/>
                </a:moveTo>
                <a:lnTo>
                  <a:pt x="287210" y="95648"/>
                </a:lnTo>
                <a:lnTo>
                  <a:pt x="379249" y="95648"/>
                </a:lnTo>
                <a:lnTo>
                  <a:pt x="414246" y="80293"/>
                </a:lnTo>
                <a:lnTo>
                  <a:pt x="441862" y="80293"/>
                </a:lnTo>
                <a:lnTo>
                  <a:pt x="441862" y="27990"/>
                </a:lnTo>
                <a:close/>
              </a:path>
              <a:path w="441959" h="310514">
                <a:moveTo>
                  <a:pt x="287210" y="41906"/>
                </a:moveTo>
                <a:lnTo>
                  <a:pt x="130717" y="41906"/>
                </a:lnTo>
                <a:lnTo>
                  <a:pt x="208043" y="80293"/>
                </a:lnTo>
                <a:lnTo>
                  <a:pt x="259594" y="72136"/>
                </a:lnTo>
                <a:lnTo>
                  <a:pt x="287210" y="72136"/>
                </a:lnTo>
                <a:lnTo>
                  <a:pt x="287210" y="41906"/>
                </a:lnTo>
                <a:close/>
              </a:path>
              <a:path w="441959" h="310514">
                <a:moveTo>
                  <a:pt x="287210" y="29270"/>
                </a:moveTo>
                <a:lnTo>
                  <a:pt x="211265" y="41106"/>
                </a:lnTo>
                <a:lnTo>
                  <a:pt x="287210" y="41106"/>
                </a:lnTo>
                <a:lnTo>
                  <a:pt x="287210" y="2927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185366" y="3370912"/>
            <a:ext cx="140335" cy="307975"/>
          </a:xfrm>
          <a:custGeom>
            <a:avLst/>
            <a:gdLst/>
            <a:ahLst/>
            <a:cxnLst/>
            <a:rect l="l" t="t" r="r" b="b"/>
            <a:pathLst>
              <a:path w="140334" h="307975">
                <a:moveTo>
                  <a:pt x="27846" y="195136"/>
                </a:moveTo>
                <a:lnTo>
                  <a:pt x="0" y="195136"/>
                </a:lnTo>
                <a:lnTo>
                  <a:pt x="813" y="206391"/>
                </a:lnTo>
                <a:lnTo>
                  <a:pt x="2862" y="222311"/>
                </a:lnTo>
                <a:lnTo>
                  <a:pt x="20154" y="262083"/>
                </a:lnTo>
                <a:lnTo>
                  <a:pt x="49854" y="283673"/>
                </a:lnTo>
                <a:lnTo>
                  <a:pt x="57189" y="307579"/>
                </a:lnTo>
                <a:lnTo>
                  <a:pt x="84920" y="307579"/>
                </a:lnTo>
                <a:lnTo>
                  <a:pt x="84920" y="286146"/>
                </a:lnTo>
                <a:lnTo>
                  <a:pt x="98102" y="282875"/>
                </a:lnTo>
                <a:lnTo>
                  <a:pt x="109741" y="277221"/>
                </a:lnTo>
                <a:lnTo>
                  <a:pt x="119729" y="269316"/>
                </a:lnTo>
                <a:lnTo>
                  <a:pt x="127956" y="259294"/>
                </a:lnTo>
                <a:lnTo>
                  <a:pt x="132707" y="250318"/>
                </a:lnTo>
                <a:lnTo>
                  <a:pt x="84920" y="250318"/>
                </a:lnTo>
                <a:lnTo>
                  <a:pt x="84920" y="248398"/>
                </a:lnTo>
                <a:lnTo>
                  <a:pt x="46783" y="242956"/>
                </a:lnTo>
                <a:lnTo>
                  <a:pt x="28979" y="206391"/>
                </a:lnTo>
                <a:lnTo>
                  <a:pt x="27846" y="195136"/>
                </a:lnTo>
                <a:close/>
              </a:path>
              <a:path w="140334" h="307975">
                <a:moveTo>
                  <a:pt x="133749" y="172423"/>
                </a:moveTo>
                <a:lnTo>
                  <a:pt x="84920" y="172423"/>
                </a:lnTo>
                <a:lnTo>
                  <a:pt x="99408" y="179008"/>
                </a:lnTo>
                <a:lnTo>
                  <a:pt x="108245" y="187525"/>
                </a:lnTo>
                <a:lnTo>
                  <a:pt x="111640" y="196794"/>
                </a:lnTo>
                <a:lnTo>
                  <a:pt x="112197" y="203773"/>
                </a:lnTo>
                <a:lnTo>
                  <a:pt x="111259" y="217835"/>
                </a:lnTo>
                <a:lnTo>
                  <a:pt x="84920" y="250318"/>
                </a:lnTo>
                <a:lnTo>
                  <a:pt x="132707" y="250318"/>
                </a:lnTo>
                <a:lnTo>
                  <a:pt x="134312" y="247285"/>
                </a:lnTo>
                <a:lnTo>
                  <a:pt x="138689" y="233421"/>
                </a:lnTo>
                <a:lnTo>
                  <a:pt x="140319" y="222311"/>
                </a:lnTo>
                <a:lnTo>
                  <a:pt x="139580" y="195136"/>
                </a:lnTo>
                <a:lnTo>
                  <a:pt x="136603" y="179761"/>
                </a:lnTo>
                <a:lnTo>
                  <a:pt x="133749" y="172423"/>
                </a:lnTo>
                <a:close/>
              </a:path>
              <a:path w="140334" h="307975">
                <a:moveTo>
                  <a:pt x="84920" y="0"/>
                </a:moveTo>
                <a:lnTo>
                  <a:pt x="57188" y="0"/>
                </a:lnTo>
                <a:lnTo>
                  <a:pt x="57188" y="22072"/>
                </a:lnTo>
                <a:lnTo>
                  <a:pt x="46152" y="25649"/>
                </a:lnTo>
                <a:lnTo>
                  <a:pt x="11592" y="62877"/>
                </a:lnTo>
                <a:lnTo>
                  <a:pt x="8593" y="74319"/>
                </a:lnTo>
                <a:lnTo>
                  <a:pt x="8615" y="102046"/>
                </a:lnTo>
                <a:lnTo>
                  <a:pt x="20333" y="140169"/>
                </a:lnTo>
                <a:lnTo>
                  <a:pt x="46511" y="160512"/>
                </a:lnTo>
                <a:lnTo>
                  <a:pt x="57189" y="248398"/>
                </a:lnTo>
                <a:lnTo>
                  <a:pt x="84920" y="248398"/>
                </a:lnTo>
                <a:lnTo>
                  <a:pt x="84920" y="172423"/>
                </a:lnTo>
                <a:lnTo>
                  <a:pt x="133749" y="172423"/>
                </a:lnTo>
                <a:lnTo>
                  <a:pt x="106372" y="141737"/>
                </a:lnTo>
                <a:lnTo>
                  <a:pt x="95852" y="137264"/>
                </a:lnTo>
                <a:lnTo>
                  <a:pt x="94261" y="125878"/>
                </a:lnTo>
                <a:lnTo>
                  <a:pt x="43026" y="117989"/>
                </a:lnTo>
                <a:lnTo>
                  <a:pt x="34810" y="89109"/>
                </a:lnTo>
                <a:lnTo>
                  <a:pt x="36421" y="79072"/>
                </a:lnTo>
                <a:lnTo>
                  <a:pt x="42848" y="66766"/>
                </a:lnTo>
                <a:lnTo>
                  <a:pt x="52101" y="59578"/>
                </a:lnTo>
                <a:lnTo>
                  <a:pt x="57188" y="58220"/>
                </a:lnTo>
                <a:lnTo>
                  <a:pt x="127762" y="58221"/>
                </a:lnTo>
                <a:lnTo>
                  <a:pt x="121927" y="47345"/>
                </a:lnTo>
                <a:lnTo>
                  <a:pt x="113529" y="36958"/>
                </a:lnTo>
                <a:lnTo>
                  <a:pt x="103745" y="29100"/>
                </a:lnTo>
                <a:lnTo>
                  <a:pt x="92846" y="24120"/>
                </a:lnTo>
                <a:lnTo>
                  <a:pt x="84920" y="0"/>
                </a:lnTo>
                <a:close/>
              </a:path>
              <a:path w="140334" h="307975">
                <a:moveTo>
                  <a:pt x="127762" y="58221"/>
                </a:moveTo>
                <a:lnTo>
                  <a:pt x="57188" y="58220"/>
                </a:lnTo>
                <a:lnTo>
                  <a:pt x="57188" y="125878"/>
                </a:lnTo>
                <a:lnTo>
                  <a:pt x="94261" y="125878"/>
                </a:lnTo>
                <a:lnTo>
                  <a:pt x="84920" y="59020"/>
                </a:lnTo>
                <a:lnTo>
                  <a:pt x="128191" y="59020"/>
                </a:lnTo>
                <a:lnTo>
                  <a:pt x="127762" y="58221"/>
                </a:lnTo>
                <a:close/>
              </a:path>
              <a:path w="140334" h="307975">
                <a:moveTo>
                  <a:pt x="128191" y="59020"/>
                </a:moveTo>
                <a:lnTo>
                  <a:pt x="84920" y="59020"/>
                </a:lnTo>
                <a:lnTo>
                  <a:pt x="95108" y="64946"/>
                </a:lnTo>
                <a:lnTo>
                  <a:pt x="102932" y="75343"/>
                </a:lnTo>
                <a:lnTo>
                  <a:pt x="107656" y="89109"/>
                </a:lnTo>
                <a:lnTo>
                  <a:pt x="109660" y="102046"/>
                </a:lnTo>
                <a:lnTo>
                  <a:pt x="137506" y="102046"/>
                </a:lnTo>
                <a:lnTo>
                  <a:pt x="135943" y="89109"/>
                </a:lnTo>
                <a:lnTo>
                  <a:pt x="133494" y="74319"/>
                </a:lnTo>
                <a:lnTo>
                  <a:pt x="128671" y="59915"/>
                </a:lnTo>
                <a:lnTo>
                  <a:pt x="128191" y="5902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8744204" y="3169092"/>
            <a:ext cx="3056890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与国内最大的农业企业建立合作伙伴 关系</a:t>
            </a:r>
            <a:endParaRPr sz="1400" dirty="0">
              <a:latin typeface="SimSun"/>
              <a:cs typeface="SimSun"/>
            </a:endParaRPr>
          </a:p>
          <a:p>
            <a:pPr marL="12700">
              <a:spcBef>
                <a:spcPts val="165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通过减少链条效率低下来创造价值</a:t>
            </a:r>
            <a:endParaRPr sz="1400" dirty="0">
              <a:latin typeface="SimSun"/>
              <a:cs typeface="SimSun"/>
            </a:endParaRPr>
          </a:p>
          <a:p>
            <a:pPr marL="190500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（收获后供应链中的损失约为</a:t>
            </a:r>
            <a:endParaRPr sz="1400" dirty="0">
              <a:latin typeface="SimSun"/>
              <a:cs typeface="SimSun"/>
            </a:endParaRPr>
          </a:p>
          <a:p>
            <a:pPr marL="190500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8%-10%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864475" y="5466841"/>
            <a:ext cx="4282440" cy="0"/>
          </a:xfrm>
          <a:custGeom>
            <a:avLst/>
            <a:gdLst/>
            <a:ahLst/>
            <a:cxnLst/>
            <a:rect l="l" t="t" r="r" b="b"/>
            <a:pathLst>
              <a:path w="4282440">
                <a:moveTo>
                  <a:pt x="0" y="0"/>
                </a:moveTo>
                <a:lnTo>
                  <a:pt x="4282313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864475" y="4237354"/>
            <a:ext cx="4282440" cy="0"/>
          </a:xfrm>
          <a:custGeom>
            <a:avLst/>
            <a:gdLst/>
            <a:ahLst/>
            <a:cxnLst/>
            <a:rect l="l" t="t" r="r" b="b"/>
            <a:pathLst>
              <a:path w="4282440">
                <a:moveTo>
                  <a:pt x="0" y="0"/>
                </a:moveTo>
                <a:lnTo>
                  <a:pt x="4282313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035584" y="2552339"/>
            <a:ext cx="447675" cy="222250"/>
          </a:xfrm>
          <a:custGeom>
            <a:avLst/>
            <a:gdLst/>
            <a:ahLst/>
            <a:cxnLst/>
            <a:rect l="l" t="t" r="r" b="b"/>
            <a:pathLst>
              <a:path w="447675" h="222250">
                <a:moveTo>
                  <a:pt x="447436" y="0"/>
                </a:moveTo>
                <a:lnTo>
                  <a:pt x="0" y="0"/>
                </a:lnTo>
                <a:lnTo>
                  <a:pt x="0" y="221774"/>
                </a:lnTo>
                <a:lnTo>
                  <a:pt x="447437" y="221774"/>
                </a:lnTo>
                <a:lnTo>
                  <a:pt x="447437" y="193902"/>
                </a:lnTo>
                <a:lnTo>
                  <a:pt x="28192" y="193902"/>
                </a:lnTo>
                <a:lnTo>
                  <a:pt x="28192" y="164832"/>
                </a:lnTo>
                <a:lnTo>
                  <a:pt x="79644" y="164832"/>
                </a:lnTo>
                <a:lnTo>
                  <a:pt x="72264" y="154932"/>
                </a:lnTo>
                <a:lnTo>
                  <a:pt x="61770" y="146027"/>
                </a:lnTo>
                <a:lnTo>
                  <a:pt x="49443" y="139657"/>
                </a:lnTo>
                <a:lnTo>
                  <a:pt x="35729" y="136236"/>
                </a:lnTo>
                <a:lnTo>
                  <a:pt x="28192" y="135761"/>
                </a:lnTo>
                <a:lnTo>
                  <a:pt x="28192" y="82416"/>
                </a:lnTo>
                <a:lnTo>
                  <a:pt x="67059" y="68546"/>
                </a:lnTo>
                <a:lnTo>
                  <a:pt x="77531" y="56941"/>
                </a:lnTo>
                <a:lnTo>
                  <a:pt x="28192" y="56941"/>
                </a:lnTo>
                <a:lnTo>
                  <a:pt x="28192" y="27871"/>
                </a:lnTo>
                <a:lnTo>
                  <a:pt x="274924" y="27871"/>
                </a:lnTo>
                <a:lnTo>
                  <a:pt x="360435" y="25474"/>
                </a:lnTo>
                <a:lnTo>
                  <a:pt x="447436" y="25474"/>
                </a:lnTo>
                <a:lnTo>
                  <a:pt x="447436" y="0"/>
                </a:lnTo>
                <a:close/>
              </a:path>
              <a:path w="447675" h="222250">
                <a:moveTo>
                  <a:pt x="79644" y="164832"/>
                </a:moveTo>
                <a:lnTo>
                  <a:pt x="28192" y="164832"/>
                </a:lnTo>
                <a:lnTo>
                  <a:pt x="42165" y="167785"/>
                </a:lnTo>
                <a:lnTo>
                  <a:pt x="52917" y="175914"/>
                </a:lnTo>
                <a:lnTo>
                  <a:pt x="59169" y="188121"/>
                </a:lnTo>
                <a:lnTo>
                  <a:pt x="28192" y="193902"/>
                </a:lnTo>
                <a:lnTo>
                  <a:pt x="387415" y="193902"/>
                </a:lnTo>
                <a:lnTo>
                  <a:pt x="387772" y="192703"/>
                </a:lnTo>
                <a:lnTo>
                  <a:pt x="88315" y="192703"/>
                </a:lnTo>
                <a:lnTo>
                  <a:pt x="85981" y="178685"/>
                </a:lnTo>
                <a:lnTo>
                  <a:pt x="80482" y="165956"/>
                </a:lnTo>
                <a:lnTo>
                  <a:pt x="79644" y="164832"/>
                </a:lnTo>
                <a:close/>
              </a:path>
              <a:path w="447675" h="222250">
                <a:moveTo>
                  <a:pt x="447436" y="164832"/>
                </a:moveTo>
                <a:lnTo>
                  <a:pt x="419244" y="164832"/>
                </a:lnTo>
                <a:lnTo>
                  <a:pt x="419244" y="193902"/>
                </a:lnTo>
                <a:lnTo>
                  <a:pt x="447437" y="193902"/>
                </a:lnTo>
                <a:lnTo>
                  <a:pt x="447436" y="164832"/>
                </a:lnTo>
                <a:close/>
              </a:path>
              <a:path w="447675" h="222250">
                <a:moveTo>
                  <a:pt x="447436" y="25474"/>
                </a:moveTo>
                <a:lnTo>
                  <a:pt x="360435" y="25474"/>
                </a:lnTo>
                <a:lnTo>
                  <a:pt x="362739" y="39471"/>
                </a:lnTo>
                <a:lnTo>
                  <a:pt x="386970" y="72150"/>
                </a:lnTo>
                <a:lnTo>
                  <a:pt x="420457" y="82416"/>
                </a:lnTo>
                <a:lnTo>
                  <a:pt x="420457" y="86012"/>
                </a:lnTo>
                <a:lnTo>
                  <a:pt x="419244" y="86012"/>
                </a:lnTo>
                <a:lnTo>
                  <a:pt x="419244" y="135761"/>
                </a:lnTo>
                <a:lnTo>
                  <a:pt x="405005" y="137485"/>
                </a:lnTo>
                <a:lnTo>
                  <a:pt x="370940" y="160020"/>
                </a:lnTo>
                <a:lnTo>
                  <a:pt x="359982" y="185348"/>
                </a:lnTo>
                <a:lnTo>
                  <a:pt x="88315" y="192703"/>
                </a:lnTo>
                <a:lnTo>
                  <a:pt x="387772" y="192703"/>
                </a:lnTo>
                <a:lnTo>
                  <a:pt x="391453" y="180350"/>
                </a:lnTo>
                <a:lnTo>
                  <a:pt x="400557" y="170452"/>
                </a:lnTo>
                <a:lnTo>
                  <a:pt x="413423" y="165310"/>
                </a:lnTo>
                <a:lnTo>
                  <a:pt x="419244" y="164832"/>
                </a:lnTo>
                <a:lnTo>
                  <a:pt x="447436" y="164832"/>
                </a:lnTo>
                <a:lnTo>
                  <a:pt x="447436" y="55743"/>
                </a:lnTo>
                <a:lnTo>
                  <a:pt x="419244" y="55743"/>
                </a:lnTo>
                <a:lnTo>
                  <a:pt x="405785" y="52779"/>
                </a:lnTo>
                <a:lnTo>
                  <a:pt x="394871" y="44624"/>
                </a:lnTo>
                <a:lnTo>
                  <a:pt x="388362" y="32381"/>
                </a:lnTo>
                <a:lnTo>
                  <a:pt x="419244" y="26672"/>
                </a:lnTo>
                <a:lnTo>
                  <a:pt x="447436" y="26672"/>
                </a:lnTo>
                <a:lnTo>
                  <a:pt x="447436" y="25474"/>
                </a:lnTo>
                <a:close/>
              </a:path>
              <a:path w="447675" h="222250">
                <a:moveTo>
                  <a:pt x="274924" y="27871"/>
                </a:moveTo>
                <a:lnTo>
                  <a:pt x="60123" y="27871"/>
                </a:lnTo>
                <a:lnTo>
                  <a:pt x="56030" y="40875"/>
                </a:lnTo>
                <a:lnTo>
                  <a:pt x="46925" y="50936"/>
                </a:lnTo>
                <a:lnTo>
                  <a:pt x="34087" y="56407"/>
                </a:lnTo>
                <a:lnTo>
                  <a:pt x="28192" y="56941"/>
                </a:lnTo>
                <a:lnTo>
                  <a:pt x="77531" y="56941"/>
                </a:lnTo>
                <a:lnTo>
                  <a:pt x="83486" y="46754"/>
                </a:lnTo>
                <a:lnTo>
                  <a:pt x="87522" y="33126"/>
                </a:lnTo>
                <a:lnTo>
                  <a:pt x="274924" y="27871"/>
                </a:lnTo>
                <a:close/>
              </a:path>
              <a:path w="447675" h="222250">
                <a:moveTo>
                  <a:pt x="447436" y="26672"/>
                </a:moveTo>
                <a:lnTo>
                  <a:pt x="419244" y="26672"/>
                </a:lnTo>
                <a:lnTo>
                  <a:pt x="419244" y="55743"/>
                </a:lnTo>
                <a:lnTo>
                  <a:pt x="447436" y="55743"/>
                </a:lnTo>
                <a:lnTo>
                  <a:pt x="447436" y="26672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189777" y="2593537"/>
            <a:ext cx="138430" cy="138430"/>
          </a:xfrm>
          <a:custGeom>
            <a:avLst/>
            <a:gdLst/>
            <a:ahLst/>
            <a:cxnLst/>
            <a:rect l="l" t="t" r="r" b="b"/>
            <a:pathLst>
              <a:path w="138429" h="138430">
                <a:moveTo>
                  <a:pt x="68919" y="0"/>
                </a:moveTo>
                <a:lnTo>
                  <a:pt x="28973" y="12759"/>
                </a:lnTo>
                <a:lnTo>
                  <a:pt x="3595" y="45039"/>
                </a:lnTo>
                <a:lnTo>
                  <a:pt x="0" y="59730"/>
                </a:lnTo>
                <a:lnTo>
                  <a:pt x="980" y="75401"/>
                </a:lnTo>
                <a:lnTo>
                  <a:pt x="18182" y="114957"/>
                </a:lnTo>
                <a:lnTo>
                  <a:pt x="50775" y="135748"/>
                </a:lnTo>
                <a:lnTo>
                  <a:pt x="63798" y="137974"/>
                </a:lnTo>
                <a:lnTo>
                  <a:pt x="79319" y="136624"/>
                </a:lnTo>
                <a:lnTo>
                  <a:pt x="93564" y="132633"/>
                </a:lnTo>
                <a:lnTo>
                  <a:pt x="106294" y="126293"/>
                </a:lnTo>
                <a:lnTo>
                  <a:pt x="117269" y="117899"/>
                </a:lnTo>
                <a:lnTo>
                  <a:pt x="122941" y="111486"/>
                </a:lnTo>
                <a:lnTo>
                  <a:pt x="68919" y="111486"/>
                </a:lnTo>
                <a:lnTo>
                  <a:pt x="54616" y="109056"/>
                </a:lnTo>
                <a:lnTo>
                  <a:pt x="42513" y="102311"/>
                </a:lnTo>
                <a:lnTo>
                  <a:pt x="33438" y="92073"/>
                </a:lnTo>
                <a:lnTo>
                  <a:pt x="28221" y="79161"/>
                </a:lnTo>
                <a:lnTo>
                  <a:pt x="29739" y="62235"/>
                </a:lnTo>
                <a:lnTo>
                  <a:pt x="34960" y="48577"/>
                </a:lnTo>
                <a:lnTo>
                  <a:pt x="43255" y="38378"/>
                </a:lnTo>
                <a:lnTo>
                  <a:pt x="54000" y="31833"/>
                </a:lnTo>
                <a:lnTo>
                  <a:pt x="66567" y="29133"/>
                </a:lnTo>
                <a:lnTo>
                  <a:pt x="125734" y="29133"/>
                </a:lnTo>
                <a:lnTo>
                  <a:pt x="117459" y="19438"/>
                </a:lnTo>
                <a:lnTo>
                  <a:pt x="106615" y="10906"/>
                </a:lnTo>
                <a:lnTo>
                  <a:pt x="94140" y="4622"/>
                </a:lnTo>
                <a:lnTo>
                  <a:pt x="80318" y="908"/>
                </a:lnTo>
                <a:lnTo>
                  <a:pt x="68919" y="0"/>
                </a:lnTo>
                <a:close/>
              </a:path>
              <a:path w="138429" h="138430">
                <a:moveTo>
                  <a:pt x="125734" y="29133"/>
                </a:moveTo>
                <a:lnTo>
                  <a:pt x="66567" y="29133"/>
                </a:lnTo>
                <a:lnTo>
                  <a:pt x="81698" y="31387"/>
                </a:lnTo>
                <a:lnTo>
                  <a:pt x="94275" y="37734"/>
                </a:lnTo>
                <a:lnTo>
                  <a:pt x="103680" y="47429"/>
                </a:lnTo>
                <a:lnTo>
                  <a:pt x="108772" y="58580"/>
                </a:lnTo>
                <a:lnTo>
                  <a:pt x="108611" y="75401"/>
                </a:lnTo>
                <a:lnTo>
                  <a:pt x="86220" y="107583"/>
                </a:lnTo>
                <a:lnTo>
                  <a:pt x="68919" y="111486"/>
                </a:lnTo>
                <a:lnTo>
                  <a:pt x="122941" y="111486"/>
                </a:lnTo>
                <a:lnTo>
                  <a:pt x="126344" y="107583"/>
                </a:lnTo>
                <a:lnTo>
                  <a:pt x="132999" y="96121"/>
                </a:lnTo>
                <a:lnTo>
                  <a:pt x="137275" y="83324"/>
                </a:lnTo>
                <a:lnTo>
                  <a:pt x="138182" y="75401"/>
                </a:lnTo>
                <a:lnTo>
                  <a:pt x="137363" y="55323"/>
                </a:lnTo>
                <a:lnTo>
                  <a:pt x="133117" y="41967"/>
                </a:lnTo>
                <a:lnTo>
                  <a:pt x="126388" y="29899"/>
                </a:lnTo>
                <a:lnTo>
                  <a:pt x="125734" y="29133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035584" y="2330515"/>
            <a:ext cx="382905" cy="222250"/>
          </a:xfrm>
          <a:custGeom>
            <a:avLst/>
            <a:gdLst/>
            <a:ahLst/>
            <a:cxnLst/>
            <a:rect l="l" t="t" r="r" b="b"/>
            <a:pathLst>
              <a:path w="382904" h="222250">
                <a:moveTo>
                  <a:pt x="240289" y="81217"/>
                </a:moveTo>
                <a:lnTo>
                  <a:pt x="198557" y="81217"/>
                </a:lnTo>
                <a:lnTo>
                  <a:pt x="343257" y="221774"/>
                </a:lnTo>
                <a:lnTo>
                  <a:pt x="382463" y="221774"/>
                </a:lnTo>
                <a:lnTo>
                  <a:pt x="240289" y="81217"/>
                </a:lnTo>
                <a:close/>
              </a:path>
              <a:path w="382904" h="222250">
                <a:moveTo>
                  <a:pt x="156925" y="0"/>
                </a:moveTo>
                <a:lnTo>
                  <a:pt x="149549" y="7292"/>
                </a:lnTo>
                <a:lnTo>
                  <a:pt x="148336" y="9790"/>
                </a:lnTo>
                <a:lnTo>
                  <a:pt x="128733" y="29170"/>
                </a:lnTo>
                <a:lnTo>
                  <a:pt x="104179" y="54544"/>
                </a:lnTo>
                <a:lnTo>
                  <a:pt x="100541" y="57041"/>
                </a:lnTo>
                <a:lnTo>
                  <a:pt x="56384" y="100597"/>
                </a:lnTo>
                <a:lnTo>
                  <a:pt x="55171" y="103094"/>
                </a:lnTo>
                <a:lnTo>
                  <a:pt x="0" y="157639"/>
                </a:lnTo>
                <a:lnTo>
                  <a:pt x="62548" y="219376"/>
                </a:lnTo>
                <a:lnTo>
                  <a:pt x="101754" y="219376"/>
                </a:lnTo>
                <a:lnTo>
                  <a:pt x="82151" y="198797"/>
                </a:lnTo>
                <a:lnTo>
                  <a:pt x="89478" y="188755"/>
                </a:lnTo>
                <a:lnTo>
                  <a:pt x="93125" y="180615"/>
                </a:lnTo>
                <a:lnTo>
                  <a:pt x="62548" y="180615"/>
                </a:lnTo>
                <a:lnTo>
                  <a:pt x="39206" y="157639"/>
                </a:lnTo>
                <a:lnTo>
                  <a:pt x="60123" y="136960"/>
                </a:lnTo>
                <a:lnTo>
                  <a:pt x="92983" y="136960"/>
                </a:lnTo>
                <a:lnTo>
                  <a:pt x="90236" y="130352"/>
                </a:lnTo>
                <a:lnTo>
                  <a:pt x="82957" y="119845"/>
                </a:lnTo>
                <a:lnTo>
                  <a:pt x="79726" y="116381"/>
                </a:lnTo>
                <a:lnTo>
                  <a:pt x="82151" y="115182"/>
                </a:lnTo>
                <a:lnTo>
                  <a:pt x="116507" y="80018"/>
                </a:lnTo>
                <a:lnTo>
                  <a:pt x="239077" y="80018"/>
                </a:lnTo>
                <a:lnTo>
                  <a:pt x="227071" y="68148"/>
                </a:lnTo>
                <a:lnTo>
                  <a:pt x="157713" y="68148"/>
                </a:lnTo>
                <a:lnTo>
                  <a:pt x="145997" y="65121"/>
                </a:lnTo>
                <a:lnTo>
                  <a:pt x="137322" y="59439"/>
                </a:lnTo>
                <a:lnTo>
                  <a:pt x="158138" y="38860"/>
                </a:lnTo>
                <a:lnTo>
                  <a:pt x="197445" y="38860"/>
                </a:lnTo>
                <a:lnTo>
                  <a:pt x="165514" y="7292"/>
                </a:lnTo>
                <a:lnTo>
                  <a:pt x="156925" y="0"/>
                </a:lnTo>
                <a:close/>
              </a:path>
              <a:path w="382904" h="222250">
                <a:moveTo>
                  <a:pt x="92983" y="136960"/>
                </a:moveTo>
                <a:lnTo>
                  <a:pt x="60123" y="136960"/>
                </a:lnTo>
                <a:lnTo>
                  <a:pt x="67284" y="147220"/>
                </a:lnTo>
                <a:lnTo>
                  <a:pt x="70069" y="158729"/>
                </a:lnTo>
                <a:lnTo>
                  <a:pt x="68359" y="170418"/>
                </a:lnTo>
                <a:lnTo>
                  <a:pt x="62548" y="180615"/>
                </a:lnTo>
                <a:lnTo>
                  <a:pt x="93125" y="180615"/>
                </a:lnTo>
                <a:lnTo>
                  <a:pt x="94462" y="177631"/>
                </a:lnTo>
                <a:lnTo>
                  <a:pt x="97066" y="165827"/>
                </a:lnTo>
                <a:lnTo>
                  <a:pt x="97254" y="153745"/>
                </a:lnTo>
                <a:lnTo>
                  <a:pt x="94990" y="141786"/>
                </a:lnTo>
                <a:lnTo>
                  <a:pt x="92983" y="136960"/>
                </a:lnTo>
                <a:close/>
              </a:path>
              <a:path w="382904" h="222250">
                <a:moveTo>
                  <a:pt x="239077" y="80018"/>
                </a:moveTo>
                <a:lnTo>
                  <a:pt x="116507" y="80018"/>
                </a:lnTo>
                <a:lnTo>
                  <a:pt x="126591" y="87778"/>
                </a:lnTo>
                <a:lnTo>
                  <a:pt x="137668" y="93216"/>
                </a:lnTo>
                <a:lnTo>
                  <a:pt x="149368" y="96296"/>
                </a:lnTo>
                <a:lnTo>
                  <a:pt x="161321" y="96981"/>
                </a:lnTo>
                <a:lnTo>
                  <a:pt x="173157" y="95237"/>
                </a:lnTo>
                <a:lnTo>
                  <a:pt x="184506" y="91026"/>
                </a:lnTo>
                <a:lnTo>
                  <a:pt x="194997" y="84313"/>
                </a:lnTo>
                <a:lnTo>
                  <a:pt x="198557" y="81217"/>
                </a:lnTo>
                <a:lnTo>
                  <a:pt x="240289" y="81217"/>
                </a:lnTo>
                <a:lnTo>
                  <a:pt x="239077" y="80018"/>
                </a:lnTo>
                <a:close/>
              </a:path>
              <a:path w="382904" h="222250">
                <a:moveTo>
                  <a:pt x="197445" y="38860"/>
                </a:moveTo>
                <a:lnTo>
                  <a:pt x="158138" y="38860"/>
                </a:lnTo>
                <a:lnTo>
                  <a:pt x="180166" y="60638"/>
                </a:lnTo>
                <a:lnTo>
                  <a:pt x="169542" y="66739"/>
                </a:lnTo>
                <a:lnTo>
                  <a:pt x="157713" y="68148"/>
                </a:lnTo>
                <a:lnTo>
                  <a:pt x="227071" y="68148"/>
                </a:lnTo>
                <a:lnTo>
                  <a:pt x="197445" y="3886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207729" y="2496770"/>
            <a:ext cx="134620" cy="55880"/>
          </a:xfrm>
          <a:custGeom>
            <a:avLst/>
            <a:gdLst/>
            <a:ahLst/>
            <a:cxnLst/>
            <a:rect l="l" t="t" r="r" b="b"/>
            <a:pathLst>
              <a:path w="134620" h="55880">
                <a:moveTo>
                  <a:pt x="71564" y="0"/>
                </a:moveTo>
                <a:lnTo>
                  <a:pt x="31880" y="8911"/>
                </a:lnTo>
                <a:lnTo>
                  <a:pt x="4485" y="37623"/>
                </a:lnTo>
                <a:lnTo>
                  <a:pt x="0" y="48328"/>
                </a:lnTo>
                <a:lnTo>
                  <a:pt x="27656" y="55598"/>
                </a:lnTo>
                <a:lnTo>
                  <a:pt x="28377" y="48328"/>
                </a:lnTo>
                <a:lnTo>
                  <a:pt x="31394" y="43411"/>
                </a:lnTo>
                <a:lnTo>
                  <a:pt x="35032" y="39814"/>
                </a:lnTo>
                <a:lnTo>
                  <a:pt x="45189" y="32519"/>
                </a:lnTo>
                <a:lnTo>
                  <a:pt x="56824" y="28652"/>
                </a:lnTo>
                <a:lnTo>
                  <a:pt x="69022" y="28214"/>
                </a:lnTo>
                <a:lnTo>
                  <a:pt x="122026" y="28214"/>
                </a:lnTo>
                <a:lnTo>
                  <a:pt x="116660" y="21447"/>
                </a:lnTo>
                <a:lnTo>
                  <a:pt x="107129" y="13141"/>
                </a:lnTo>
                <a:lnTo>
                  <a:pt x="96249" y="6677"/>
                </a:lnTo>
                <a:lnTo>
                  <a:pt x="84301" y="2236"/>
                </a:lnTo>
                <a:lnTo>
                  <a:pt x="71564" y="0"/>
                </a:lnTo>
                <a:close/>
              </a:path>
              <a:path w="134620" h="55880">
                <a:moveTo>
                  <a:pt x="122026" y="28214"/>
                </a:moveTo>
                <a:lnTo>
                  <a:pt x="69022" y="28214"/>
                </a:lnTo>
                <a:lnTo>
                  <a:pt x="80869" y="31204"/>
                </a:lnTo>
                <a:lnTo>
                  <a:pt x="91570" y="37739"/>
                </a:lnTo>
                <a:lnTo>
                  <a:pt x="98793" y="44709"/>
                </a:lnTo>
                <a:lnTo>
                  <a:pt x="102430" y="49504"/>
                </a:lnTo>
                <a:lnTo>
                  <a:pt x="103643" y="55598"/>
                </a:lnTo>
                <a:lnTo>
                  <a:pt x="134361" y="55598"/>
                </a:lnTo>
                <a:lnTo>
                  <a:pt x="130556" y="42857"/>
                </a:lnTo>
                <a:lnTo>
                  <a:pt x="124397" y="31204"/>
                </a:lnTo>
                <a:lnTo>
                  <a:pt x="122026" y="28214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8744204" y="5852795"/>
            <a:ext cx="304673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dirty="0">
                <a:latin typeface="Arial"/>
                <a:cs typeface="Arial"/>
              </a:rPr>
              <a:t>– </a:t>
            </a:r>
            <a:r>
              <a:rPr sz="1400" spc="-15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[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相邻流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]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在巴基斯坦商品交易所交易</a:t>
            </a:r>
            <a:endParaRPr sz="1400" dirty="0">
              <a:latin typeface="SimSun"/>
              <a:cs typeface="SimSun"/>
            </a:endParaRPr>
          </a:p>
          <a:p>
            <a:pPr marL="190500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电子仓单以获取二级市场收入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048000" y="4241406"/>
            <a:ext cx="1427480" cy="490220"/>
          </a:xfrm>
          <a:custGeom>
            <a:avLst/>
            <a:gdLst/>
            <a:ahLst/>
            <a:cxnLst/>
            <a:rect l="l" t="t" r="r" b="b"/>
            <a:pathLst>
              <a:path w="1427479" h="490220">
                <a:moveTo>
                  <a:pt x="0" y="489597"/>
                </a:moveTo>
                <a:lnTo>
                  <a:pt x="1427226" y="489597"/>
                </a:lnTo>
                <a:lnTo>
                  <a:pt x="1427226" y="0"/>
                </a:lnTo>
                <a:lnTo>
                  <a:pt x="0" y="0"/>
                </a:lnTo>
                <a:lnTo>
                  <a:pt x="0" y="489597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8652764" y="2186989"/>
            <a:ext cx="3494151" cy="625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>
              <a:lnSpc>
                <a:spcPts val="147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–  设施租金收入（主要来自粮食储存和干 燥）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–  通过商品交易获取利润</a:t>
            </a:r>
          </a:p>
        </p:txBody>
      </p:sp>
      <p:sp>
        <p:nvSpPr>
          <p:cNvPr id="104" name="object 104"/>
          <p:cNvSpPr txBox="1"/>
          <p:nvPr/>
        </p:nvSpPr>
        <p:spPr>
          <a:xfrm>
            <a:off x="3176905" y="4302905"/>
            <a:ext cx="118375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/>
            <a:r>
              <a:rPr sz="1400" b="1" dirty="0" err="1" smtClean="0">
                <a:solidFill>
                  <a:srgbClr val="FFFFFF"/>
                </a:solidFill>
                <a:latin typeface="SimSun"/>
                <a:cs typeface="SimSun"/>
              </a:rPr>
              <a:t>运行率</a:t>
            </a:r>
            <a:endParaRPr sz="1400" b="1" dirty="0" smtClean="0">
              <a:latin typeface="SimSun"/>
              <a:cs typeface="SimSun"/>
            </a:endParaRPr>
          </a:p>
          <a:p>
            <a:pPr marL="12700" algn="ctr"/>
            <a:r>
              <a:rPr sz="1400" b="1" dirty="0" smtClean="0">
                <a:solidFill>
                  <a:srgbClr val="FFFFFF"/>
                </a:solidFill>
                <a:latin typeface="SimSun"/>
                <a:cs typeface="SimSun"/>
              </a:rPr>
              <a:t>收入</a:t>
            </a:r>
            <a:r>
              <a:rPr sz="1400" b="1" spc="-7" baseline="24305" dirty="0" smtClean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 b="1" baseline="24305" dirty="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539865" y="2516746"/>
            <a:ext cx="1143635" cy="1014094"/>
          </a:xfrm>
          <a:custGeom>
            <a:avLst/>
            <a:gdLst/>
            <a:ahLst/>
            <a:cxnLst/>
            <a:rect l="l" t="t" r="r" b="b"/>
            <a:pathLst>
              <a:path w="1143634" h="1014095">
                <a:moveTo>
                  <a:pt x="0" y="1013980"/>
                </a:moveTo>
                <a:lnTo>
                  <a:pt x="1143088" y="1013980"/>
                </a:lnTo>
                <a:lnTo>
                  <a:pt x="1143088" y="0"/>
                </a:lnTo>
                <a:lnTo>
                  <a:pt x="0" y="0"/>
                </a:lnTo>
                <a:lnTo>
                  <a:pt x="0" y="1013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6539611" y="3048000"/>
            <a:ext cx="114323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ts val="1350"/>
              </a:lnSpc>
            </a:pPr>
            <a:r>
              <a:rPr sz="1400" b="1" spc="5" dirty="0">
                <a:solidFill>
                  <a:srgbClr val="005C2F"/>
                </a:solidFill>
                <a:latin typeface="Arial"/>
                <a:cs typeface="Arial"/>
              </a:rPr>
              <a:t>80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1350"/>
              </a:lnSpc>
            </a:pPr>
            <a:r>
              <a:rPr sz="1400" dirty="0">
                <a:solidFill>
                  <a:srgbClr val="005C2F"/>
                </a:solidFill>
                <a:latin typeface="SimSun"/>
                <a:cs typeface="SimSun"/>
              </a:rPr>
              <a:t>设施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6967766" y="2983024"/>
            <a:ext cx="389890" cy="0"/>
          </a:xfrm>
          <a:custGeom>
            <a:avLst/>
            <a:gdLst/>
            <a:ahLst/>
            <a:cxnLst/>
            <a:rect l="l" t="t" r="r" b="b"/>
            <a:pathLst>
              <a:path w="389890">
                <a:moveTo>
                  <a:pt x="0" y="0"/>
                </a:moveTo>
                <a:lnTo>
                  <a:pt x="389465" y="0"/>
                </a:lnTo>
              </a:path>
            </a:pathLst>
          </a:custGeom>
          <a:ln w="25913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35580" y="2827865"/>
            <a:ext cx="121920" cy="167640"/>
          </a:xfrm>
          <a:custGeom>
            <a:avLst/>
            <a:gdLst/>
            <a:ahLst/>
            <a:cxnLst/>
            <a:rect l="l" t="t" r="r" b="b"/>
            <a:pathLst>
              <a:path w="121920" h="167639">
                <a:moveTo>
                  <a:pt x="121631" y="0"/>
                </a:moveTo>
                <a:lnTo>
                  <a:pt x="0" y="0"/>
                </a:lnTo>
                <a:lnTo>
                  <a:pt x="0" y="167428"/>
                </a:lnTo>
                <a:lnTo>
                  <a:pt x="121631" y="167428"/>
                </a:lnTo>
                <a:lnTo>
                  <a:pt x="121631" y="141646"/>
                </a:lnTo>
                <a:lnTo>
                  <a:pt x="25493" y="141646"/>
                </a:lnTo>
                <a:lnTo>
                  <a:pt x="25493" y="27128"/>
                </a:lnTo>
                <a:lnTo>
                  <a:pt x="121631" y="27128"/>
                </a:lnTo>
                <a:lnTo>
                  <a:pt x="121631" y="0"/>
                </a:lnTo>
                <a:close/>
              </a:path>
              <a:path w="121920" h="167639">
                <a:moveTo>
                  <a:pt x="121631" y="27128"/>
                </a:moveTo>
                <a:lnTo>
                  <a:pt x="94909" y="27128"/>
                </a:lnTo>
                <a:lnTo>
                  <a:pt x="94909" y="141646"/>
                </a:lnTo>
                <a:lnTo>
                  <a:pt x="121631" y="141646"/>
                </a:lnTo>
                <a:lnTo>
                  <a:pt x="121631" y="27128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13826" y="2601468"/>
            <a:ext cx="102870" cy="394335"/>
          </a:xfrm>
          <a:custGeom>
            <a:avLst/>
            <a:gdLst/>
            <a:ahLst/>
            <a:cxnLst/>
            <a:rect l="l" t="t" r="r" b="b"/>
            <a:pathLst>
              <a:path w="102870" h="394335">
                <a:moveTo>
                  <a:pt x="65729" y="0"/>
                </a:moveTo>
                <a:lnTo>
                  <a:pt x="22354" y="2702"/>
                </a:lnTo>
                <a:lnTo>
                  <a:pt x="0" y="393877"/>
                </a:lnTo>
                <a:lnTo>
                  <a:pt x="102280" y="393877"/>
                </a:lnTo>
                <a:lnTo>
                  <a:pt x="102280" y="366748"/>
                </a:lnTo>
                <a:lnTo>
                  <a:pt x="27950" y="366748"/>
                </a:lnTo>
                <a:lnTo>
                  <a:pt x="28871" y="30752"/>
                </a:lnTo>
                <a:lnTo>
                  <a:pt x="31635" y="27024"/>
                </a:lnTo>
                <a:lnTo>
                  <a:pt x="100316" y="27024"/>
                </a:lnTo>
                <a:lnTo>
                  <a:pt x="99425" y="22563"/>
                </a:lnTo>
                <a:lnTo>
                  <a:pt x="91726" y="11014"/>
                </a:lnTo>
                <a:lnTo>
                  <a:pt x="80477" y="3179"/>
                </a:lnTo>
                <a:lnTo>
                  <a:pt x="66974" y="21"/>
                </a:lnTo>
                <a:lnTo>
                  <a:pt x="65729" y="0"/>
                </a:lnTo>
                <a:close/>
              </a:path>
              <a:path w="102870" h="394335">
                <a:moveTo>
                  <a:pt x="100316" y="27024"/>
                </a:moveTo>
                <a:lnTo>
                  <a:pt x="70541" y="27024"/>
                </a:lnTo>
                <a:lnTo>
                  <a:pt x="75455" y="30752"/>
                </a:lnTo>
                <a:lnTo>
                  <a:pt x="75456" y="366748"/>
                </a:lnTo>
                <a:lnTo>
                  <a:pt x="102280" y="366748"/>
                </a:lnTo>
                <a:lnTo>
                  <a:pt x="101308" y="31994"/>
                </a:lnTo>
                <a:lnTo>
                  <a:pt x="100316" y="27024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964968" y="2787266"/>
            <a:ext cx="133985" cy="138430"/>
          </a:xfrm>
          <a:custGeom>
            <a:avLst/>
            <a:gdLst/>
            <a:ahLst/>
            <a:cxnLst/>
            <a:rect l="l" t="t" r="r" b="b"/>
            <a:pathLst>
              <a:path w="133984" h="138430">
                <a:moveTo>
                  <a:pt x="67309" y="0"/>
                </a:moveTo>
                <a:lnTo>
                  <a:pt x="27592" y="12826"/>
                </a:lnTo>
                <a:lnTo>
                  <a:pt x="3083" y="45656"/>
                </a:lnTo>
                <a:lnTo>
                  <a:pt x="0" y="63425"/>
                </a:lnTo>
                <a:lnTo>
                  <a:pt x="854" y="76164"/>
                </a:lnTo>
                <a:lnTo>
                  <a:pt x="18456" y="115744"/>
                </a:lnTo>
                <a:lnTo>
                  <a:pt x="51162" y="135954"/>
                </a:lnTo>
                <a:lnTo>
                  <a:pt x="64426" y="137858"/>
                </a:lnTo>
                <a:lnTo>
                  <a:pt x="79516" y="136407"/>
                </a:lnTo>
                <a:lnTo>
                  <a:pt x="93340" y="132207"/>
                </a:lnTo>
                <a:lnTo>
                  <a:pt x="105643" y="125557"/>
                </a:lnTo>
                <a:lnTo>
                  <a:pt x="116172" y="116756"/>
                </a:lnTo>
                <a:lnTo>
                  <a:pt x="116978" y="115744"/>
                </a:lnTo>
                <a:lnTo>
                  <a:pt x="68572" y="115744"/>
                </a:lnTo>
                <a:lnTo>
                  <a:pt x="53888" y="113361"/>
                </a:lnTo>
                <a:lnTo>
                  <a:pt x="41611" y="106779"/>
                </a:lnTo>
                <a:lnTo>
                  <a:pt x="32156" y="96849"/>
                </a:lnTo>
                <a:lnTo>
                  <a:pt x="25997" y="84544"/>
                </a:lnTo>
                <a:lnTo>
                  <a:pt x="24501" y="76164"/>
                </a:lnTo>
                <a:lnTo>
                  <a:pt x="25155" y="59579"/>
                </a:lnTo>
                <a:lnTo>
                  <a:pt x="53346" y="26916"/>
                </a:lnTo>
                <a:lnTo>
                  <a:pt x="67309" y="24643"/>
                </a:lnTo>
                <a:lnTo>
                  <a:pt x="118201" y="24643"/>
                </a:lnTo>
                <a:lnTo>
                  <a:pt x="117371" y="23373"/>
                </a:lnTo>
                <a:lnTo>
                  <a:pt x="108166" y="14092"/>
                </a:lnTo>
                <a:lnTo>
                  <a:pt x="97422" y="7049"/>
                </a:lnTo>
                <a:lnTo>
                  <a:pt x="85351" y="2365"/>
                </a:lnTo>
                <a:lnTo>
                  <a:pt x="72166" y="162"/>
                </a:lnTo>
                <a:lnTo>
                  <a:pt x="67309" y="0"/>
                </a:lnTo>
                <a:close/>
              </a:path>
              <a:path w="133984" h="138430">
                <a:moveTo>
                  <a:pt x="118201" y="24643"/>
                </a:moveTo>
                <a:lnTo>
                  <a:pt x="67309" y="24643"/>
                </a:lnTo>
                <a:lnTo>
                  <a:pt x="81349" y="26916"/>
                </a:lnTo>
                <a:lnTo>
                  <a:pt x="93694" y="33277"/>
                </a:lnTo>
                <a:lnTo>
                  <a:pt x="103296" y="42683"/>
                </a:lnTo>
                <a:lnTo>
                  <a:pt x="109847" y="55036"/>
                </a:lnTo>
                <a:lnTo>
                  <a:pt x="110634" y="59579"/>
                </a:lnTo>
                <a:lnTo>
                  <a:pt x="111381" y="76164"/>
                </a:lnTo>
                <a:lnTo>
                  <a:pt x="110060" y="84544"/>
                </a:lnTo>
                <a:lnTo>
                  <a:pt x="104106" y="96879"/>
                </a:lnTo>
                <a:lnTo>
                  <a:pt x="94612" y="106779"/>
                </a:lnTo>
                <a:lnTo>
                  <a:pt x="82714" y="113190"/>
                </a:lnTo>
                <a:lnTo>
                  <a:pt x="68572" y="115744"/>
                </a:lnTo>
                <a:lnTo>
                  <a:pt x="116978" y="115744"/>
                </a:lnTo>
                <a:lnTo>
                  <a:pt x="124670" y="106103"/>
                </a:lnTo>
                <a:lnTo>
                  <a:pt x="130883" y="93897"/>
                </a:lnTo>
                <a:lnTo>
                  <a:pt x="133515" y="84256"/>
                </a:lnTo>
                <a:lnTo>
                  <a:pt x="132795" y="59579"/>
                </a:lnTo>
                <a:lnTo>
                  <a:pt x="130315" y="48161"/>
                </a:lnTo>
                <a:lnTo>
                  <a:pt x="124825" y="34770"/>
                </a:lnTo>
                <a:lnTo>
                  <a:pt x="118201" y="24643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69975" y="290051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23"/>
                </a:lnTo>
              </a:path>
            </a:pathLst>
          </a:custGeom>
          <a:ln w="25637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995748" y="2900511"/>
            <a:ext cx="0" cy="82550"/>
          </a:xfrm>
          <a:custGeom>
            <a:avLst/>
            <a:gdLst/>
            <a:ahLst/>
            <a:cxnLst/>
            <a:rect l="l" t="t" r="r" b="b"/>
            <a:pathLst>
              <a:path h="82550">
                <a:moveTo>
                  <a:pt x="0" y="0"/>
                </a:moveTo>
                <a:lnTo>
                  <a:pt x="0" y="82523"/>
                </a:lnTo>
              </a:path>
            </a:pathLst>
          </a:custGeom>
          <a:ln w="25637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138162" y="2687523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28398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38162" y="2765076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28398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33248" y="2841387"/>
            <a:ext cx="63500" cy="0"/>
          </a:xfrm>
          <a:custGeom>
            <a:avLst/>
            <a:gdLst/>
            <a:ahLst/>
            <a:cxnLst/>
            <a:rect l="l" t="t" r="r" b="b"/>
            <a:pathLst>
              <a:path w="63500">
                <a:moveTo>
                  <a:pt x="0" y="0"/>
                </a:moveTo>
                <a:lnTo>
                  <a:pt x="63272" y="0"/>
                </a:lnTo>
              </a:path>
            </a:pathLst>
          </a:custGeom>
          <a:ln w="28398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976295" y="2857437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550" y="0"/>
                </a:lnTo>
              </a:path>
            </a:pathLst>
          </a:custGeom>
          <a:ln w="28398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53753" y="2911590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54" y="0"/>
                </a:lnTo>
              </a:path>
            </a:pathLst>
          </a:custGeom>
          <a:ln w="28398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202715" y="2712187"/>
            <a:ext cx="106045" cy="123189"/>
          </a:xfrm>
          <a:custGeom>
            <a:avLst/>
            <a:gdLst/>
            <a:ahLst/>
            <a:cxnLst/>
            <a:rect l="l" t="t" r="r" b="b"/>
            <a:pathLst>
              <a:path w="106045" h="123189">
                <a:moveTo>
                  <a:pt x="105864" y="0"/>
                </a:moveTo>
                <a:lnTo>
                  <a:pt x="0" y="0"/>
                </a:lnTo>
                <a:lnTo>
                  <a:pt x="0" y="24643"/>
                </a:lnTo>
                <a:lnTo>
                  <a:pt x="81497" y="24643"/>
                </a:lnTo>
                <a:lnTo>
                  <a:pt x="81497" y="123112"/>
                </a:lnTo>
                <a:lnTo>
                  <a:pt x="105864" y="123112"/>
                </a:lnTo>
                <a:lnTo>
                  <a:pt x="105864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020073" y="2674011"/>
            <a:ext cx="118110" cy="124460"/>
          </a:xfrm>
          <a:custGeom>
            <a:avLst/>
            <a:gdLst/>
            <a:ahLst/>
            <a:cxnLst/>
            <a:rect l="l" t="t" r="r" b="b"/>
            <a:pathLst>
              <a:path w="118109" h="124460">
                <a:moveTo>
                  <a:pt x="118047" y="0"/>
                </a:moveTo>
                <a:lnTo>
                  <a:pt x="0" y="0"/>
                </a:lnTo>
                <a:lnTo>
                  <a:pt x="0" y="124355"/>
                </a:lnTo>
                <a:lnTo>
                  <a:pt x="24367" y="124355"/>
                </a:lnTo>
                <a:lnTo>
                  <a:pt x="24367" y="24643"/>
                </a:lnTo>
                <a:lnTo>
                  <a:pt x="118047" y="24643"/>
                </a:lnTo>
                <a:lnTo>
                  <a:pt x="118047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798159" y="2644249"/>
            <a:ext cx="246379" cy="70485"/>
          </a:xfrm>
          <a:custGeom>
            <a:avLst/>
            <a:gdLst/>
            <a:ahLst/>
            <a:cxnLst/>
            <a:rect l="l" t="t" r="r" b="b"/>
            <a:pathLst>
              <a:path w="246379" h="70485">
                <a:moveTo>
                  <a:pt x="120908" y="0"/>
                </a:moveTo>
                <a:lnTo>
                  <a:pt x="82599" y="1941"/>
                </a:lnTo>
                <a:lnTo>
                  <a:pt x="35306" y="10628"/>
                </a:lnTo>
                <a:lnTo>
                  <a:pt x="1562" y="30295"/>
                </a:lnTo>
                <a:lnTo>
                  <a:pt x="0" y="36228"/>
                </a:lnTo>
                <a:lnTo>
                  <a:pt x="2124" y="41781"/>
                </a:lnTo>
                <a:lnTo>
                  <a:pt x="37404" y="60372"/>
                </a:lnTo>
                <a:lnTo>
                  <a:pt x="85523" y="68595"/>
                </a:lnTo>
                <a:lnTo>
                  <a:pt x="124453" y="70324"/>
                </a:lnTo>
                <a:lnTo>
                  <a:pt x="144200" y="69804"/>
                </a:lnTo>
                <a:lnTo>
                  <a:pt x="196283" y="63398"/>
                </a:lnTo>
                <a:lnTo>
                  <a:pt x="232434" y="51211"/>
                </a:lnTo>
                <a:lnTo>
                  <a:pt x="245887" y="33861"/>
                </a:lnTo>
                <a:lnTo>
                  <a:pt x="243653" y="28341"/>
                </a:lnTo>
                <a:lnTo>
                  <a:pt x="208161" y="9874"/>
                </a:lnTo>
                <a:lnTo>
                  <a:pt x="159953" y="1713"/>
                </a:lnTo>
                <a:lnTo>
                  <a:pt x="120908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798159" y="2644249"/>
            <a:ext cx="246379" cy="70485"/>
          </a:xfrm>
          <a:custGeom>
            <a:avLst/>
            <a:gdLst/>
            <a:ahLst/>
            <a:cxnLst/>
            <a:rect l="l" t="t" r="r" b="b"/>
            <a:pathLst>
              <a:path w="246379" h="70485">
                <a:moveTo>
                  <a:pt x="245969" y="35161"/>
                </a:moveTo>
                <a:lnTo>
                  <a:pt x="210434" y="59883"/>
                </a:lnTo>
                <a:lnTo>
                  <a:pt x="162919" y="68429"/>
                </a:lnTo>
                <a:lnTo>
                  <a:pt x="124453" y="70324"/>
                </a:lnTo>
                <a:lnTo>
                  <a:pt x="104457" y="69881"/>
                </a:lnTo>
                <a:lnTo>
                  <a:pt x="51766" y="63773"/>
                </a:lnTo>
                <a:lnTo>
                  <a:pt x="14869" y="51938"/>
                </a:lnTo>
                <a:lnTo>
                  <a:pt x="0" y="36228"/>
                </a:lnTo>
                <a:lnTo>
                  <a:pt x="1562" y="30295"/>
                </a:lnTo>
                <a:lnTo>
                  <a:pt x="35306" y="10628"/>
                </a:lnTo>
                <a:lnTo>
                  <a:pt x="82599" y="1941"/>
                </a:lnTo>
                <a:lnTo>
                  <a:pt x="120908" y="0"/>
                </a:lnTo>
                <a:lnTo>
                  <a:pt x="140971" y="439"/>
                </a:lnTo>
                <a:lnTo>
                  <a:pt x="193773" y="6499"/>
                </a:lnTo>
                <a:lnTo>
                  <a:pt x="230769" y="18249"/>
                </a:lnTo>
                <a:lnTo>
                  <a:pt x="245969" y="35161"/>
                </a:lnTo>
                <a:close/>
              </a:path>
            </a:pathLst>
          </a:custGeom>
          <a:ln w="5128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798112" y="2696993"/>
            <a:ext cx="246379" cy="106045"/>
          </a:xfrm>
          <a:custGeom>
            <a:avLst/>
            <a:gdLst/>
            <a:ahLst/>
            <a:cxnLst/>
            <a:rect l="l" t="t" r="r" b="b"/>
            <a:pathLst>
              <a:path w="246379" h="106044">
                <a:moveTo>
                  <a:pt x="0" y="425"/>
                </a:moveTo>
                <a:lnTo>
                  <a:pt x="290" y="71392"/>
                </a:lnTo>
                <a:lnTo>
                  <a:pt x="35635" y="95026"/>
                </a:lnTo>
                <a:lnTo>
                  <a:pt x="83155" y="103592"/>
                </a:lnTo>
                <a:lnTo>
                  <a:pt x="121513" y="105494"/>
                </a:lnTo>
                <a:lnTo>
                  <a:pt x="141439" y="105049"/>
                </a:lnTo>
                <a:lnTo>
                  <a:pt x="194071" y="98922"/>
                </a:lnTo>
                <a:lnTo>
                  <a:pt x="231035" y="87074"/>
                </a:lnTo>
                <a:lnTo>
                  <a:pt x="245961" y="70331"/>
                </a:lnTo>
                <a:lnTo>
                  <a:pt x="205598" y="70331"/>
                </a:lnTo>
                <a:lnTo>
                  <a:pt x="202083" y="66815"/>
                </a:lnTo>
                <a:lnTo>
                  <a:pt x="202083" y="56265"/>
                </a:lnTo>
                <a:lnTo>
                  <a:pt x="205598" y="52748"/>
                </a:lnTo>
                <a:lnTo>
                  <a:pt x="245975" y="52748"/>
                </a:lnTo>
                <a:lnTo>
                  <a:pt x="245989" y="35165"/>
                </a:lnTo>
                <a:lnTo>
                  <a:pt x="123003" y="35165"/>
                </a:lnTo>
                <a:lnTo>
                  <a:pt x="84499" y="33390"/>
                </a:lnTo>
                <a:lnTo>
                  <a:pt x="36619" y="24975"/>
                </a:lnTo>
                <a:lnTo>
                  <a:pt x="1826" y="6051"/>
                </a:lnTo>
                <a:lnTo>
                  <a:pt x="0" y="425"/>
                </a:lnTo>
                <a:close/>
              </a:path>
              <a:path w="246379" h="106044">
                <a:moveTo>
                  <a:pt x="245975" y="52748"/>
                </a:moveTo>
                <a:lnTo>
                  <a:pt x="216142" y="52748"/>
                </a:lnTo>
                <a:lnTo>
                  <a:pt x="219656" y="56265"/>
                </a:lnTo>
                <a:lnTo>
                  <a:pt x="219656" y="66815"/>
                </a:lnTo>
                <a:lnTo>
                  <a:pt x="216142" y="70331"/>
                </a:lnTo>
                <a:lnTo>
                  <a:pt x="245961" y="70331"/>
                </a:lnTo>
                <a:lnTo>
                  <a:pt x="245975" y="52748"/>
                </a:lnTo>
                <a:close/>
              </a:path>
              <a:path w="246379" h="106044">
                <a:moveTo>
                  <a:pt x="246016" y="0"/>
                </a:moveTo>
                <a:lnTo>
                  <a:pt x="210371" y="24694"/>
                </a:lnTo>
                <a:lnTo>
                  <a:pt x="162851" y="33260"/>
                </a:lnTo>
                <a:lnTo>
                  <a:pt x="123003" y="35165"/>
                </a:lnTo>
                <a:lnTo>
                  <a:pt x="245989" y="35165"/>
                </a:lnTo>
                <a:lnTo>
                  <a:pt x="246016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00196" y="2749742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8786" y="17582"/>
                </a:moveTo>
                <a:lnTo>
                  <a:pt x="3514" y="17582"/>
                </a:lnTo>
                <a:lnTo>
                  <a:pt x="0" y="14066"/>
                </a:lnTo>
                <a:lnTo>
                  <a:pt x="0" y="8791"/>
                </a:lnTo>
                <a:lnTo>
                  <a:pt x="0" y="3516"/>
                </a:lnTo>
                <a:lnTo>
                  <a:pt x="3514" y="0"/>
                </a:lnTo>
                <a:lnTo>
                  <a:pt x="8786" y="0"/>
                </a:lnTo>
                <a:lnTo>
                  <a:pt x="14058" y="0"/>
                </a:lnTo>
                <a:lnTo>
                  <a:pt x="17573" y="3516"/>
                </a:lnTo>
                <a:lnTo>
                  <a:pt x="17573" y="8791"/>
                </a:lnTo>
                <a:lnTo>
                  <a:pt x="17573" y="14066"/>
                </a:lnTo>
                <a:lnTo>
                  <a:pt x="14058" y="17582"/>
                </a:lnTo>
                <a:lnTo>
                  <a:pt x="8786" y="17582"/>
                </a:lnTo>
                <a:close/>
              </a:path>
            </a:pathLst>
          </a:custGeom>
          <a:ln w="5126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798103" y="2696993"/>
            <a:ext cx="246379" cy="106045"/>
          </a:xfrm>
          <a:custGeom>
            <a:avLst/>
            <a:gdLst/>
            <a:ahLst/>
            <a:cxnLst/>
            <a:rect l="l" t="t" r="r" b="b"/>
            <a:pathLst>
              <a:path w="246379" h="106044">
                <a:moveTo>
                  <a:pt x="123012" y="35165"/>
                </a:moveTo>
                <a:lnTo>
                  <a:pt x="84508" y="33390"/>
                </a:lnTo>
                <a:lnTo>
                  <a:pt x="36628" y="24975"/>
                </a:lnTo>
                <a:lnTo>
                  <a:pt x="1835" y="6051"/>
                </a:lnTo>
                <a:lnTo>
                  <a:pt x="8" y="425"/>
                </a:lnTo>
                <a:lnTo>
                  <a:pt x="0" y="70331"/>
                </a:lnTo>
                <a:lnTo>
                  <a:pt x="35644" y="95026"/>
                </a:lnTo>
                <a:lnTo>
                  <a:pt x="83164" y="103592"/>
                </a:lnTo>
                <a:lnTo>
                  <a:pt x="121522" y="105494"/>
                </a:lnTo>
                <a:lnTo>
                  <a:pt x="141448" y="105049"/>
                </a:lnTo>
                <a:lnTo>
                  <a:pt x="194080" y="98922"/>
                </a:lnTo>
                <a:lnTo>
                  <a:pt x="231044" y="87074"/>
                </a:lnTo>
                <a:lnTo>
                  <a:pt x="246025" y="0"/>
                </a:lnTo>
                <a:lnTo>
                  <a:pt x="244431" y="5643"/>
                </a:lnTo>
                <a:lnTo>
                  <a:pt x="239817" y="11007"/>
                </a:lnTo>
                <a:lnTo>
                  <a:pt x="196213" y="28215"/>
                </a:lnTo>
                <a:lnTo>
                  <a:pt x="144181" y="34641"/>
                </a:lnTo>
                <a:lnTo>
                  <a:pt x="124502" y="35163"/>
                </a:lnTo>
                <a:lnTo>
                  <a:pt x="123012" y="35165"/>
                </a:lnTo>
                <a:close/>
              </a:path>
            </a:pathLst>
          </a:custGeom>
          <a:ln w="5127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798113" y="2784908"/>
            <a:ext cx="246379" cy="106045"/>
          </a:xfrm>
          <a:custGeom>
            <a:avLst/>
            <a:gdLst/>
            <a:ahLst/>
            <a:cxnLst/>
            <a:rect l="l" t="t" r="r" b="b"/>
            <a:pathLst>
              <a:path w="246379" h="106044">
                <a:moveTo>
                  <a:pt x="0" y="425"/>
                </a:moveTo>
                <a:lnTo>
                  <a:pt x="290" y="71392"/>
                </a:lnTo>
                <a:lnTo>
                  <a:pt x="35635" y="95026"/>
                </a:lnTo>
                <a:lnTo>
                  <a:pt x="83155" y="103592"/>
                </a:lnTo>
                <a:lnTo>
                  <a:pt x="121513" y="105494"/>
                </a:lnTo>
                <a:lnTo>
                  <a:pt x="141439" y="105049"/>
                </a:lnTo>
                <a:lnTo>
                  <a:pt x="194071" y="98922"/>
                </a:lnTo>
                <a:lnTo>
                  <a:pt x="231035" y="87074"/>
                </a:lnTo>
                <a:lnTo>
                  <a:pt x="245961" y="70331"/>
                </a:lnTo>
                <a:lnTo>
                  <a:pt x="205598" y="70331"/>
                </a:lnTo>
                <a:lnTo>
                  <a:pt x="202083" y="66815"/>
                </a:lnTo>
                <a:lnTo>
                  <a:pt x="202083" y="56265"/>
                </a:lnTo>
                <a:lnTo>
                  <a:pt x="205598" y="52748"/>
                </a:lnTo>
                <a:lnTo>
                  <a:pt x="245975" y="52748"/>
                </a:lnTo>
                <a:lnTo>
                  <a:pt x="245989" y="35165"/>
                </a:lnTo>
                <a:lnTo>
                  <a:pt x="123003" y="35165"/>
                </a:lnTo>
                <a:lnTo>
                  <a:pt x="84499" y="33390"/>
                </a:lnTo>
                <a:lnTo>
                  <a:pt x="36619" y="24975"/>
                </a:lnTo>
                <a:lnTo>
                  <a:pt x="1826" y="6051"/>
                </a:lnTo>
                <a:lnTo>
                  <a:pt x="0" y="425"/>
                </a:lnTo>
                <a:close/>
              </a:path>
              <a:path w="246379" h="106044">
                <a:moveTo>
                  <a:pt x="245975" y="52748"/>
                </a:moveTo>
                <a:lnTo>
                  <a:pt x="216142" y="52748"/>
                </a:lnTo>
                <a:lnTo>
                  <a:pt x="219656" y="56265"/>
                </a:lnTo>
                <a:lnTo>
                  <a:pt x="219656" y="66815"/>
                </a:lnTo>
                <a:lnTo>
                  <a:pt x="216142" y="70331"/>
                </a:lnTo>
                <a:lnTo>
                  <a:pt x="245961" y="70331"/>
                </a:lnTo>
                <a:lnTo>
                  <a:pt x="245975" y="52748"/>
                </a:lnTo>
                <a:close/>
              </a:path>
              <a:path w="246379" h="106044">
                <a:moveTo>
                  <a:pt x="246016" y="0"/>
                </a:moveTo>
                <a:lnTo>
                  <a:pt x="210371" y="24694"/>
                </a:lnTo>
                <a:lnTo>
                  <a:pt x="162851" y="33260"/>
                </a:lnTo>
                <a:lnTo>
                  <a:pt x="123003" y="35165"/>
                </a:lnTo>
                <a:lnTo>
                  <a:pt x="245989" y="35165"/>
                </a:lnTo>
                <a:lnTo>
                  <a:pt x="246016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00196" y="2837657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8786" y="17582"/>
                </a:moveTo>
                <a:lnTo>
                  <a:pt x="3514" y="17582"/>
                </a:lnTo>
                <a:lnTo>
                  <a:pt x="0" y="14066"/>
                </a:lnTo>
                <a:lnTo>
                  <a:pt x="0" y="8791"/>
                </a:lnTo>
                <a:lnTo>
                  <a:pt x="0" y="3516"/>
                </a:lnTo>
                <a:lnTo>
                  <a:pt x="3514" y="0"/>
                </a:lnTo>
                <a:lnTo>
                  <a:pt x="8786" y="0"/>
                </a:lnTo>
                <a:lnTo>
                  <a:pt x="14058" y="0"/>
                </a:lnTo>
                <a:lnTo>
                  <a:pt x="17573" y="3516"/>
                </a:lnTo>
                <a:lnTo>
                  <a:pt x="17573" y="8791"/>
                </a:lnTo>
                <a:lnTo>
                  <a:pt x="17573" y="14066"/>
                </a:lnTo>
                <a:lnTo>
                  <a:pt x="14058" y="17582"/>
                </a:lnTo>
                <a:lnTo>
                  <a:pt x="8786" y="17582"/>
                </a:lnTo>
                <a:close/>
              </a:path>
            </a:pathLst>
          </a:custGeom>
          <a:ln w="5126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98104" y="2784908"/>
            <a:ext cx="246379" cy="106045"/>
          </a:xfrm>
          <a:custGeom>
            <a:avLst/>
            <a:gdLst/>
            <a:ahLst/>
            <a:cxnLst/>
            <a:rect l="l" t="t" r="r" b="b"/>
            <a:pathLst>
              <a:path w="246379" h="106044">
                <a:moveTo>
                  <a:pt x="123012" y="35165"/>
                </a:moveTo>
                <a:lnTo>
                  <a:pt x="84508" y="33390"/>
                </a:lnTo>
                <a:lnTo>
                  <a:pt x="36628" y="24975"/>
                </a:lnTo>
                <a:lnTo>
                  <a:pt x="1835" y="6051"/>
                </a:lnTo>
                <a:lnTo>
                  <a:pt x="8" y="425"/>
                </a:lnTo>
                <a:lnTo>
                  <a:pt x="0" y="70331"/>
                </a:lnTo>
                <a:lnTo>
                  <a:pt x="35644" y="95026"/>
                </a:lnTo>
                <a:lnTo>
                  <a:pt x="83164" y="103592"/>
                </a:lnTo>
                <a:lnTo>
                  <a:pt x="121522" y="105494"/>
                </a:lnTo>
                <a:lnTo>
                  <a:pt x="141448" y="105049"/>
                </a:lnTo>
                <a:lnTo>
                  <a:pt x="194080" y="98922"/>
                </a:lnTo>
                <a:lnTo>
                  <a:pt x="231044" y="87074"/>
                </a:lnTo>
                <a:lnTo>
                  <a:pt x="246025" y="0"/>
                </a:lnTo>
                <a:lnTo>
                  <a:pt x="244431" y="5643"/>
                </a:lnTo>
                <a:lnTo>
                  <a:pt x="239817" y="11007"/>
                </a:lnTo>
                <a:lnTo>
                  <a:pt x="196213" y="28215"/>
                </a:lnTo>
                <a:lnTo>
                  <a:pt x="144181" y="34641"/>
                </a:lnTo>
                <a:lnTo>
                  <a:pt x="124502" y="35163"/>
                </a:lnTo>
                <a:lnTo>
                  <a:pt x="123012" y="35165"/>
                </a:lnTo>
                <a:close/>
              </a:path>
            </a:pathLst>
          </a:custGeom>
          <a:ln w="5127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798113" y="2872823"/>
            <a:ext cx="246379" cy="106045"/>
          </a:xfrm>
          <a:custGeom>
            <a:avLst/>
            <a:gdLst/>
            <a:ahLst/>
            <a:cxnLst/>
            <a:rect l="l" t="t" r="r" b="b"/>
            <a:pathLst>
              <a:path w="246379" h="106044">
                <a:moveTo>
                  <a:pt x="0" y="425"/>
                </a:moveTo>
                <a:lnTo>
                  <a:pt x="290" y="71392"/>
                </a:lnTo>
                <a:lnTo>
                  <a:pt x="35635" y="95026"/>
                </a:lnTo>
                <a:lnTo>
                  <a:pt x="83155" y="103592"/>
                </a:lnTo>
                <a:lnTo>
                  <a:pt x="121513" y="105494"/>
                </a:lnTo>
                <a:lnTo>
                  <a:pt x="141439" y="105049"/>
                </a:lnTo>
                <a:lnTo>
                  <a:pt x="194071" y="98922"/>
                </a:lnTo>
                <a:lnTo>
                  <a:pt x="231035" y="87074"/>
                </a:lnTo>
                <a:lnTo>
                  <a:pt x="245961" y="70331"/>
                </a:lnTo>
                <a:lnTo>
                  <a:pt x="205598" y="70331"/>
                </a:lnTo>
                <a:lnTo>
                  <a:pt x="202083" y="66815"/>
                </a:lnTo>
                <a:lnTo>
                  <a:pt x="202083" y="56265"/>
                </a:lnTo>
                <a:lnTo>
                  <a:pt x="205598" y="52748"/>
                </a:lnTo>
                <a:lnTo>
                  <a:pt x="245975" y="52748"/>
                </a:lnTo>
                <a:lnTo>
                  <a:pt x="245989" y="35165"/>
                </a:lnTo>
                <a:lnTo>
                  <a:pt x="123003" y="35165"/>
                </a:lnTo>
                <a:lnTo>
                  <a:pt x="84499" y="33390"/>
                </a:lnTo>
                <a:lnTo>
                  <a:pt x="36619" y="24975"/>
                </a:lnTo>
                <a:lnTo>
                  <a:pt x="1826" y="6051"/>
                </a:lnTo>
                <a:lnTo>
                  <a:pt x="0" y="425"/>
                </a:lnTo>
                <a:close/>
              </a:path>
              <a:path w="246379" h="106044">
                <a:moveTo>
                  <a:pt x="245975" y="52748"/>
                </a:moveTo>
                <a:lnTo>
                  <a:pt x="216142" y="52748"/>
                </a:lnTo>
                <a:lnTo>
                  <a:pt x="219656" y="56265"/>
                </a:lnTo>
                <a:lnTo>
                  <a:pt x="219656" y="66815"/>
                </a:lnTo>
                <a:lnTo>
                  <a:pt x="216142" y="70331"/>
                </a:lnTo>
                <a:lnTo>
                  <a:pt x="245961" y="70331"/>
                </a:lnTo>
                <a:lnTo>
                  <a:pt x="245975" y="52748"/>
                </a:lnTo>
                <a:close/>
              </a:path>
              <a:path w="246379" h="106044">
                <a:moveTo>
                  <a:pt x="246016" y="0"/>
                </a:moveTo>
                <a:lnTo>
                  <a:pt x="210371" y="24694"/>
                </a:lnTo>
                <a:lnTo>
                  <a:pt x="162851" y="33260"/>
                </a:lnTo>
                <a:lnTo>
                  <a:pt x="123003" y="35165"/>
                </a:lnTo>
                <a:lnTo>
                  <a:pt x="245989" y="35165"/>
                </a:lnTo>
                <a:lnTo>
                  <a:pt x="246016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00196" y="2925572"/>
            <a:ext cx="17780" cy="17780"/>
          </a:xfrm>
          <a:custGeom>
            <a:avLst/>
            <a:gdLst/>
            <a:ahLst/>
            <a:cxnLst/>
            <a:rect l="l" t="t" r="r" b="b"/>
            <a:pathLst>
              <a:path w="17779" h="17780">
                <a:moveTo>
                  <a:pt x="8786" y="17582"/>
                </a:moveTo>
                <a:lnTo>
                  <a:pt x="3514" y="17582"/>
                </a:lnTo>
                <a:lnTo>
                  <a:pt x="0" y="14066"/>
                </a:lnTo>
                <a:lnTo>
                  <a:pt x="0" y="8791"/>
                </a:lnTo>
                <a:lnTo>
                  <a:pt x="0" y="3516"/>
                </a:lnTo>
                <a:lnTo>
                  <a:pt x="3514" y="0"/>
                </a:lnTo>
                <a:lnTo>
                  <a:pt x="8786" y="0"/>
                </a:lnTo>
                <a:lnTo>
                  <a:pt x="14058" y="0"/>
                </a:lnTo>
                <a:lnTo>
                  <a:pt x="17573" y="3516"/>
                </a:lnTo>
                <a:lnTo>
                  <a:pt x="17573" y="8791"/>
                </a:lnTo>
                <a:lnTo>
                  <a:pt x="17573" y="14066"/>
                </a:lnTo>
                <a:lnTo>
                  <a:pt x="14058" y="17582"/>
                </a:lnTo>
                <a:lnTo>
                  <a:pt x="8786" y="17582"/>
                </a:lnTo>
                <a:close/>
              </a:path>
            </a:pathLst>
          </a:custGeom>
          <a:ln w="5126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98104" y="2872823"/>
            <a:ext cx="246379" cy="106045"/>
          </a:xfrm>
          <a:custGeom>
            <a:avLst/>
            <a:gdLst/>
            <a:ahLst/>
            <a:cxnLst/>
            <a:rect l="l" t="t" r="r" b="b"/>
            <a:pathLst>
              <a:path w="246379" h="106044">
                <a:moveTo>
                  <a:pt x="123012" y="35165"/>
                </a:moveTo>
                <a:lnTo>
                  <a:pt x="84508" y="33390"/>
                </a:lnTo>
                <a:lnTo>
                  <a:pt x="36628" y="24975"/>
                </a:lnTo>
                <a:lnTo>
                  <a:pt x="1835" y="6051"/>
                </a:lnTo>
                <a:lnTo>
                  <a:pt x="8" y="425"/>
                </a:lnTo>
                <a:lnTo>
                  <a:pt x="0" y="70331"/>
                </a:lnTo>
                <a:lnTo>
                  <a:pt x="35644" y="95026"/>
                </a:lnTo>
                <a:lnTo>
                  <a:pt x="83164" y="103592"/>
                </a:lnTo>
                <a:lnTo>
                  <a:pt x="121522" y="105494"/>
                </a:lnTo>
                <a:lnTo>
                  <a:pt x="141448" y="105049"/>
                </a:lnTo>
                <a:lnTo>
                  <a:pt x="194080" y="98922"/>
                </a:lnTo>
                <a:lnTo>
                  <a:pt x="231044" y="87074"/>
                </a:lnTo>
                <a:lnTo>
                  <a:pt x="246025" y="0"/>
                </a:lnTo>
                <a:lnTo>
                  <a:pt x="244431" y="5643"/>
                </a:lnTo>
                <a:lnTo>
                  <a:pt x="239817" y="11007"/>
                </a:lnTo>
                <a:lnTo>
                  <a:pt x="196213" y="28215"/>
                </a:lnTo>
                <a:lnTo>
                  <a:pt x="144181" y="34641"/>
                </a:lnTo>
                <a:lnTo>
                  <a:pt x="124502" y="35163"/>
                </a:lnTo>
                <a:lnTo>
                  <a:pt x="123012" y="35165"/>
                </a:lnTo>
                <a:close/>
              </a:path>
            </a:pathLst>
          </a:custGeom>
          <a:ln w="5127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039745" y="2086864"/>
            <a:ext cx="0" cy="1398270"/>
          </a:xfrm>
          <a:custGeom>
            <a:avLst/>
            <a:gdLst/>
            <a:ahLst/>
            <a:cxnLst/>
            <a:rect l="l" t="t" r="r" b="b"/>
            <a:pathLst>
              <a:path h="1398270">
                <a:moveTo>
                  <a:pt x="0" y="0"/>
                </a:moveTo>
                <a:lnTo>
                  <a:pt x="0" y="1398016"/>
                </a:lnTo>
              </a:path>
            </a:pathLst>
          </a:custGeom>
          <a:ln w="381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39745" y="3601592"/>
            <a:ext cx="0" cy="592455"/>
          </a:xfrm>
          <a:custGeom>
            <a:avLst/>
            <a:gdLst/>
            <a:ahLst/>
            <a:cxnLst/>
            <a:rect l="l" t="t" r="r" b="b"/>
            <a:pathLst>
              <a:path h="592454">
                <a:moveTo>
                  <a:pt x="0" y="0"/>
                </a:moveTo>
                <a:lnTo>
                  <a:pt x="0" y="591947"/>
                </a:lnTo>
              </a:path>
            </a:pathLst>
          </a:custGeom>
          <a:ln w="381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 txBox="1"/>
          <p:nvPr/>
        </p:nvSpPr>
        <p:spPr>
          <a:xfrm>
            <a:off x="3086735" y="2104872"/>
            <a:ext cx="4596765" cy="276999"/>
          </a:xfrm>
          <a:prstGeom prst="rect">
            <a:avLst/>
          </a:prstGeom>
          <a:solidFill>
            <a:srgbClr val="9D9D9D"/>
          </a:solidFill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SimSun"/>
                <a:cs typeface="SimSun"/>
              </a:rPr>
              <a:t>商业模式概述</a:t>
            </a:r>
            <a:endParaRPr sz="1200" b="1" dirty="0">
              <a:latin typeface="SimSun"/>
              <a:cs typeface="SimSun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902585" y="264877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19">
                <a:moveTo>
                  <a:pt x="133101" y="0"/>
                </a:moveTo>
                <a:lnTo>
                  <a:pt x="90866" y="7933"/>
                </a:lnTo>
                <a:lnTo>
                  <a:pt x="54308" y="27740"/>
                </a:lnTo>
                <a:lnTo>
                  <a:pt x="25557" y="57291"/>
                </a:lnTo>
                <a:lnTo>
                  <a:pt x="6744" y="94455"/>
                </a:lnTo>
                <a:lnTo>
                  <a:pt x="0" y="137101"/>
                </a:lnTo>
                <a:lnTo>
                  <a:pt x="535" y="149288"/>
                </a:lnTo>
                <a:lnTo>
                  <a:pt x="10371" y="189157"/>
                </a:lnTo>
                <a:lnTo>
                  <a:pt x="31449" y="223486"/>
                </a:lnTo>
                <a:lnTo>
                  <a:pt x="62273" y="250342"/>
                </a:lnTo>
                <a:lnTo>
                  <a:pt x="101348" y="267790"/>
                </a:lnTo>
                <a:lnTo>
                  <a:pt x="147177" y="273899"/>
                </a:lnTo>
                <a:lnTo>
                  <a:pt x="161171" y="272152"/>
                </a:lnTo>
                <a:lnTo>
                  <a:pt x="200030" y="258811"/>
                </a:lnTo>
                <a:lnTo>
                  <a:pt x="232661" y="234617"/>
                </a:lnTo>
                <a:lnTo>
                  <a:pt x="257078" y="201242"/>
                </a:lnTo>
                <a:lnTo>
                  <a:pt x="271296" y="160355"/>
                </a:lnTo>
                <a:lnTo>
                  <a:pt x="274126" y="129749"/>
                </a:lnTo>
                <a:lnTo>
                  <a:pt x="272623" y="115483"/>
                </a:lnTo>
                <a:lnTo>
                  <a:pt x="259814" y="75836"/>
                </a:lnTo>
                <a:lnTo>
                  <a:pt x="236016" y="42504"/>
                </a:lnTo>
                <a:lnTo>
                  <a:pt x="203105" y="17526"/>
                </a:lnTo>
                <a:lnTo>
                  <a:pt x="162958" y="2941"/>
                </a:lnTo>
                <a:lnTo>
                  <a:pt x="133101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902585" y="2648770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19">
                <a:moveTo>
                  <a:pt x="0" y="137101"/>
                </a:moveTo>
                <a:lnTo>
                  <a:pt x="6744" y="94455"/>
                </a:lnTo>
                <a:lnTo>
                  <a:pt x="25557" y="57291"/>
                </a:lnTo>
                <a:lnTo>
                  <a:pt x="54308" y="27740"/>
                </a:lnTo>
                <a:lnTo>
                  <a:pt x="90866" y="7933"/>
                </a:lnTo>
                <a:lnTo>
                  <a:pt x="133101" y="0"/>
                </a:lnTo>
                <a:lnTo>
                  <a:pt x="148292" y="742"/>
                </a:lnTo>
                <a:lnTo>
                  <a:pt x="190434" y="11409"/>
                </a:lnTo>
                <a:lnTo>
                  <a:pt x="225965" y="33149"/>
                </a:lnTo>
                <a:lnTo>
                  <a:pt x="253010" y="63923"/>
                </a:lnTo>
                <a:lnTo>
                  <a:pt x="269690" y="101691"/>
                </a:lnTo>
                <a:lnTo>
                  <a:pt x="274126" y="129749"/>
                </a:lnTo>
                <a:lnTo>
                  <a:pt x="273425" y="145346"/>
                </a:lnTo>
                <a:lnTo>
                  <a:pt x="263049" y="188365"/>
                </a:lnTo>
                <a:lnTo>
                  <a:pt x="241811" y="224430"/>
                </a:lnTo>
                <a:lnTo>
                  <a:pt x="211697" y="251870"/>
                </a:lnTo>
                <a:lnTo>
                  <a:pt x="174693" y="269014"/>
                </a:lnTo>
                <a:lnTo>
                  <a:pt x="147177" y="273899"/>
                </a:lnTo>
                <a:lnTo>
                  <a:pt x="131242" y="273242"/>
                </a:lnTo>
                <a:lnTo>
                  <a:pt x="87498" y="263138"/>
                </a:lnTo>
                <a:lnTo>
                  <a:pt x="51008" y="242340"/>
                </a:lnTo>
                <a:lnTo>
                  <a:pt x="23266" y="212778"/>
                </a:lnTo>
                <a:lnTo>
                  <a:pt x="5769" y="176388"/>
                </a:lnTo>
                <a:lnTo>
                  <a:pt x="0" y="13710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2963036" y="2684185"/>
            <a:ext cx="1543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902585" y="3760528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3101" y="0"/>
                </a:moveTo>
                <a:lnTo>
                  <a:pt x="90866" y="7933"/>
                </a:lnTo>
                <a:lnTo>
                  <a:pt x="54308" y="27740"/>
                </a:lnTo>
                <a:lnTo>
                  <a:pt x="25557" y="57291"/>
                </a:lnTo>
                <a:lnTo>
                  <a:pt x="6744" y="94455"/>
                </a:lnTo>
                <a:lnTo>
                  <a:pt x="0" y="137101"/>
                </a:lnTo>
                <a:lnTo>
                  <a:pt x="535" y="149288"/>
                </a:lnTo>
                <a:lnTo>
                  <a:pt x="10371" y="189157"/>
                </a:lnTo>
                <a:lnTo>
                  <a:pt x="31449" y="223486"/>
                </a:lnTo>
                <a:lnTo>
                  <a:pt x="62273" y="250342"/>
                </a:lnTo>
                <a:lnTo>
                  <a:pt x="101348" y="267790"/>
                </a:lnTo>
                <a:lnTo>
                  <a:pt x="147177" y="273899"/>
                </a:lnTo>
                <a:lnTo>
                  <a:pt x="161171" y="272152"/>
                </a:lnTo>
                <a:lnTo>
                  <a:pt x="200030" y="258811"/>
                </a:lnTo>
                <a:lnTo>
                  <a:pt x="232661" y="234617"/>
                </a:lnTo>
                <a:lnTo>
                  <a:pt x="257078" y="201242"/>
                </a:lnTo>
                <a:lnTo>
                  <a:pt x="271296" y="160355"/>
                </a:lnTo>
                <a:lnTo>
                  <a:pt x="274126" y="129749"/>
                </a:lnTo>
                <a:lnTo>
                  <a:pt x="272623" y="115483"/>
                </a:lnTo>
                <a:lnTo>
                  <a:pt x="259814" y="75836"/>
                </a:lnTo>
                <a:lnTo>
                  <a:pt x="236016" y="42504"/>
                </a:lnTo>
                <a:lnTo>
                  <a:pt x="203105" y="17526"/>
                </a:lnTo>
                <a:lnTo>
                  <a:pt x="162958" y="2941"/>
                </a:lnTo>
                <a:lnTo>
                  <a:pt x="133101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902585" y="3760528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0" y="137101"/>
                </a:moveTo>
                <a:lnTo>
                  <a:pt x="6744" y="94455"/>
                </a:lnTo>
                <a:lnTo>
                  <a:pt x="25557" y="57291"/>
                </a:lnTo>
                <a:lnTo>
                  <a:pt x="54308" y="27740"/>
                </a:lnTo>
                <a:lnTo>
                  <a:pt x="90866" y="7933"/>
                </a:lnTo>
                <a:lnTo>
                  <a:pt x="133101" y="0"/>
                </a:lnTo>
                <a:lnTo>
                  <a:pt x="148292" y="742"/>
                </a:lnTo>
                <a:lnTo>
                  <a:pt x="190434" y="11409"/>
                </a:lnTo>
                <a:lnTo>
                  <a:pt x="225965" y="33149"/>
                </a:lnTo>
                <a:lnTo>
                  <a:pt x="253010" y="63923"/>
                </a:lnTo>
                <a:lnTo>
                  <a:pt x="269690" y="101691"/>
                </a:lnTo>
                <a:lnTo>
                  <a:pt x="274126" y="129749"/>
                </a:lnTo>
                <a:lnTo>
                  <a:pt x="273425" y="145346"/>
                </a:lnTo>
                <a:lnTo>
                  <a:pt x="263049" y="188365"/>
                </a:lnTo>
                <a:lnTo>
                  <a:pt x="241811" y="224430"/>
                </a:lnTo>
                <a:lnTo>
                  <a:pt x="211697" y="251870"/>
                </a:lnTo>
                <a:lnTo>
                  <a:pt x="174693" y="269014"/>
                </a:lnTo>
                <a:lnTo>
                  <a:pt x="147177" y="273899"/>
                </a:lnTo>
                <a:lnTo>
                  <a:pt x="131242" y="273242"/>
                </a:lnTo>
                <a:lnTo>
                  <a:pt x="87498" y="263138"/>
                </a:lnTo>
                <a:lnTo>
                  <a:pt x="51008" y="242340"/>
                </a:lnTo>
                <a:lnTo>
                  <a:pt x="23266" y="212778"/>
                </a:lnTo>
                <a:lnTo>
                  <a:pt x="5769" y="176388"/>
                </a:lnTo>
                <a:lnTo>
                  <a:pt x="0" y="13710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2963036" y="3796070"/>
            <a:ext cx="1543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3039745" y="4256785"/>
            <a:ext cx="0" cy="2218690"/>
          </a:xfrm>
          <a:custGeom>
            <a:avLst/>
            <a:gdLst/>
            <a:ahLst/>
            <a:cxnLst/>
            <a:rect l="l" t="t" r="r" b="b"/>
            <a:pathLst>
              <a:path h="2218690">
                <a:moveTo>
                  <a:pt x="0" y="0"/>
                </a:moveTo>
                <a:lnTo>
                  <a:pt x="0" y="2218220"/>
                </a:lnTo>
              </a:path>
            </a:pathLst>
          </a:custGeom>
          <a:ln w="381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902585" y="5228775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3101" y="0"/>
                </a:moveTo>
                <a:lnTo>
                  <a:pt x="90866" y="7946"/>
                </a:lnTo>
                <a:lnTo>
                  <a:pt x="54308" y="27778"/>
                </a:lnTo>
                <a:lnTo>
                  <a:pt x="25557" y="57346"/>
                </a:lnTo>
                <a:lnTo>
                  <a:pt x="6744" y="94503"/>
                </a:lnTo>
                <a:lnTo>
                  <a:pt x="0" y="137101"/>
                </a:lnTo>
                <a:lnTo>
                  <a:pt x="535" y="149298"/>
                </a:lnTo>
                <a:lnTo>
                  <a:pt x="10368" y="189205"/>
                </a:lnTo>
                <a:lnTo>
                  <a:pt x="31445" y="223536"/>
                </a:lnTo>
                <a:lnTo>
                  <a:pt x="62268" y="250374"/>
                </a:lnTo>
                <a:lnTo>
                  <a:pt x="101341" y="267801"/>
                </a:lnTo>
                <a:lnTo>
                  <a:pt x="147168" y="273900"/>
                </a:lnTo>
                <a:lnTo>
                  <a:pt x="161163" y="272158"/>
                </a:lnTo>
                <a:lnTo>
                  <a:pt x="200024" y="258838"/>
                </a:lnTo>
                <a:lnTo>
                  <a:pt x="232658" y="234669"/>
                </a:lnTo>
                <a:lnTo>
                  <a:pt x="257077" y="201304"/>
                </a:lnTo>
                <a:lnTo>
                  <a:pt x="271295" y="160401"/>
                </a:lnTo>
                <a:lnTo>
                  <a:pt x="274126" y="129760"/>
                </a:lnTo>
                <a:lnTo>
                  <a:pt x="272623" y="115513"/>
                </a:lnTo>
                <a:lnTo>
                  <a:pt x="259814" y="75891"/>
                </a:lnTo>
                <a:lnTo>
                  <a:pt x="236016" y="42553"/>
                </a:lnTo>
                <a:lnTo>
                  <a:pt x="203104" y="17552"/>
                </a:lnTo>
                <a:lnTo>
                  <a:pt x="162958" y="2947"/>
                </a:lnTo>
                <a:lnTo>
                  <a:pt x="133101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902585" y="5228775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0" y="137101"/>
                </a:moveTo>
                <a:lnTo>
                  <a:pt x="6744" y="94503"/>
                </a:lnTo>
                <a:lnTo>
                  <a:pt x="25557" y="57346"/>
                </a:lnTo>
                <a:lnTo>
                  <a:pt x="54308" y="27778"/>
                </a:lnTo>
                <a:lnTo>
                  <a:pt x="90866" y="7946"/>
                </a:lnTo>
                <a:lnTo>
                  <a:pt x="133101" y="0"/>
                </a:lnTo>
                <a:lnTo>
                  <a:pt x="148292" y="743"/>
                </a:lnTo>
                <a:lnTo>
                  <a:pt x="190434" y="11427"/>
                </a:lnTo>
                <a:lnTo>
                  <a:pt x="225965" y="33191"/>
                </a:lnTo>
                <a:lnTo>
                  <a:pt x="253010" y="63979"/>
                </a:lnTo>
                <a:lnTo>
                  <a:pt x="269690" y="101734"/>
                </a:lnTo>
                <a:lnTo>
                  <a:pt x="274126" y="129760"/>
                </a:lnTo>
                <a:lnTo>
                  <a:pt x="273424" y="145377"/>
                </a:lnTo>
                <a:lnTo>
                  <a:pt x="263048" y="188426"/>
                </a:lnTo>
                <a:lnTo>
                  <a:pt x="241808" y="224487"/>
                </a:lnTo>
                <a:lnTo>
                  <a:pt x="211692" y="251905"/>
                </a:lnTo>
                <a:lnTo>
                  <a:pt x="174686" y="269025"/>
                </a:lnTo>
                <a:lnTo>
                  <a:pt x="147168" y="273900"/>
                </a:lnTo>
                <a:lnTo>
                  <a:pt x="131235" y="273244"/>
                </a:lnTo>
                <a:lnTo>
                  <a:pt x="87493" y="263156"/>
                </a:lnTo>
                <a:lnTo>
                  <a:pt x="51003" y="242379"/>
                </a:lnTo>
                <a:lnTo>
                  <a:pt x="23263" y="212830"/>
                </a:lnTo>
                <a:lnTo>
                  <a:pt x="5767" y="176427"/>
                </a:lnTo>
                <a:lnTo>
                  <a:pt x="0" y="13710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2963036" y="5264571"/>
            <a:ext cx="1543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2454910" y="6364173"/>
            <a:ext cx="5270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Calibri"/>
                <a:cs typeface="Calibri"/>
                <a:hlinkClick r:id="rId4" action="ppaction://hlinksldjump"/>
              </a:rPr>
              <a:t>Clic</a:t>
            </a:r>
            <a:r>
              <a:rPr sz="100" spc="5" dirty="0">
                <a:latin typeface="Calibri"/>
                <a:cs typeface="Calibri"/>
                <a:hlinkClick r:id="rId4" action="ppaction://hlinksldjump"/>
              </a:rPr>
              <a:t>k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45" name="object 145">
            <a:hlinkClick r:id="rId4" action="ppaction://hlinksldjump"/>
          </p:cNvPr>
          <p:cNvSpPr/>
          <p:nvPr/>
        </p:nvSpPr>
        <p:spPr>
          <a:xfrm>
            <a:off x="2468498" y="6374028"/>
            <a:ext cx="328917" cy="328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1762125" y="6496543"/>
            <a:ext cx="3822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回去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416553" y="6629400"/>
            <a:ext cx="7632447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1E1E1E"/>
                </a:solidFill>
                <a:latin typeface="SimSun"/>
                <a:cs typeface="SimSun"/>
              </a:rPr>
              <a:t>资料来源：二手资料研究、行业专家、科尔尼</a:t>
            </a:r>
            <a:endParaRPr sz="1100" dirty="0">
              <a:latin typeface="SimSun"/>
              <a:cs typeface="SimSun"/>
            </a:endParaRPr>
          </a:p>
        </p:txBody>
      </p:sp>
      <p:graphicFrame>
        <p:nvGraphicFramePr>
          <p:cNvPr id="41" name="object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083561"/>
              </p:ext>
            </p:extLst>
          </p:nvPr>
        </p:nvGraphicFramePr>
        <p:xfrm>
          <a:off x="4550536" y="5257800"/>
          <a:ext cx="3122930" cy="12280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17124">
                <a:tc>
                  <a:txBody>
                    <a:bodyPr/>
                    <a:lstStyle/>
                    <a:p>
                      <a:pPr marL="1237615" marR="1228725" algn="ctr">
                        <a:lnSpc>
                          <a:spcPts val="1400"/>
                        </a:lnSpc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每家工厂 170</a:t>
                      </a:r>
                      <a:r>
                        <a:rPr sz="1400" spc="-27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万美</a:t>
                      </a: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300">
                <a:tc>
                  <a:txBody>
                    <a:bodyPr/>
                    <a:lstStyle/>
                    <a:p>
                      <a:endParaRPr lang="en-US" sz="1200" dirty="0" smtClean="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1777">
                <a:tc>
                  <a:txBody>
                    <a:bodyPr/>
                    <a:lstStyle/>
                    <a:p>
                      <a:pPr marL="82550" marR="219075">
                        <a:lnSpc>
                          <a:spcPts val="1260"/>
                        </a:lnSpc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以</a:t>
                      </a:r>
                      <a:r>
                        <a:rPr sz="1400" spc="-27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 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60/40 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的债务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股权比率投资独立设施， 投资者拥有完全的运营和决策控制权</a:t>
                      </a: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2" name="object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78383"/>
              </p:ext>
            </p:extLst>
          </p:nvPr>
        </p:nvGraphicFramePr>
        <p:xfrm>
          <a:off x="4550536" y="3505200"/>
          <a:ext cx="3122930" cy="1292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22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18257">
                <a:tc>
                  <a:txBody>
                    <a:bodyPr/>
                    <a:lstStyle/>
                    <a:p>
                      <a:pPr marL="865505" marR="858519" indent="427355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120万吨 三大地区未满足需求</a:t>
                      </a: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0" marB="0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6645">
                <a:tc>
                  <a:txBody>
                    <a:bodyPr/>
                    <a:lstStyle/>
                    <a:p>
                      <a:endParaRPr sz="1200" dirty="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235">
                <a:tc>
                  <a:txBody>
                    <a:bodyPr/>
                    <a:lstStyle/>
                    <a:p>
                      <a:pPr marR="108585" algn="ctr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1E1E1E"/>
                          </a:solidFill>
                          <a:latin typeface="Arial"/>
                          <a:cs typeface="Arial"/>
                        </a:rPr>
                        <a:t>74</a:t>
                      </a:r>
                      <a:r>
                        <a:rPr sz="140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万美元</a:t>
                      </a:r>
                      <a:endParaRPr sz="1400" dirty="0">
                        <a:latin typeface="SimSun"/>
                        <a:cs typeface="SimSun"/>
                      </a:endParaRPr>
                    </a:p>
                    <a:p>
                      <a:pPr marR="68580" algn="ctr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1E1E1E"/>
                          </a:solidFill>
                          <a:latin typeface="SimSun"/>
                          <a:cs typeface="SimSun"/>
                        </a:rPr>
                        <a:t>每个设施</a:t>
                      </a:r>
                      <a:endParaRPr sz="1400" dirty="0">
                        <a:latin typeface="SimSun"/>
                        <a:cs typeface="SimSu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847" y="0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3048000" h="6858000">
                <a:moveTo>
                  <a:pt x="3048000" y="6857936"/>
                </a:moveTo>
                <a:lnTo>
                  <a:pt x="3048000" y="0"/>
                </a:lnTo>
                <a:lnTo>
                  <a:pt x="0" y="0"/>
                </a:lnTo>
                <a:lnTo>
                  <a:pt x="0" y="6857936"/>
                </a:lnTo>
                <a:lnTo>
                  <a:pt x="3048000" y="685793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8851" y="6359668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48000" y="1600212"/>
            <a:ext cx="4451350" cy="487045"/>
          </a:xfrm>
          <a:custGeom>
            <a:avLst/>
            <a:gdLst/>
            <a:ahLst/>
            <a:cxnLst/>
            <a:rect l="l" t="t" r="r" b="b"/>
            <a:pathLst>
              <a:path w="4451350" h="487044">
                <a:moveTo>
                  <a:pt x="0" y="486651"/>
                </a:moveTo>
                <a:lnTo>
                  <a:pt x="4451350" y="486651"/>
                </a:lnTo>
                <a:lnTo>
                  <a:pt x="4451350" y="0"/>
                </a:lnTo>
                <a:lnTo>
                  <a:pt x="0" y="0"/>
                </a:lnTo>
                <a:lnTo>
                  <a:pt x="0" y="486651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126994" y="1730690"/>
            <a:ext cx="182600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FFFFFF"/>
                </a:solidFill>
                <a:latin typeface="SimSun"/>
                <a:cs typeface="SimSun"/>
              </a:rPr>
              <a:t>高层机会事实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0" y="2086864"/>
            <a:ext cx="4451350" cy="4771390"/>
          </a:xfrm>
          <a:custGeom>
            <a:avLst/>
            <a:gdLst/>
            <a:ahLst/>
            <a:cxnLst/>
            <a:rect l="l" t="t" r="r" b="b"/>
            <a:pathLst>
              <a:path w="4451350" h="4771390">
                <a:moveTo>
                  <a:pt x="0" y="4771136"/>
                </a:moveTo>
                <a:lnTo>
                  <a:pt x="4451350" y="4771136"/>
                </a:lnTo>
                <a:lnTo>
                  <a:pt x="4451350" y="0"/>
                </a:lnTo>
                <a:lnTo>
                  <a:pt x="0" y="0"/>
                </a:lnTo>
                <a:lnTo>
                  <a:pt x="0" y="4771136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20000" y="2086864"/>
            <a:ext cx="4572000" cy="4771390"/>
          </a:xfrm>
          <a:custGeom>
            <a:avLst/>
            <a:gdLst/>
            <a:ahLst/>
            <a:cxnLst/>
            <a:rect l="l" t="t" r="r" b="b"/>
            <a:pathLst>
              <a:path w="4572000" h="4771390">
                <a:moveTo>
                  <a:pt x="0" y="4771136"/>
                </a:moveTo>
                <a:lnTo>
                  <a:pt x="4572000" y="4771136"/>
                </a:lnTo>
                <a:lnTo>
                  <a:pt x="4572000" y="0"/>
                </a:lnTo>
                <a:lnTo>
                  <a:pt x="0" y="0"/>
                </a:lnTo>
                <a:lnTo>
                  <a:pt x="0" y="4771136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18462" y="326612"/>
            <a:ext cx="2456702" cy="295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lang="zh-CN" altLang="en-US" sz="3200" b="1" u="sng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价值主</a:t>
            </a:r>
            <a:r>
              <a:rPr lang="zh-CN" altLang="en-US" sz="3200" b="1" u="sng" dirty="0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张</a:t>
            </a:r>
            <a:r>
              <a:rPr lang="zh-CN" altLang="en-US" sz="3200" b="1" dirty="0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投资者</a:t>
            </a:r>
            <a:r>
              <a:rPr lang="ja-JP" altLang="en-US" sz="3200" b="1" dirty="0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有机会</a:t>
            </a:r>
            <a:endParaRPr lang="ja-JP" altLang="en-US" sz="3200" b="1" dirty="0" smtClean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  <a:p>
            <a:pPr marL="12700" marR="5080" algn="just"/>
            <a:r>
              <a:rPr sz="3200" b="1" dirty="0" err="1" smtClean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巴基斯坦新兴的虾类产业具有极佳的增长前景</a:t>
            </a:r>
            <a:endParaRPr sz="3200" b="1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95007" y="131841"/>
            <a:ext cx="795492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spc="-20" dirty="0">
                <a:solidFill>
                  <a:srgbClr val="005C2F"/>
                </a:solidFill>
                <a:latin typeface="SimSun"/>
                <a:cs typeface="SimSun"/>
              </a:rPr>
              <a:t>机会概述和主要亮点</a:t>
            </a:r>
            <a:endParaRPr sz="3200" b="1" dirty="0">
              <a:latin typeface="SimSun"/>
              <a:cs typeface="SimSu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048000" y="762050"/>
            <a:ext cx="1637030" cy="762000"/>
          </a:xfrm>
          <a:custGeom>
            <a:avLst/>
            <a:gdLst/>
            <a:ahLst/>
            <a:cxnLst/>
            <a:rect l="l" t="t" r="r" b="b"/>
            <a:pathLst>
              <a:path w="1637029" h="762000">
                <a:moveTo>
                  <a:pt x="0" y="761949"/>
                </a:moveTo>
                <a:lnTo>
                  <a:pt x="1637029" y="761949"/>
                </a:lnTo>
                <a:lnTo>
                  <a:pt x="1637029" y="0"/>
                </a:lnTo>
                <a:lnTo>
                  <a:pt x="0" y="0"/>
                </a:lnTo>
                <a:lnTo>
                  <a:pt x="0" y="761949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50551" y="1024480"/>
            <a:ext cx="9826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dirty="0">
                <a:solidFill>
                  <a:srgbClr val="FFFFFF"/>
                </a:solidFill>
                <a:latin typeface="SimSun"/>
                <a:cs typeface="SimSun"/>
              </a:rPr>
              <a:t>机会描述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85029" y="762050"/>
            <a:ext cx="7506970" cy="762000"/>
          </a:xfrm>
          <a:custGeom>
            <a:avLst/>
            <a:gdLst/>
            <a:ahLst/>
            <a:cxnLst/>
            <a:rect l="l" t="t" r="r" b="b"/>
            <a:pathLst>
              <a:path w="7506970" h="762000">
                <a:moveTo>
                  <a:pt x="0" y="761949"/>
                </a:moveTo>
                <a:lnTo>
                  <a:pt x="7506970" y="761949"/>
                </a:lnTo>
                <a:lnTo>
                  <a:pt x="7506970" y="0"/>
                </a:lnTo>
                <a:lnTo>
                  <a:pt x="0" y="0"/>
                </a:lnTo>
                <a:lnTo>
                  <a:pt x="0" y="761949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64404" y="848548"/>
            <a:ext cx="4483100" cy="590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95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巴基斯坦新兴行业拥有理想条件，具有巨大的增长潜力</a:t>
            </a:r>
            <a:endParaRPr sz="1400">
              <a:latin typeface="SimSun"/>
              <a:cs typeface="SimSun"/>
            </a:endParaRPr>
          </a:p>
          <a:p>
            <a:pPr marL="12700">
              <a:lnSpc>
                <a:spcPts val="151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将咸水农田改造成虾场</a:t>
            </a:r>
            <a:endParaRPr sz="1400">
              <a:latin typeface="SimSun"/>
              <a:cs typeface="SimSun"/>
            </a:endParaRPr>
          </a:p>
          <a:p>
            <a:pPr marL="12700">
              <a:lnSpc>
                <a:spcPts val="1595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开拓亚洲大型市场的出口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43343" y="1058351"/>
            <a:ext cx="180340" cy="180975"/>
          </a:xfrm>
          <a:custGeom>
            <a:avLst/>
            <a:gdLst/>
            <a:ahLst/>
            <a:cxnLst/>
            <a:rect l="l" t="t" r="r" b="b"/>
            <a:pathLst>
              <a:path w="180339" h="180975">
                <a:moveTo>
                  <a:pt x="79487" y="148857"/>
                </a:moveTo>
                <a:lnTo>
                  <a:pt x="56337" y="148856"/>
                </a:lnTo>
                <a:lnTo>
                  <a:pt x="56337" y="149959"/>
                </a:lnTo>
                <a:lnTo>
                  <a:pt x="57442" y="149959"/>
                </a:lnTo>
                <a:lnTo>
                  <a:pt x="67384" y="180833"/>
                </a:lnTo>
                <a:lnTo>
                  <a:pt x="112675" y="180833"/>
                </a:lnTo>
                <a:lnTo>
                  <a:pt x="119421" y="159883"/>
                </a:lnTo>
                <a:lnTo>
                  <a:pt x="82849" y="159883"/>
                </a:lnTo>
                <a:lnTo>
                  <a:pt x="79487" y="148857"/>
                </a:lnTo>
                <a:close/>
              </a:path>
              <a:path w="180339" h="180975">
                <a:moveTo>
                  <a:pt x="121512" y="125701"/>
                </a:moveTo>
                <a:lnTo>
                  <a:pt x="114884" y="130112"/>
                </a:lnTo>
                <a:lnTo>
                  <a:pt x="106047" y="134522"/>
                </a:lnTo>
                <a:lnTo>
                  <a:pt x="97209" y="159883"/>
                </a:lnTo>
                <a:lnTo>
                  <a:pt x="119421" y="159883"/>
                </a:lnTo>
                <a:lnTo>
                  <a:pt x="122616" y="149959"/>
                </a:lnTo>
                <a:lnTo>
                  <a:pt x="123721" y="149959"/>
                </a:lnTo>
                <a:lnTo>
                  <a:pt x="123721" y="148857"/>
                </a:lnTo>
                <a:lnTo>
                  <a:pt x="160727" y="148857"/>
                </a:lnTo>
                <a:lnTo>
                  <a:pt x="171037" y="131214"/>
                </a:lnTo>
                <a:lnTo>
                  <a:pt x="146919" y="131214"/>
                </a:lnTo>
                <a:lnTo>
                  <a:pt x="121512" y="125701"/>
                </a:lnTo>
                <a:close/>
              </a:path>
              <a:path w="180339" h="180975">
                <a:moveTo>
                  <a:pt x="23197" y="25360"/>
                </a:moveTo>
                <a:lnTo>
                  <a:pt x="0" y="65055"/>
                </a:lnTo>
                <a:lnTo>
                  <a:pt x="22093" y="89314"/>
                </a:lnTo>
                <a:lnTo>
                  <a:pt x="22093" y="91519"/>
                </a:lnTo>
                <a:lnTo>
                  <a:pt x="0" y="115777"/>
                </a:lnTo>
                <a:lnTo>
                  <a:pt x="23197" y="155472"/>
                </a:lnTo>
                <a:lnTo>
                  <a:pt x="55232" y="148856"/>
                </a:lnTo>
                <a:lnTo>
                  <a:pt x="79487" y="148857"/>
                </a:lnTo>
                <a:lnTo>
                  <a:pt x="75116" y="134522"/>
                </a:lnTo>
                <a:lnTo>
                  <a:pt x="70698" y="132317"/>
                </a:lnTo>
                <a:lnTo>
                  <a:pt x="67384" y="131214"/>
                </a:lnTo>
                <a:lnTo>
                  <a:pt x="34244" y="131214"/>
                </a:lnTo>
                <a:lnTo>
                  <a:pt x="26511" y="119085"/>
                </a:lnTo>
                <a:lnTo>
                  <a:pt x="43081" y="99237"/>
                </a:lnTo>
                <a:lnTo>
                  <a:pt x="43081" y="81595"/>
                </a:lnTo>
                <a:lnTo>
                  <a:pt x="25407" y="61748"/>
                </a:lnTo>
                <a:lnTo>
                  <a:pt x="33139" y="49618"/>
                </a:lnTo>
                <a:lnTo>
                  <a:pt x="67384" y="49619"/>
                </a:lnTo>
                <a:lnTo>
                  <a:pt x="74011" y="46311"/>
                </a:lnTo>
                <a:lnTo>
                  <a:pt x="79006" y="31976"/>
                </a:lnTo>
                <a:lnTo>
                  <a:pt x="55232" y="31976"/>
                </a:lnTo>
                <a:lnTo>
                  <a:pt x="23197" y="25360"/>
                </a:lnTo>
                <a:close/>
              </a:path>
              <a:path w="180339" h="180975">
                <a:moveTo>
                  <a:pt x="160727" y="148857"/>
                </a:moveTo>
                <a:lnTo>
                  <a:pt x="124826" y="148857"/>
                </a:lnTo>
                <a:lnTo>
                  <a:pt x="156861" y="155472"/>
                </a:lnTo>
                <a:lnTo>
                  <a:pt x="160727" y="148857"/>
                </a:lnTo>
                <a:close/>
              </a:path>
              <a:path w="180339" h="180975">
                <a:moveTo>
                  <a:pt x="59651" y="125701"/>
                </a:moveTo>
                <a:lnTo>
                  <a:pt x="34244" y="131214"/>
                </a:lnTo>
                <a:lnTo>
                  <a:pt x="67384" y="131214"/>
                </a:lnTo>
                <a:lnTo>
                  <a:pt x="65174" y="129009"/>
                </a:lnTo>
                <a:lnTo>
                  <a:pt x="62965" y="127906"/>
                </a:lnTo>
                <a:lnTo>
                  <a:pt x="59651" y="125701"/>
                </a:lnTo>
                <a:close/>
              </a:path>
              <a:path w="180339" h="180975">
                <a:moveTo>
                  <a:pt x="171037" y="49619"/>
                </a:moveTo>
                <a:lnTo>
                  <a:pt x="146919" y="49619"/>
                </a:lnTo>
                <a:lnTo>
                  <a:pt x="154651" y="61748"/>
                </a:lnTo>
                <a:lnTo>
                  <a:pt x="136977" y="81595"/>
                </a:lnTo>
                <a:lnTo>
                  <a:pt x="136977" y="99238"/>
                </a:lnTo>
                <a:lnTo>
                  <a:pt x="154651" y="119085"/>
                </a:lnTo>
                <a:lnTo>
                  <a:pt x="146919" y="131214"/>
                </a:lnTo>
                <a:lnTo>
                  <a:pt x="171037" y="131214"/>
                </a:lnTo>
                <a:lnTo>
                  <a:pt x="180059" y="115777"/>
                </a:lnTo>
                <a:lnTo>
                  <a:pt x="157965" y="91519"/>
                </a:lnTo>
                <a:lnTo>
                  <a:pt x="157965" y="89314"/>
                </a:lnTo>
                <a:lnTo>
                  <a:pt x="180058" y="65056"/>
                </a:lnTo>
                <a:lnTo>
                  <a:pt x="171037" y="49619"/>
                </a:lnTo>
                <a:close/>
              </a:path>
              <a:path w="180339" h="180975">
                <a:moveTo>
                  <a:pt x="67384" y="49619"/>
                </a:moveTo>
                <a:lnTo>
                  <a:pt x="33139" y="49618"/>
                </a:lnTo>
                <a:lnTo>
                  <a:pt x="58546" y="55132"/>
                </a:lnTo>
                <a:lnTo>
                  <a:pt x="65174" y="50721"/>
                </a:lnTo>
                <a:lnTo>
                  <a:pt x="67384" y="49619"/>
                </a:lnTo>
                <a:close/>
              </a:path>
              <a:path w="180339" h="180975">
                <a:moveTo>
                  <a:pt x="119421" y="20950"/>
                </a:moveTo>
                <a:lnTo>
                  <a:pt x="97209" y="20950"/>
                </a:lnTo>
                <a:lnTo>
                  <a:pt x="106046" y="46311"/>
                </a:lnTo>
                <a:lnTo>
                  <a:pt x="110465" y="48516"/>
                </a:lnTo>
                <a:lnTo>
                  <a:pt x="113779" y="49619"/>
                </a:lnTo>
                <a:lnTo>
                  <a:pt x="115988" y="51824"/>
                </a:lnTo>
                <a:lnTo>
                  <a:pt x="118198" y="52926"/>
                </a:lnTo>
                <a:lnTo>
                  <a:pt x="121512" y="55132"/>
                </a:lnTo>
                <a:lnTo>
                  <a:pt x="146919" y="49619"/>
                </a:lnTo>
                <a:lnTo>
                  <a:pt x="171037" y="49619"/>
                </a:lnTo>
                <a:lnTo>
                  <a:pt x="160727" y="31976"/>
                </a:lnTo>
                <a:lnTo>
                  <a:pt x="123721" y="31976"/>
                </a:lnTo>
                <a:lnTo>
                  <a:pt x="123721" y="30874"/>
                </a:lnTo>
                <a:lnTo>
                  <a:pt x="122616" y="30874"/>
                </a:lnTo>
                <a:lnTo>
                  <a:pt x="119421" y="20950"/>
                </a:lnTo>
                <a:close/>
              </a:path>
              <a:path w="180339" h="180975">
                <a:moveTo>
                  <a:pt x="112674" y="0"/>
                </a:moveTo>
                <a:lnTo>
                  <a:pt x="67383" y="0"/>
                </a:lnTo>
                <a:lnTo>
                  <a:pt x="57442" y="30874"/>
                </a:lnTo>
                <a:lnTo>
                  <a:pt x="56337" y="30874"/>
                </a:lnTo>
                <a:lnTo>
                  <a:pt x="56337" y="31976"/>
                </a:lnTo>
                <a:lnTo>
                  <a:pt x="79006" y="31976"/>
                </a:lnTo>
                <a:lnTo>
                  <a:pt x="82849" y="20950"/>
                </a:lnTo>
                <a:lnTo>
                  <a:pt x="119421" y="20950"/>
                </a:lnTo>
                <a:lnTo>
                  <a:pt x="112674" y="0"/>
                </a:lnTo>
                <a:close/>
              </a:path>
              <a:path w="180339" h="180975">
                <a:moveTo>
                  <a:pt x="156861" y="25360"/>
                </a:moveTo>
                <a:lnTo>
                  <a:pt x="124826" y="31976"/>
                </a:lnTo>
                <a:lnTo>
                  <a:pt x="160727" y="31976"/>
                </a:lnTo>
                <a:lnTo>
                  <a:pt x="156861" y="253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01864" y="1116812"/>
            <a:ext cx="62230" cy="64135"/>
          </a:xfrm>
          <a:custGeom>
            <a:avLst/>
            <a:gdLst/>
            <a:ahLst/>
            <a:cxnLst/>
            <a:rect l="l" t="t" r="r" b="b"/>
            <a:pathLst>
              <a:path w="62229" h="64134">
                <a:moveTo>
                  <a:pt x="29789" y="0"/>
                </a:moveTo>
                <a:lnTo>
                  <a:pt x="17707" y="3018"/>
                </a:lnTo>
                <a:lnTo>
                  <a:pt x="8067" y="10817"/>
                </a:lnTo>
                <a:lnTo>
                  <a:pt x="1850" y="23118"/>
                </a:lnTo>
                <a:lnTo>
                  <a:pt x="0" y="40125"/>
                </a:lnTo>
                <a:lnTo>
                  <a:pt x="6283" y="52339"/>
                </a:lnTo>
                <a:lnTo>
                  <a:pt x="17104" y="60790"/>
                </a:lnTo>
                <a:lnTo>
                  <a:pt x="30955" y="63932"/>
                </a:lnTo>
                <a:lnTo>
                  <a:pt x="32819" y="63878"/>
                </a:lnTo>
                <a:lnTo>
                  <a:pt x="44598" y="60689"/>
                </a:lnTo>
                <a:lnTo>
                  <a:pt x="54035" y="52710"/>
                </a:lnTo>
                <a:lnTo>
                  <a:pt x="58719" y="42982"/>
                </a:lnTo>
                <a:lnTo>
                  <a:pt x="24327" y="42982"/>
                </a:lnTo>
                <a:lnTo>
                  <a:pt x="20792" y="38571"/>
                </a:lnTo>
                <a:lnTo>
                  <a:pt x="19908" y="25339"/>
                </a:lnTo>
                <a:lnTo>
                  <a:pt x="25432" y="20929"/>
                </a:lnTo>
                <a:lnTo>
                  <a:pt x="60540" y="20929"/>
                </a:lnTo>
                <a:lnTo>
                  <a:pt x="55194" y="11186"/>
                </a:lnTo>
                <a:lnTo>
                  <a:pt x="43940" y="2978"/>
                </a:lnTo>
                <a:lnTo>
                  <a:pt x="29789" y="0"/>
                </a:lnTo>
                <a:close/>
              </a:path>
              <a:path w="62229" h="64134">
                <a:moveTo>
                  <a:pt x="60540" y="20929"/>
                </a:moveTo>
                <a:lnTo>
                  <a:pt x="37583" y="20929"/>
                </a:lnTo>
                <a:lnTo>
                  <a:pt x="41118" y="25339"/>
                </a:lnTo>
                <a:lnTo>
                  <a:pt x="42001" y="38571"/>
                </a:lnTo>
                <a:lnTo>
                  <a:pt x="37583" y="42982"/>
                </a:lnTo>
                <a:lnTo>
                  <a:pt x="58719" y="42982"/>
                </a:lnTo>
                <a:lnTo>
                  <a:pt x="60094" y="40125"/>
                </a:lnTo>
                <a:lnTo>
                  <a:pt x="61742" y="23118"/>
                </a:lnTo>
                <a:lnTo>
                  <a:pt x="60540" y="209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287005" y="978960"/>
            <a:ext cx="157480" cy="139065"/>
          </a:xfrm>
          <a:custGeom>
            <a:avLst/>
            <a:gdLst/>
            <a:ahLst/>
            <a:cxnLst/>
            <a:rect l="l" t="t" r="r" b="b"/>
            <a:pathLst>
              <a:path w="157479" h="139065">
                <a:moveTo>
                  <a:pt x="156861" y="0"/>
                </a:moveTo>
                <a:lnTo>
                  <a:pt x="135872" y="0"/>
                </a:lnTo>
                <a:lnTo>
                  <a:pt x="133503" y="21165"/>
                </a:lnTo>
                <a:lnTo>
                  <a:pt x="119708" y="23157"/>
                </a:lnTo>
                <a:lnTo>
                  <a:pt x="80995" y="36081"/>
                </a:lnTo>
                <a:lnTo>
                  <a:pt x="47613" y="58356"/>
                </a:lnTo>
                <a:lnTo>
                  <a:pt x="21262" y="88600"/>
                </a:lnTo>
                <a:lnTo>
                  <a:pt x="3640" y="125431"/>
                </a:lnTo>
                <a:lnTo>
                  <a:pt x="0" y="138933"/>
                </a:lnTo>
                <a:lnTo>
                  <a:pt x="23313" y="134490"/>
                </a:lnTo>
                <a:lnTo>
                  <a:pt x="27963" y="121373"/>
                </a:lnTo>
                <a:lnTo>
                  <a:pt x="33930" y="109008"/>
                </a:lnTo>
                <a:lnTo>
                  <a:pt x="58816" y="77162"/>
                </a:lnTo>
                <a:lnTo>
                  <a:pt x="92245" y="54750"/>
                </a:lnTo>
                <a:lnTo>
                  <a:pt x="131734" y="43774"/>
                </a:lnTo>
                <a:lnTo>
                  <a:pt x="145814" y="43003"/>
                </a:lnTo>
                <a:lnTo>
                  <a:pt x="156861" y="43003"/>
                </a:lnTo>
                <a:lnTo>
                  <a:pt x="1568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62702" y="1138843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29" h="155575">
                <a:moveTo>
                  <a:pt x="43081" y="0"/>
                </a:moveTo>
                <a:lnTo>
                  <a:pt x="0" y="0"/>
                </a:lnTo>
                <a:lnTo>
                  <a:pt x="0" y="20950"/>
                </a:lnTo>
                <a:lnTo>
                  <a:pt x="21040" y="21547"/>
                </a:lnTo>
                <a:lnTo>
                  <a:pt x="22903" y="35268"/>
                </a:lnTo>
                <a:lnTo>
                  <a:pt x="35590" y="73934"/>
                </a:lnTo>
                <a:lnTo>
                  <a:pt x="57769" y="107449"/>
                </a:lnTo>
                <a:lnTo>
                  <a:pt x="87953" y="134007"/>
                </a:lnTo>
                <a:lnTo>
                  <a:pt x="124656" y="151801"/>
                </a:lnTo>
                <a:lnTo>
                  <a:pt x="138082" y="155473"/>
                </a:lnTo>
                <a:lnTo>
                  <a:pt x="138082" y="133420"/>
                </a:lnTo>
                <a:lnTo>
                  <a:pt x="133895" y="132279"/>
                </a:lnTo>
                <a:lnTo>
                  <a:pt x="120721" y="127656"/>
                </a:lnTo>
                <a:lnTo>
                  <a:pt x="86062" y="106276"/>
                </a:lnTo>
                <a:lnTo>
                  <a:pt x="60344" y="75637"/>
                </a:lnTo>
                <a:lnTo>
                  <a:pt x="45676" y="38327"/>
                </a:lnTo>
                <a:lnTo>
                  <a:pt x="43608" y="24856"/>
                </a:lnTo>
                <a:lnTo>
                  <a:pt x="430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22878" y="1180744"/>
            <a:ext cx="156210" cy="139065"/>
          </a:xfrm>
          <a:custGeom>
            <a:avLst/>
            <a:gdLst/>
            <a:ahLst/>
            <a:cxnLst/>
            <a:rect l="l" t="t" r="r" b="b"/>
            <a:pathLst>
              <a:path w="156210" h="139065">
                <a:moveTo>
                  <a:pt x="155756" y="0"/>
                </a:moveTo>
                <a:lnTo>
                  <a:pt x="133547" y="4442"/>
                </a:lnTo>
                <a:lnTo>
                  <a:pt x="128897" y="17559"/>
                </a:lnTo>
                <a:lnTo>
                  <a:pt x="122930" y="29924"/>
                </a:lnTo>
                <a:lnTo>
                  <a:pt x="98044" y="61770"/>
                </a:lnTo>
                <a:lnTo>
                  <a:pt x="64615" y="84182"/>
                </a:lnTo>
                <a:lnTo>
                  <a:pt x="25126" y="95158"/>
                </a:lnTo>
                <a:lnTo>
                  <a:pt x="11046" y="95929"/>
                </a:lnTo>
                <a:lnTo>
                  <a:pt x="0" y="95929"/>
                </a:lnTo>
                <a:lnTo>
                  <a:pt x="0" y="138933"/>
                </a:lnTo>
                <a:lnTo>
                  <a:pt x="20988" y="138933"/>
                </a:lnTo>
                <a:lnTo>
                  <a:pt x="21636" y="116823"/>
                </a:lnTo>
                <a:lnTo>
                  <a:pt x="35377" y="114960"/>
                </a:lnTo>
                <a:lnTo>
                  <a:pt x="74100" y="102289"/>
                </a:lnTo>
                <a:lnTo>
                  <a:pt x="107663" y="80150"/>
                </a:lnTo>
                <a:lnTo>
                  <a:pt x="134259" y="50026"/>
                </a:lnTo>
                <a:lnTo>
                  <a:pt x="152079" y="13398"/>
                </a:lnTo>
                <a:lnTo>
                  <a:pt x="1557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4854" y="1002116"/>
            <a:ext cx="139700" cy="156845"/>
          </a:xfrm>
          <a:custGeom>
            <a:avLst/>
            <a:gdLst/>
            <a:ahLst/>
            <a:cxnLst/>
            <a:rect l="l" t="t" r="r" b="b"/>
            <a:pathLst>
              <a:path w="139700" h="156844">
                <a:moveTo>
                  <a:pt x="0" y="0"/>
                </a:moveTo>
                <a:lnTo>
                  <a:pt x="4377" y="23249"/>
                </a:lnTo>
                <a:lnTo>
                  <a:pt x="17528" y="27886"/>
                </a:lnTo>
                <a:lnTo>
                  <a:pt x="29925" y="33839"/>
                </a:lnTo>
                <a:lnTo>
                  <a:pt x="61854" y="58678"/>
                </a:lnTo>
                <a:lnTo>
                  <a:pt x="84325" y="92055"/>
                </a:lnTo>
                <a:lnTo>
                  <a:pt x="95331" y="131488"/>
                </a:lnTo>
                <a:lnTo>
                  <a:pt x="96105" y="156575"/>
                </a:lnTo>
                <a:lnTo>
                  <a:pt x="139186" y="156575"/>
                </a:lnTo>
                <a:lnTo>
                  <a:pt x="139186" y="134522"/>
                </a:lnTo>
                <a:lnTo>
                  <a:pt x="117051" y="133925"/>
                </a:lnTo>
                <a:lnTo>
                  <a:pt x="115406" y="120204"/>
                </a:lnTo>
                <a:lnTo>
                  <a:pt x="103170" y="81538"/>
                </a:lnTo>
                <a:lnTo>
                  <a:pt x="81141" y="48023"/>
                </a:lnTo>
                <a:lnTo>
                  <a:pt x="50803" y="21465"/>
                </a:lnTo>
                <a:lnTo>
                  <a:pt x="13645" y="367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20000" y="1600212"/>
            <a:ext cx="4572000" cy="487045"/>
          </a:xfrm>
          <a:custGeom>
            <a:avLst/>
            <a:gdLst/>
            <a:ahLst/>
            <a:cxnLst/>
            <a:rect l="l" t="t" r="r" b="b"/>
            <a:pathLst>
              <a:path w="4572000" h="487044">
                <a:moveTo>
                  <a:pt x="0" y="486651"/>
                </a:moveTo>
                <a:lnTo>
                  <a:pt x="4572000" y="486651"/>
                </a:lnTo>
                <a:lnTo>
                  <a:pt x="4572000" y="0"/>
                </a:lnTo>
                <a:lnTo>
                  <a:pt x="0" y="0"/>
                </a:lnTo>
                <a:lnTo>
                  <a:pt x="0" y="486651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699629" y="1730690"/>
            <a:ext cx="146065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FFFFFF"/>
                </a:solidFill>
                <a:latin typeface="SimSun"/>
                <a:cs typeface="SimSun"/>
              </a:rPr>
              <a:t>价值主张</a:t>
            </a:r>
            <a:endParaRPr sz="1600" b="1" dirty="0">
              <a:latin typeface="SimSun"/>
              <a:cs typeface="SimSu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386698" y="2212038"/>
            <a:ext cx="3565525" cy="671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已经确定了内陆盐碱地，并划定了</a:t>
            </a:r>
            <a:r>
              <a:rPr sz="14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4,000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公顷土地 用于虾类养殖</a:t>
            </a:r>
            <a:endParaRPr sz="1400" dirty="0">
              <a:latin typeface="SimSun"/>
              <a:cs typeface="SimSun"/>
            </a:endParaRPr>
          </a:p>
          <a:p>
            <a:pPr marL="12700">
              <a:spcBef>
                <a:spcPts val="180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孵化场为下游增值产品提供后期产品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892045" y="2367543"/>
            <a:ext cx="248920" cy="358775"/>
          </a:xfrm>
          <a:custGeom>
            <a:avLst/>
            <a:gdLst/>
            <a:ahLst/>
            <a:cxnLst/>
            <a:rect l="l" t="t" r="r" b="b"/>
            <a:pathLst>
              <a:path w="248920" h="358775">
                <a:moveTo>
                  <a:pt x="248547" y="0"/>
                </a:moveTo>
                <a:lnTo>
                  <a:pt x="0" y="0"/>
                </a:lnTo>
                <a:lnTo>
                  <a:pt x="0" y="358359"/>
                </a:lnTo>
                <a:lnTo>
                  <a:pt x="248548" y="358359"/>
                </a:lnTo>
                <a:lnTo>
                  <a:pt x="248548" y="330793"/>
                </a:lnTo>
                <a:lnTo>
                  <a:pt x="27616" y="330793"/>
                </a:lnTo>
                <a:lnTo>
                  <a:pt x="27616" y="27566"/>
                </a:lnTo>
                <a:lnTo>
                  <a:pt x="248547" y="27566"/>
                </a:lnTo>
                <a:lnTo>
                  <a:pt x="248547" y="0"/>
                </a:lnTo>
                <a:close/>
              </a:path>
              <a:path w="248920" h="358775">
                <a:moveTo>
                  <a:pt x="248547" y="27566"/>
                </a:moveTo>
                <a:lnTo>
                  <a:pt x="220931" y="27566"/>
                </a:lnTo>
                <a:lnTo>
                  <a:pt x="220931" y="330793"/>
                </a:lnTo>
                <a:lnTo>
                  <a:pt x="248548" y="330793"/>
                </a:lnTo>
                <a:lnTo>
                  <a:pt x="248547" y="27566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12976" y="2422676"/>
            <a:ext cx="124460" cy="303530"/>
          </a:xfrm>
          <a:custGeom>
            <a:avLst/>
            <a:gdLst/>
            <a:ahLst/>
            <a:cxnLst/>
            <a:rect l="l" t="t" r="r" b="b"/>
            <a:pathLst>
              <a:path w="124459" h="303530">
                <a:moveTo>
                  <a:pt x="124273" y="0"/>
                </a:moveTo>
                <a:lnTo>
                  <a:pt x="0" y="0"/>
                </a:lnTo>
                <a:lnTo>
                  <a:pt x="0" y="303227"/>
                </a:lnTo>
                <a:lnTo>
                  <a:pt x="124274" y="303227"/>
                </a:lnTo>
                <a:lnTo>
                  <a:pt x="124274" y="275661"/>
                </a:lnTo>
                <a:lnTo>
                  <a:pt x="27616" y="275661"/>
                </a:lnTo>
                <a:lnTo>
                  <a:pt x="27616" y="27566"/>
                </a:lnTo>
                <a:lnTo>
                  <a:pt x="124273" y="27566"/>
                </a:lnTo>
                <a:lnTo>
                  <a:pt x="124273" y="0"/>
                </a:lnTo>
                <a:close/>
              </a:path>
              <a:path w="124459" h="303530">
                <a:moveTo>
                  <a:pt x="124273" y="27566"/>
                </a:moveTo>
                <a:lnTo>
                  <a:pt x="96657" y="27566"/>
                </a:lnTo>
                <a:lnTo>
                  <a:pt x="96657" y="275661"/>
                </a:lnTo>
                <a:lnTo>
                  <a:pt x="124274" y="275661"/>
                </a:lnTo>
                <a:lnTo>
                  <a:pt x="124273" y="27566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88703" y="2656988"/>
            <a:ext cx="55244" cy="69215"/>
          </a:xfrm>
          <a:custGeom>
            <a:avLst/>
            <a:gdLst/>
            <a:ahLst/>
            <a:cxnLst/>
            <a:rect l="l" t="t" r="r" b="b"/>
            <a:pathLst>
              <a:path w="55245" h="69214">
                <a:moveTo>
                  <a:pt x="55232" y="0"/>
                </a:moveTo>
                <a:lnTo>
                  <a:pt x="0" y="0"/>
                </a:lnTo>
                <a:lnTo>
                  <a:pt x="0" y="68915"/>
                </a:lnTo>
                <a:lnTo>
                  <a:pt x="55232" y="68915"/>
                </a:lnTo>
                <a:lnTo>
                  <a:pt x="55232" y="41349"/>
                </a:lnTo>
                <a:lnTo>
                  <a:pt x="27616" y="41349"/>
                </a:lnTo>
                <a:lnTo>
                  <a:pt x="27616" y="27566"/>
                </a:lnTo>
                <a:lnTo>
                  <a:pt x="55232" y="27566"/>
                </a:lnTo>
                <a:lnTo>
                  <a:pt x="55232" y="0"/>
                </a:lnTo>
                <a:close/>
              </a:path>
              <a:path w="55245" h="69214">
                <a:moveTo>
                  <a:pt x="55232" y="27566"/>
                </a:moveTo>
                <a:lnTo>
                  <a:pt x="27616" y="27566"/>
                </a:lnTo>
                <a:lnTo>
                  <a:pt x="27616" y="41349"/>
                </a:lnTo>
                <a:lnTo>
                  <a:pt x="55232" y="41349"/>
                </a:lnTo>
                <a:lnTo>
                  <a:pt x="55232" y="27566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843717" y="247786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43717" y="2532997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843717" y="258813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161305" y="247786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47278" y="242273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02511" y="242273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57743" y="2422733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47278" y="247786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002511" y="247786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57744" y="2477865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47278" y="2532997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02511" y="2532997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57744" y="2532997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47278" y="258813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002511" y="258813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57744" y="258813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161305" y="2532997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161305" y="2588130"/>
            <a:ext cx="27940" cy="27940"/>
          </a:xfrm>
          <a:custGeom>
            <a:avLst/>
            <a:gdLst/>
            <a:ahLst/>
            <a:cxnLst/>
            <a:rect l="l" t="t" r="r" b="b"/>
            <a:pathLst>
              <a:path w="27940" h="27939">
                <a:moveTo>
                  <a:pt x="0" y="13783"/>
                </a:moveTo>
                <a:lnTo>
                  <a:pt x="27616" y="13783"/>
                </a:lnTo>
              </a:path>
            </a:pathLst>
          </a:custGeom>
          <a:ln w="28836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95388" y="2422676"/>
            <a:ext cx="124460" cy="303530"/>
          </a:xfrm>
          <a:custGeom>
            <a:avLst/>
            <a:gdLst/>
            <a:ahLst/>
            <a:cxnLst/>
            <a:rect l="l" t="t" r="r" b="b"/>
            <a:pathLst>
              <a:path w="124459" h="303530">
                <a:moveTo>
                  <a:pt x="124273" y="0"/>
                </a:moveTo>
                <a:lnTo>
                  <a:pt x="0" y="0"/>
                </a:lnTo>
                <a:lnTo>
                  <a:pt x="0" y="303227"/>
                </a:lnTo>
                <a:lnTo>
                  <a:pt x="124274" y="303227"/>
                </a:lnTo>
                <a:lnTo>
                  <a:pt x="124274" y="275661"/>
                </a:lnTo>
                <a:lnTo>
                  <a:pt x="27616" y="275661"/>
                </a:lnTo>
                <a:lnTo>
                  <a:pt x="27616" y="27566"/>
                </a:lnTo>
                <a:lnTo>
                  <a:pt x="124273" y="27566"/>
                </a:lnTo>
                <a:lnTo>
                  <a:pt x="124273" y="0"/>
                </a:lnTo>
                <a:close/>
              </a:path>
              <a:path w="124459" h="303530">
                <a:moveTo>
                  <a:pt x="124273" y="27566"/>
                </a:moveTo>
                <a:lnTo>
                  <a:pt x="96657" y="27566"/>
                </a:lnTo>
                <a:lnTo>
                  <a:pt x="96657" y="275661"/>
                </a:lnTo>
                <a:lnTo>
                  <a:pt x="124274" y="275661"/>
                </a:lnTo>
                <a:lnTo>
                  <a:pt x="124273" y="27566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88703" y="2284845"/>
            <a:ext cx="55244" cy="55244"/>
          </a:xfrm>
          <a:custGeom>
            <a:avLst/>
            <a:gdLst/>
            <a:ahLst/>
            <a:cxnLst/>
            <a:rect l="l" t="t" r="r" b="b"/>
            <a:pathLst>
              <a:path w="55245" h="55244">
                <a:moveTo>
                  <a:pt x="27616" y="0"/>
                </a:moveTo>
                <a:lnTo>
                  <a:pt x="19331" y="17917"/>
                </a:lnTo>
                <a:lnTo>
                  <a:pt x="0" y="20674"/>
                </a:lnTo>
                <a:lnTo>
                  <a:pt x="13808" y="35835"/>
                </a:lnTo>
                <a:lnTo>
                  <a:pt x="11046" y="55132"/>
                </a:lnTo>
                <a:lnTo>
                  <a:pt x="27616" y="45484"/>
                </a:lnTo>
                <a:lnTo>
                  <a:pt x="42805" y="45484"/>
                </a:lnTo>
                <a:lnTo>
                  <a:pt x="41424" y="35835"/>
                </a:lnTo>
                <a:lnTo>
                  <a:pt x="55232" y="20674"/>
                </a:lnTo>
                <a:lnTo>
                  <a:pt x="35901" y="17917"/>
                </a:lnTo>
                <a:lnTo>
                  <a:pt x="27616" y="0"/>
                </a:lnTo>
                <a:close/>
              </a:path>
              <a:path w="55245" h="55244">
                <a:moveTo>
                  <a:pt x="42805" y="45484"/>
                </a:moveTo>
                <a:lnTo>
                  <a:pt x="27616" y="45484"/>
                </a:lnTo>
                <a:lnTo>
                  <a:pt x="44186" y="55132"/>
                </a:lnTo>
                <a:lnTo>
                  <a:pt x="42805" y="45484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85360" y="229862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12" y="0"/>
                </a:moveTo>
                <a:lnTo>
                  <a:pt x="13808" y="13783"/>
                </a:lnTo>
                <a:lnTo>
                  <a:pt x="0" y="15161"/>
                </a:lnTo>
                <a:lnTo>
                  <a:pt x="11046" y="26187"/>
                </a:lnTo>
                <a:lnTo>
                  <a:pt x="8284" y="41349"/>
                </a:lnTo>
                <a:lnTo>
                  <a:pt x="20712" y="34457"/>
                </a:lnTo>
                <a:lnTo>
                  <a:pt x="31884" y="34457"/>
                </a:lnTo>
                <a:lnTo>
                  <a:pt x="30378" y="26187"/>
                </a:lnTo>
                <a:lnTo>
                  <a:pt x="41424" y="15161"/>
                </a:lnTo>
                <a:lnTo>
                  <a:pt x="27616" y="13783"/>
                </a:lnTo>
                <a:lnTo>
                  <a:pt x="20712" y="0"/>
                </a:lnTo>
                <a:close/>
              </a:path>
              <a:path w="41909" h="41910">
                <a:moveTo>
                  <a:pt x="31884" y="34457"/>
                </a:moveTo>
                <a:lnTo>
                  <a:pt x="20712" y="34457"/>
                </a:lnTo>
                <a:lnTo>
                  <a:pt x="33139" y="41349"/>
                </a:lnTo>
                <a:lnTo>
                  <a:pt x="31884" y="3445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154401" y="232619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12" y="0"/>
                </a:moveTo>
                <a:lnTo>
                  <a:pt x="13808" y="13783"/>
                </a:lnTo>
                <a:lnTo>
                  <a:pt x="0" y="15161"/>
                </a:lnTo>
                <a:lnTo>
                  <a:pt x="11046" y="26187"/>
                </a:lnTo>
                <a:lnTo>
                  <a:pt x="8284" y="41349"/>
                </a:lnTo>
                <a:lnTo>
                  <a:pt x="20712" y="34457"/>
                </a:lnTo>
                <a:lnTo>
                  <a:pt x="31884" y="34457"/>
                </a:lnTo>
                <a:lnTo>
                  <a:pt x="30378" y="26187"/>
                </a:lnTo>
                <a:lnTo>
                  <a:pt x="41424" y="15161"/>
                </a:lnTo>
                <a:lnTo>
                  <a:pt x="27616" y="13783"/>
                </a:lnTo>
                <a:lnTo>
                  <a:pt x="20712" y="0"/>
                </a:lnTo>
                <a:close/>
              </a:path>
              <a:path w="41909" h="41910">
                <a:moveTo>
                  <a:pt x="31884" y="34457"/>
                </a:moveTo>
                <a:lnTo>
                  <a:pt x="20712" y="34457"/>
                </a:lnTo>
                <a:lnTo>
                  <a:pt x="33139" y="41349"/>
                </a:lnTo>
                <a:lnTo>
                  <a:pt x="31884" y="3445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05853" y="2298628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12" y="0"/>
                </a:moveTo>
                <a:lnTo>
                  <a:pt x="13808" y="13783"/>
                </a:lnTo>
                <a:lnTo>
                  <a:pt x="0" y="15161"/>
                </a:lnTo>
                <a:lnTo>
                  <a:pt x="11046" y="26187"/>
                </a:lnTo>
                <a:lnTo>
                  <a:pt x="8284" y="41349"/>
                </a:lnTo>
                <a:lnTo>
                  <a:pt x="20712" y="34457"/>
                </a:lnTo>
                <a:lnTo>
                  <a:pt x="31884" y="34457"/>
                </a:lnTo>
                <a:lnTo>
                  <a:pt x="30378" y="26187"/>
                </a:lnTo>
                <a:lnTo>
                  <a:pt x="41424" y="15161"/>
                </a:lnTo>
                <a:lnTo>
                  <a:pt x="27616" y="13783"/>
                </a:lnTo>
                <a:lnTo>
                  <a:pt x="20712" y="0"/>
                </a:lnTo>
                <a:close/>
              </a:path>
              <a:path w="41909" h="41910">
                <a:moveTo>
                  <a:pt x="31884" y="34457"/>
                </a:moveTo>
                <a:lnTo>
                  <a:pt x="20712" y="34457"/>
                </a:lnTo>
                <a:lnTo>
                  <a:pt x="33139" y="41349"/>
                </a:lnTo>
                <a:lnTo>
                  <a:pt x="31884" y="3445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36813" y="2326194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20712" y="0"/>
                </a:moveTo>
                <a:lnTo>
                  <a:pt x="13808" y="13783"/>
                </a:lnTo>
                <a:lnTo>
                  <a:pt x="0" y="15161"/>
                </a:lnTo>
                <a:lnTo>
                  <a:pt x="11046" y="26187"/>
                </a:lnTo>
                <a:lnTo>
                  <a:pt x="8284" y="41349"/>
                </a:lnTo>
                <a:lnTo>
                  <a:pt x="20712" y="34457"/>
                </a:lnTo>
                <a:lnTo>
                  <a:pt x="31884" y="34457"/>
                </a:lnTo>
                <a:lnTo>
                  <a:pt x="30378" y="26187"/>
                </a:lnTo>
                <a:lnTo>
                  <a:pt x="41424" y="15161"/>
                </a:lnTo>
                <a:lnTo>
                  <a:pt x="27616" y="13783"/>
                </a:lnTo>
                <a:lnTo>
                  <a:pt x="20712" y="0"/>
                </a:lnTo>
                <a:close/>
              </a:path>
              <a:path w="41909" h="41910">
                <a:moveTo>
                  <a:pt x="31884" y="34457"/>
                </a:moveTo>
                <a:lnTo>
                  <a:pt x="20712" y="34457"/>
                </a:lnTo>
                <a:lnTo>
                  <a:pt x="33139" y="41349"/>
                </a:lnTo>
                <a:lnTo>
                  <a:pt x="31884" y="3445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96769" y="3308939"/>
            <a:ext cx="439420" cy="266065"/>
          </a:xfrm>
          <a:custGeom>
            <a:avLst/>
            <a:gdLst/>
            <a:ahLst/>
            <a:cxnLst/>
            <a:rect l="l" t="t" r="r" b="b"/>
            <a:pathLst>
              <a:path w="439420" h="266064">
                <a:moveTo>
                  <a:pt x="383868" y="0"/>
                </a:moveTo>
                <a:lnTo>
                  <a:pt x="0" y="0"/>
                </a:lnTo>
                <a:lnTo>
                  <a:pt x="0" y="266012"/>
                </a:lnTo>
                <a:lnTo>
                  <a:pt x="439101" y="266013"/>
                </a:lnTo>
                <a:lnTo>
                  <a:pt x="439101" y="238447"/>
                </a:lnTo>
                <a:lnTo>
                  <a:pt x="27616" y="238446"/>
                </a:lnTo>
                <a:lnTo>
                  <a:pt x="27616" y="26187"/>
                </a:lnTo>
                <a:lnTo>
                  <a:pt x="410776" y="26188"/>
                </a:lnTo>
                <a:lnTo>
                  <a:pt x="383868" y="0"/>
                </a:lnTo>
                <a:close/>
              </a:path>
              <a:path w="439420" h="266064">
                <a:moveTo>
                  <a:pt x="411484" y="26877"/>
                </a:moveTo>
                <a:lnTo>
                  <a:pt x="411484" y="238447"/>
                </a:lnTo>
                <a:lnTo>
                  <a:pt x="439101" y="238447"/>
                </a:lnTo>
                <a:lnTo>
                  <a:pt x="439100" y="53754"/>
                </a:lnTo>
                <a:lnTo>
                  <a:pt x="411484" y="26877"/>
                </a:lnTo>
                <a:close/>
              </a:path>
              <a:path w="439420" h="266064">
                <a:moveTo>
                  <a:pt x="411484" y="26188"/>
                </a:moveTo>
                <a:lnTo>
                  <a:pt x="410776" y="26188"/>
                </a:lnTo>
                <a:lnTo>
                  <a:pt x="411484" y="26877"/>
                </a:lnTo>
                <a:lnTo>
                  <a:pt x="411484" y="26188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61086" y="3548764"/>
            <a:ext cx="110489" cy="132715"/>
          </a:xfrm>
          <a:custGeom>
            <a:avLst/>
            <a:gdLst/>
            <a:ahLst/>
            <a:cxnLst/>
            <a:rect l="l" t="t" r="r" b="b"/>
            <a:pathLst>
              <a:path w="110490" h="132714">
                <a:moveTo>
                  <a:pt x="110465" y="0"/>
                </a:moveTo>
                <a:lnTo>
                  <a:pt x="0" y="0"/>
                </a:lnTo>
                <a:lnTo>
                  <a:pt x="0" y="132317"/>
                </a:lnTo>
                <a:lnTo>
                  <a:pt x="110465" y="132317"/>
                </a:lnTo>
                <a:lnTo>
                  <a:pt x="110465" y="106129"/>
                </a:lnTo>
                <a:lnTo>
                  <a:pt x="27616" y="106129"/>
                </a:lnTo>
                <a:lnTo>
                  <a:pt x="27616" y="26187"/>
                </a:lnTo>
                <a:lnTo>
                  <a:pt x="110465" y="26187"/>
                </a:lnTo>
                <a:lnTo>
                  <a:pt x="110465" y="0"/>
                </a:lnTo>
                <a:close/>
              </a:path>
              <a:path w="110490" h="132714">
                <a:moveTo>
                  <a:pt x="110465" y="26187"/>
                </a:moveTo>
                <a:lnTo>
                  <a:pt x="82849" y="26187"/>
                </a:lnTo>
                <a:lnTo>
                  <a:pt x="82849" y="106129"/>
                </a:lnTo>
                <a:lnTo>
                  <a:pt x="110465" y="106129"/>
                </a:lnTo>
                <a:lnTo>
                  <a:pt x="110465" y="2618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878237" y="3667988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783" y="0"/>
                </a:lnTo>
              </a:path>
            </a:pathLst>
          </a:custGeom>
          <a:ln w="27458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54971" y="3372341"/>
            <a:ext cx="165735" cy="165735"/>
          </a:xfrm>
          <a:custGeom>
            <a:avLst/>
            <a:gdLst/>
            <a:ahLst/>
            <a:cxnLst/>
            <a:rect l="l" t="t" r="r" b="b"/>
            <a:pathLst>
              <a:path w="165734" h="165735">
                <a:moveTo>
                  <a:pt x="110257" y="0"/>
                </a:moveTo>
                <a:lnTo>
                  <a:pt x="68139" y="1277"/>
                </a:lnTo>
                <a:lnTo>
                  <a:pt x="30367" y="18659"/>
                </a:lnTo>
                <a:lnTo>
                  <a:pt x="5860" y="51712"/>
                </a:lnTo>
                <a:lnTo>
                  <a:pt x="0" y="81319"/>
                </a:lnTo>
                <a:lnTo>
                  <a:pt x="1066" y="94612"/>
                </a:lnTo>
                <a:lnTo>
                  <a:pt x="17820" y="133430"/>
                </a:lnTo>
                <a:lnTo>
                  <a:pt x="49837" y="158545"/>
                </a:lnTo>
                <a:lnTo>
                  <a:pt x="76863" y="165195"/>
                </a:lnTo>
                <a:lnTo>
                  <a:pt x="92495" y="164063"/>
                </a:lnTo>
                <a:lnTo>
                  <a:pt x="132247" y="147916"/>
                </a:lnTo>
                <a:lnTo>
                  <a:pt x="144688" y="136411"/>
                </a:lnTo>
                <a:lnTo>
                  <a:pt x="84780" y="136411"/>
                </a:lnTo>
                <a:lnTo>
                  <a:pt x="69870" y="134611"/>
                </a:lnTo>
                <a:lnTo>
                  <a:pt x="36353" y="111150"/>
                </a:lnTo>
                <a:lnTo>
                  <a:pt x="28628" y="90540"/>
                </a:lnTo>
                <a:lnTo>
                  <a:pt x="29251" y="69828"/>
                </a:lnTo>
                <a:lnTo>
                  <a:pt x="52030" y="35694"/>
                </a:lnTo>
                <a:lnTo>
                  <a:pt x="82640" y="26187"/>
                </a:lnTo>
                <a:lnTo>
                  <a:pt x="110257" y="26187"/>
                </a:lnTo>
                <a:lnTo>
                  <a:pt x="110257" y="0"/>
                </a:lnTo>
                <a:close/>
              </a:path>
              <a:path w="165734" h="165735">
                <a:moveTo>
                  <a:pt x="110257" y="26187"/>
                </a:moveTo>
                <a:lnTo>
                  <a:pt x="82640" y="26187"/>
                </a:lnTo>
                <a:lnTo>
                  <a:pt x="82641" y="81320"/>
                </a:lnTo>
                <a:lnTo>
                  <a:pt x="137873" y="81320"/>
                </a:lnTo>
                <a:lnTo>
                  <a:pt x="135982" y="95602"/>
                </a:lnTo>
                <a:lnTo>
                  <a:pt x="111610" y="128204"/>
                </a:lnTo>
                <a:lnTo>
                  <a:pt x="84780" y="136411"/>
                </a:lnTo>
                <a:lnTo>
                  <a:pt x="144688" y="136411"/>
                </a:lnTo>
                <a:lnTo>
                  <a:pt x="164370" y="94612"/>
                </a:lnTo>
                <a:lnTo>
                  <a:pt x="165490" y="55132"/>
                </a:lnTo>
                <a:lnTo>
                  <a:pt x="110257" y="55132"/>
                </a:lnTo>
                <a:lnTo>
                  <a:pt x="110257" y="2618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29327" y="3344775"/>
            <a:ext cx="110489" cy="110489"/>
          </a:xfrm>
          <a:custGeom>
            <a:avLst/>
            <a:gdLst/>
            <a:ahLst/>
            <a:cxnLst/>
            <a:rect l="l" t="t" r="r" b="b"/>
            <a:pathLst>
              <a:path w="110490" h="110489">
                <a:moveTo>
                  <a:pt x="27616" y="0"/>
                </a:moveTo>
                <a:lnTo>
                  <a:pt x="0" y="0"/>
                </a:lnTo>
                <a:lnTo>
                  <a:pt x="0" y="110264"/>
                </a:lnTo>
                <a:lnTo>
                  <a:pt x="110465" y="110264"/>
                </a:lnTo>
                <a:lnTo>
                  <a:pt x="110465" y="82698"/>
                </a:lnTo>
                <a:lnTo>
                  <a:pt x="27616" y="82698"/>
                </a:lnTo>
                <a:lnTo>
                  <a:pt x="27616" y="27566"/>
                </a:lnTo>
                <a:lnTo>
                  <a:pt x="88916" y="27566"/>
                </a:lnTo>
                <a:lnTo>
                  <a:pt x="82182" y="20599"/>
                </a:lnTo>
                <a:lnTo>
                  <a:pt x="71070" y="12371"/>
                </a:lnTo>
                <a:lnTo>
                  <a:pt x="58659" y="6057"/>
                </a:lnTo>
                <a:lnTo>
                  <a:pt x="45169" y="1880"/>
                </a:lnTo>
                <a:lnTo>
                  <a:pt x="30825" y="61"/>
                </a:lnTo>
                <a:lnTo>
                  <a:pt x="27616" y="0"/>
                </a:lnTo>
                <a:close/>
              </a:path>
              <a:path w="110490" h="110489">
                <a:moveTo>
                  <a:pt x="88916" y="27566"/>
                </a:moveTo>
                <a:lnTo>
                  <a:pt x="27616" y="27566"/>
                </a:lnTo>
                <a:lnTo>
                  <a:pt x="41925" y="29454"/>
                </a:lnTo>
                <a:lnTo>
                  <a:pt x="54856" y="34785"/>
                </a:lnTo>
                <a:lnTo>
                  <a:pt x="65910" y="43060"/>
                </a:lnTo>
                <a:lnTo>
                  <a:pt x="74586" y="53781"/>
                </a:lnTo>
                <a:lnTo>
                  <a:pt x="80386" y="66448"/>
                </a:lnTo>
                <a:lnTo>
                  <a:pt x="82808" y="80563"/>
                </a:lnTo>
                <a:lnTo>
                  <a:pt x="27616" y="82698"/>
                </a:lnTo>
                <a:lnTo>
                  <a:pt x="110465" y="82698"/>
                </a:lnTo>
                <a:lnTo>
                  <a:pt x="109186" y="68223"/>
                </a:lnTo>
                <a:lnTo>
                  <a:pt x="105496" y="54554"/>
                </a:lnTo>
                <a:lnTo>
                  <a:pt x="99617" y="41912"/>
                </a:lnTo>
                <a:lnTo>
                  <a:pt x="91771" y="30520"/>
                </a:lnTo>
                <a:lnTo>
                  <a:pt x="88916" y="27566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99168" y="3372341"/>
            <a:ext cx="80645" cy="80010"/>
          </a:xfrm>
          <a:custGeom>
            <a:avLst/>
            <a:gdLst/>
            <a:ahLst/>
            <a:cxnLst/>
            <a:rect l="l" t="t" r="r" b="b"/>
            <a:pathLst>
              <a:path w="80645" h="80010">
                <a:moveTo>
                  <a:pt x="80087" y="0"/>
                </a:moveTo>
                <a:lnTo>
                  <a:pt x="24854" y="0"/>
                </a:lnTo>
                <a:lnTo>
                  <a:pt x="0" y="24809"/>
                </a:lnTo>
                <a:lnTo>
                  <a:pt x="34520" y="24809"/>
                </a:lnTo>
                <a:lnTo>
                  <a:pt x="53852" y="44105"/>
                </a:lnTo>
                <a:lnTo>
                  <a:pt x="53852" y="79941"/>
                </a:lnTo>
                <a:lnTo>
                  <a:pt x="80087" y="53753"/>
                </a:lnTo>
                <a:lnTo>
                  <a:pt x="80087" y="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32625" y="3394383"/>
            <a:ext cx="124460" cy="123825"/>
          </a:xfrm>
          <a:custGeom>
            <a:avLst/>
            <a:gdLst/>
            <a:ahLst/>
            <a:cxnLst/>
            <a:rect l="l" t="t" r="r" b="b"/>
            <a:pathLst>
              <a:path w="124459" h="123825">
                <a:moveTo>
                  <a:pt x="104481" y="0"/>
                </a:moveTo>
                <a:lnTo>
                  <a:pt x="0" y="104291"/>
                </a:lnTo>
                <a:lnTo>
                  <a:pt x="19561" y="123817"/>
                </a:lnTo>
                <a:lnTo>
                  <a:pt x="124043" y="19526"/>
                </a:lnTo>
                <a:lnTo>
                  <a:pt x="104481" y="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8386698" y="3142567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–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565006" y="3142236"/>
            <a:ext cx="307975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由于虾苗处于幼体状态，因此形成无病虾区； 由于养殖周期之间可以选择换水，因此预计该 区域将继续保持无病状态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967626" y="4575321"/>
            <a:ext cx="100330" cy="99060"/>
          </a:xfrm>
          <a:custGeom>
            <a:avLst/>
            <a:gdLst/>
            <a:ahLst/>
            <a:cxnLst/>
            <a:rect l="l" t="t" r="r" b="b"/>
            <a:pathLst>
              <a:path w="100329" h="99060">
                <a:moveTo>
                  <a:pt x="41614" y="0"/>
                </a:moveTo>
                <a:lnTo>
                  <a:pt x="7776" y="22482"/>
                </a:lnTo>
                <a:lnTo>
                  <a:pt x="0" y="51612"/>
                </a:lnTo>
                <a:lnTo>
                  <a:pt x="2300" y="64397"/>
                </a:lnTo>
                <a:lnTo>
                  <a:pt x="28215" y="92681"/>
                </a:lnTo>
                <a:lnTo>
                  <a:pt x="59417" y="98536"/>
                </a:lnTo>
                <a:lnTo>
                  <a:pt x="72532" y="94025"/>
                </a:lnTo>
                <a:lnTo>
                  <a:pt x="83748" y="86194"/>
                </a:lnTo>
                <a:lnTo>
                  <a:pt x="92480" y="75560"/>
                </a:lnTo>
                <a:lnTo>
                  <a:pt x="98144" y="62642"/>
                </a:lnTo>
                <a:lnTo>
                  <a:pt x="100155" y="47956"/>
                </a:lnTo>
                <a:lnTo>
                  <a:pt x="98034" y="34970"/>
                </a:lnTo>
                <a:lnTo>
                  <a:pt x="72457" y="6115"/>
                </a:lnTo>
                <a:lnTo>
                  <a:pt x="41614" y="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18448" y="4272253"/>
            <a:ext cx="0" cy="180975"/>
          </a:xfrm>
          <a:custGeom>
            <a:avLst/>
            <a:gdLst/>
            <a:ahLst/>
            <a:cxnLst/>
            <a:rect l="l" t="t" r="r" b="b"/>
            <a:pathLst>
              <a:path h="180975">
                <a:moveTo>
                  <a:pt x="0" y="0"/>
                </a:moveTo>
                <a:lnTo>
                  <a:pt x="0" y="180558"/>
                </a:lnTo>
              </a:path>
            </a:pathLst>
          </a:custGeom>
          <a:ln w="27620">
            <a:solidFill>
              <a:srgbClr val="005B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966586" y="4233614"/>
            <a:ext cx="106045" cy="92710"/>
          </a:xfrm>
          <a:custGeom>
            <a:avLst/>
            <a:gdLst/>
            <a:ahLst/>
            <a:cxnLst/>
            <a:rect l="l" t="t" r="r" b="b"/>
            <a:pathLst>
              <a:path w="106045" h="92710">
                <a:moveTo>
                  <a:pt x="52125" y="0"/>
                </a:moveTo>
                <a:lnTo>
                  <a:pt x="0" y="53639"/>
                </a:lnTo>
                <a:lnTo>
                  <a:pt x="0" y="92116"/>
                </a:lnTo>
                <a:lnTo>
                  <a:pt x="52125" y="38477"/>
                </a:lnTo>
                <a:lnTo>
                  <a:pt x="90426" y="38477"/>
                </a:lnTo>
                <a:lnTo>
                  <a:pt x="52125" y="0"/>
                </a:lnTo>
                <a:close/>
              </a:path>
              <a:path w="106045" h="92710">
                <a:moveTo>
                  <a:pt x="90426" y="38477"/>
                </a:moveTo>
                <a:lnTo>
                  <a:pt x="52125" y="38477"/>
                </a:lnTo>
                <a:lnTo>
                  <a:pt x="105517" y="90738"/>
                </a:lnTo>
                <a:lnTo>
                  <a:pt x="105517" y="53639"/>
                </a:lnTo>
                <a:lnTo>
                  <a:pt x="90426" y="38477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072335" y="4337837"/>
            <a:ext cx="165100" cy="164465"/>
          </a:xfrm>
          <a:custGeom>
            <a:avLst/>
            <a:gdLst/>
            <a:ahLst/>
            <a:cxnLst/>
            <a:rect l="l" t="t" r="r" b="b"/>
            <a:pathLst>
              <a:path w="165100" h="164464">
                <a:moveTo>
                  <a:pt x="164851" y="27336"/>
                </a:moveTo>
                <a:lnTo>
                  <a:pt x="118980" y="27336"/>
                </a:lnTo>
                <a:lnTo>
                  <a:pt x="0" y="145526"/>
                </a:lnTo>
                <a:lnTo>
                  <a:pt x="18641" y="164133"/>
                </a:lnTo>
                <a:lnTo>
                  <a:pt x="137851" y="45828"/>
                </a:lnTo>
                <a:lnTo>
                  <a:pt x="164823" y="45828"/>
                </a:lnTo>
                <a:lnTo>
                  <a:pt x="164851" y="27336"/>
                </a:lnTo>
                <a:close/>
              </a:path>
              <a:path w="165100" h="164464">
                <a:moveTo>
                  <a:pt x="164823" y="45828"/>
                </a:moveTo>
                <a:lnTo>
                  <a:pt x="137851" y="45828"/>
                </a:lnTo>
                <a:lnTo>
                  <a:pt x="138542" y="101764"/>
                </a:lnTo>
                <a:lnTo>
                  <a:pt x="164777" y="75691"/>
                </a:lnTo>
                <a:lnTo>
                  <a:pt x="164823" y="45828"/>
                </a:lnTo>
                <a:close/>
              </a:path>
              <a:path w="165100" h="164464">
                <a:moveTo>
                  <a:pt x="164892" y="0"/>
                </a:moveTo>
                <a:lnTo>
                  <a:pt x="90213" y="803"/>
                </a:lnTo>
                <a:lnTo>
                  <a:pt x="62827" y="28025"/>
                </a:lnTo>
                <a:lnTo>
                  <a:pt x="118980" y="27336"/>
                </a:lnTo>
                <a:lnTo>
                  <a:pt x="164851" y="27336"/>
                </a:lnTo>
                <a:lnTo>
                  <a:pt x="164892" y="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813592" y="4355135"/>
            <a:ext cx="146685" cy="147320"/>
          </a:xfrm>
          <a:custGeom>
            <a:avLst/>
            <a:gdLst/>
            <a:ahLst/>
            <a:cxnLst/>
            <a:rect l="l" t="t" r="r" b="b"/>
            <a:pathLst>
              <a:path w="146684" h="147320">
                <a:moveTo>
                  <a:pt x="18641" y="0"/>
                </a:moveTo>
                <a:lnTo>
                  <a:pt x="0" y="18377"/>
                </a:lnTo>
                <a:lnTo>
                  <a:pt x="127495" y="146904"/>
                </a:lnTo>
                <a:lnTo>
                  <a:pt x="146252" y="128412"/>
                </a:lnTo>
                <a:lnTo>
                  <a:pt x="18641" y="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95388" y="4338021"/>
            <a:ext cx="102235" cy="101600"/>
          </a:xfrm>
          <a:custGeom>
            <a:avLst/>
            <a:gdLst/>
            <a:ahLst/>
            <a:cxnLst/>
            <a:rect l="l" t="t" r="r" b="b"/>
            <a:pathLst>
              <a:path w="102234" h="101600">
                <a:moveTo>
                  <a:pt x="0" y="0"/>
                </a:moveTo>
                <a:lnTo>
                  <a:pt x="575" y="75462"/>
                </a:lnTo>
                <a:lnTo>
                  <a:pt x="26926" y="101420"/>
                </a:lnTo>
                <a:lnTo>
                  <a:pt x="27386" y="26876"/>
                </a:lnTo>
                <a:lnTo>
                  <a:pt x="101485" y="26876"/>
                </a:lnTo>
                <a:lnTo>
                  <a:pt x="74679" y="344"/>
                </a:lnTo>
                <a:lnTo>
                  <a:pt x="0" y="0"/>
                </a:lnTo>
                <a:close/>
              </a:path>
              <a:path w="102234" h="101600">
                <a:moveTo>
                  <a:pt x="101485" y="26876"/>
                </a:moveTo>
                <a:lnTo>
                  <a:pt x="27386" y="26876"/>
                </a:lnTo>
                <a:lnTo>
                  <a:pt x="102065" y="27451"/>
                </a:lnTo>
                <a:lnTo>
                  <a:pt x="101485" y="26876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386698" y="4180348"/>
            <a:ext cx="3404235" cy="6719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通过加速对中国、日本、阿联酋等国的出口，更 深入地渗透现有市场。</a:t>
            </a:r>
            <a:endParaRPr sz="1400" dirty="0">
              <a:latin typeface="SimSun"/>
              <a:cs typeface="SimSun"/>
            </a:endParaRPr>
          </a:p>
          <a:p>
            <a:pPr marL="12700">
              <a:spcBef>
                <a:spcPts val="180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内陆农业或将打开美国市场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7018401" y="1665545"/>
            <a:ext cx="354330" cy="354965"/>
          </a:xfrm>
          <a:custGeom>
            <a:avLst/>
            <a:gdLst/>
            <a:ahLst/>
            <a:cxnLst/>
            <a:rect l="l" t="t" r="r" b="b"/>
            <a:pathLst>
              <a:path w="354329" h="354964">
                <a:moveTo>
                  <a:pt x="176061" y="0"/>
                </a:moveTo>
                <a:lnTo>
                  <a:pt x="133746" y="5197"/>
                </a:lnTo>
                <a:lnTo>
                  <a:pt x="95054" y="20107"/>
                </a:lnTo>
                <a:lnTo>
                  <a:pt x="61250" y="43708"/>
                </a:lnTo>
                <a:lnTo>
                  <a:pt x="33602" y="74978"/>
                </a:lnTo>
                <a:lnTo>
                  <a:pt x="13374" y="112895"/>
                </a:lnTo>
                <a:lnTo>
                  <a:pt x="1834" y="156436"/>
                </a:lnTo>
                <a:lnTo>
                  <a:pt x="0" y="192122"/>
                </a:lnTo>
                <a:lnTo>
                  <a:pt x="994" y="201987"/>
                </a:lnTo>
                <a:lnTo>
                  <a:pt x="12161" y="243823"/>
                </a:lnTo>
                <a:lnTo>
                  <a:pt x="32178" y="280287"/>
                </a:lnTo>
                <a:lnTo>
                  <a:pt x="59915" y="310966"/>
                </a:lnTo>
                <a:lnTo>
                  <a:pt x="94017" y="334478"/>
                </a:lnTo>
                <a:lnTo>
                  <a:pt x="133171" y="349533"/>
                </a:lnTo>
                <a:lnTo>
                  <a:pt x="176062" y="354838"/>
                </a:lnTo>
                <a:lnTo>
                  <a:pt x="187502" y="354475"/>
                </a:lnTo>
                <a:lnTo>
                  <a:pt x="229790" y="346570"/>
                </a:lnTo>
                <a:lnTo>
                  <a:pt x="262392" y="332349"/>
                </a:lnTo>
                <a:lnTo>
                  <a:pt x="168325" y="332349"/>
                </a:lnTo>
                <a:lnTo>
                  <a:pt x="154053" y="330975"/>
                </a:lnTo>
                <a:lnTo>
                  <a:pt x="113849" y="319415"/>
                </a:lnTo>
                <a:lnTo>
                  <a:pt x="78838" y="297865"/>
                </a:lnTo>
                <a:lnTo>
                  <a:pt x="50662" y="267825"/>
                </a:lnTo>
                <a:lnTo>
                  <a:pt x="30960" y="230796"/>
                </a:lnTo>
                <a:lnTo>
                  <a:pt x="21362" y="187965"/>
                </a:lnTo>
                <a:lnTo>
                  <a:pt x="20796" y="172024"/>
                </a:lnTo>
                <a:lnTo>
                  <a:pt x="21799" y="158602"/>
                </a:lnTo>
                <a:lnTo>
                  <a:pt x="32743" y="117595"/>
                </a:lnTo>
                <a:lnTo>
                  <a:pt x="53885" y="81831"/>
                </a:lnTo>
                <a:lnTo>
                  <a:pt x="83514" y="53010"/>
                </a:lnTo>
                <a:lnTo>
                  <a:pt x="119924" y="32829"/>
                </a:lnTo>
                <a:lnTo>
                  <a:pt x="161403" y="22986"/>
                </a:lnTo>
                <a:lnTo>
                  <a:pt x="176061" y="22297"/>
                </a:lnTo>
                <a:lnTo>
                  <a:pt x="176061" y="0"/>
                </a:lnTo>
                <a:close/>
              </a:path>
              <a:path w="354329" h="354964">
                <a:moveTo>
                  <a:pt x="353807" y="177419"/>
                </a:moveTo>
                <a:lnTo>
                  <a:pt x="331111" y="187965"/>
                </a:lnTo>
                <a:lnTo>
                  <a:pt x="329503" y="201988"/>
                </a:lnTo>
                <a:lnTo>
                  <a:pt x="326649" y="215611"/>
                </a:lnTo>
                <a:lnTo>
                  <a:pt x="311110" y="253504"/>
                </a:lnTo>
                <a:lnTo>
                  <a:pt x="286156" y="285704"/>
                </a:lnTo>
                <a:lnTo>
                  <a:pt x="252482" y="310966"/>
                </a:lnTo>
                <a:lnTo>
                  <a:pt x="213412" y="326705"/>
                </a:lnTo>
                <a:lnTo>
                  <a:pt x="168325" y="332349"/>
                </a:lnTo>
                <a:lnTo>
                  <a:pt x="262392" y="332349"/>
                </a:lnTo>
                <a:lnTo>
                  <a:pt x="301278" y="303227"/>
                </a:lnTo>
                <a:lnTo>
                  <a:pt x="326577" y="271763"/>
                </a:lnTo>
                <a:lnTo>
                  <a:pt x="344536" y="234066"/>
                </a:lnTo>
                <a:lnTo>
                  <a:pt x="353204" y="192122"/>
                </a:lnTo>
                <a:lnTo>
                  <a:pt x="353807" y="1774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107580" y="1755074"/>
            <a:ext cx="175895" cy="176530"/>
          </a:xfrm>
          <a:custGeom>
            <a:avLst/>
            <a:gdLst/>
            <a:ahLst/>
            <a:cxnLst/>
            <a:rect l="l" t="t" r="r" b="b"/>
            <a:pathLst>
              <a:path w="175895" h="176530">
                <a:moveTo>
                  <a:pt x="79056" y="0"/>
                </a:moveTo>
                <a:lnTo>
                  <a:pt x="41882" y="12540"/>
                </a:lnTo>
                <a:lnTo>
                  <a:pt x="14118" y="41194"/>
                </a:lnTo>
                <a:lnTo>
                  <a:pt x="248" y="82897"/>
                </a:lnTo>
                <a:lnTo>
                  <a:pt x="0" y="102992"/>
                </a:lnTo>
                <a:lnTo>
                  <a:pt x="2281" y="113159"/>
                </a:lnTo>
                <a:lnTo>
                  <a:pt x="23685" y="149372"/>
                </a:lnTo>
                <a:lnTo>
                  <a:pt x="58615" y="171442"/>
                </a:lnTo>
                <a:lnTo>
                  <a:pt x="86883" y="176111"/>
                </a:lnTo>
                <a:lnTo>
                  <a:pt x="99990" y="175171"/>
                </a:lnTo>
                <a:lnTo>
                  <a:pt x="113999" y="171985"/>
                </a:lnTo>
                <a:lnTo>
                  <a:pt x="127046" y="166736"/>
                </a:lnTo>
                <a:lnTo>
                  <a:pt x="138938" y="159622"/>
                </a:lnTo>
                <a:lnTo>
                  <a:pt x="144617" y="154892"/>
                </a:lnTo>
                <a:lnTo>
                  <a:pt x="76563" y="154892"/>
                </a:lnTo>
                <a:lnTo>
                  <a:pt x="63651" y="151313"/>
                </a:lnTo>
                <a:lnTo>
                  <a:pt x="32996" y="125828"/>
                </a:lnTo>
                <a:lnTo>
                  <a:pt x="21083" y="82897"/>
                </a:lnTo>
                <a:lnTo>
                  <a:pt x="23821" y="68791"/>
                </a:lnTo>
                <a:lnTo>
                  <a:pt x="47255" y="35207"/>
                </a:lnTo>
                <a:lnTo>
                  <a:pt x="86883" y="21948"/>
                </a:lnTo>
                <a:lnTo>
                  <a:pt x="79056" y="0"/>
                </a:lnTo>
                <a:close/>
              </a:path>
              <a:path w="175895" h="176530">
                <a:moveTo>
                  <a:pt x="175275" y="88840"/>
                </a:moveTo>
                <a:lnTo>
                  <a:pt x="152935" y="89361"/>
                </a:lnTo>
                <a:lnTo>
                  <a:pt x="151415" y="102992"/>
                </a:lnTo>
                <a:lnTo>
                  <a:pt x="147497" y="115160"/>
                </a:lnTo>
                <a:lnTo>
                  <a:pt x="121313" y="144176"/>
                </a:lnTo>
                <a:lnTo>
                  <a:pt x="76563" y="154892"/>
                </a:lnTo>
                <a:lnTo>
                  <a:pt x="144617" y="154892"/>
                </a:lnTo>
                <a:lnTo>
                  <a:pt x="171114" y="116466"/>
                </a:lnTo>
                <a:lnTo>
                  <a:pt x="174349" y="102992"/>
                </a:lnTo>
                <a:lnTo>
                  <a:pt x="175275" y="888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7239139" y="1710131"/>
            <a:ext cx="88900" cy="88265"/>
          </a:xfrm>
          <a:custGeom>
            <a:avLst/>
            <a:gdLst/>
            <a:ahLst/>
            <a:cxnLst/>
            <a:rect l="l" t="t" r="r" b="b"/>
            <a:pathLst>
              <a:path w="88900" h="88264">
                <a:moveTo>
                  <a:pt x="22338" y="0"/>
                </a:moveTo>
                <a:lnTo>
                  <a:pt x="0" y="22297"/>
                </a:lnTo>
                <a:lnTo>
                  <a:pt x="0" y="88230"/>
                </a:lnTo>
                <a:lnTo>
                  <a:pt x="67015" y="88230"/>
                </a:lnTo>
                <a:lnTo>
                  <a:pt x="88392" y="65932"/>
                </a:lnTo>
                <a:lnTo>
                  <a:pt x="22338" y="65932"/>
                </a:lnTo>
                <a:lnTo>
                  <a:pt x="223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194463" y="1776064"/>
            <a:ext cx="67310" cy="67310"/>
          </a:xfrm>
          <a:custGeom>
            <a:avLst/>
            <a:gdLst/>
            <a:ahLst/>
            <a:cxnLst/>
            <a:rect l="l" t="t" r="r" b="b"/>
            <a:pathLst>
              <a:path w="67309" h="67310">
                <a:moveTo>
                  <a:pt x="51482" y="0"/>
                </a:moveTo>
                <a:lnTo>
                  <a:pt x="0" y="51387"/>
                </a:lnTo>
                <a:lnTo>
                  <a:pt x="0" y="66891"/>
                </a:lnTo>
                <a:lnTo>
                  <a:pt x="16493" y="66891"/>
                </a:lnTo>
                <a:lnTo>
                  <a:pt x="67015" y="16463"/>
                </a:lnTo>
                <a:lnTo>
                  <a:pt x="51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20000" y="3031108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620000" y="3965066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620000" y="4970271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666405" y="1833015"/>
            <a:ext cx="331470" cy="167005"/>
          </a:xfrm>
          <a:custGeom>
            <a:avLst/>
            <a:gdLst/>
            <a:ahLst/>
            <a:cxnLst/>
            <a:rect l="l" t="t" r="r" b="b"/>
            <a:pathLst>
              <a:path w="331470" h="167005">
                <a:moveTo>
                  <a:pt x="96381" y="0"/>
                </a:moveTo>
                <a:lnTo>
                  <a:pt x="54772" y="22144"/>
                </a:lnTo>
                <a:lnTo>
                  <a:pt x="0" y="22144"/>
                </a:lnTo>
                <a:lnTo>
                  <a:pt x="0" y="125517"/>
                </a:lnTo>
                <a:lnTo>
                  <a:pt x="55049" y="125517"/>
                </a:lnTo>
                <a:lnTo>
                  <a:pt x="156861" y="166683"/>
                </a:lnTo>
                <a:lnTo>
                  <a:pt x="201089" y="143711"/>
                </a:lnTo>
                <a:lnTo>
                  <a:pt x="156033" y="143711"/>
                </a:lnTo>
                <a:lnTo>
                  <a:pt x="59467" y="104934"/>
                </a:lnTo>
                <a:lnTo>
                  <a:pt x="20804" y="104934"/>
                </a:lnTo>
                <a:lnTo>
                  <a:pt x="20804" y="42727"/>
                </a:lnTo>
                <a:lnTo>
                  <a:pt x="60019" y="42727"/>
                </a:lnTo>
                <a:lnTo>
                  <a:pt x="98038" y="22420"/>
                </a:lnTo>
                <a:lnTo>
                  <a:pt x="215223" y="22420"/>
                </a:lnTo>
                <a:lnTo>
                  <a:pt x="215223" y="22052"/>
                </a:lnTo>
                <a:lnTo>
                  <a:pt x="158426" y="22052"/>
                </a:lnTo>
                <a:lnTo>
                  <a:pt x="96381" y="0"/>
                </a:lnTo>
                <a:close/>
              </a:path>
              <a:path w="331470" h="167005">
                <a:moveTo>
                  <a:pt x="331120" y="43186"/>
                </a:moveTo>
                <a:lnTo>
                  <a:pt x="310500" y="43186"/>
                </a:lnTo>
                <a:lnTo>
                  <a:pt x="310408" y="63677"/>
                </a:lnTo>
                <a:lnTo>
                  <a:pt x="156033" y="143711"/>
                </a:lnTo>
                <a:lnTo>
                  <a:pt x="201089" y="143711"/>
                </a:lnTo>
                <a:lnTo>
                  <a:pt x="331120" y="76174"/>
                </a:lnTo>
                <a:lnTo>
                  <a:pt x="331120" y="43186"/>
                </a:lnTo>
                <a:close/>
              </a:path>
              <a:path w="331470" h="167005">
                <a:moveTo>
                  <a:pt x="215223" y="38776"/>
                </a:moveTo>
                <a:lnTo>
                  <a:pt x="194511" y="38776"/>
                </a:lnTo>
                <a:lnTo>
                  <a:pt x="194511" y="59359"/>
                </a:lnTo>
                <a:lnTo>
                  <a:pt x="183373" y="63034"/>
                </a:lnTo>
                <a:lnTo>
                  <a:pt x="144526" y="70844"/>
                </a:lnTo>
                <a:lnTo>
                  <a:pt x="144526" y="90049"/>
                </a:lnTo>
                <a:lnTo>
                  <a:pt x="185398" y="82514"/>
                </a:lnTo>
                <a:lnTo>
                  <a:pt x="284778" y="51272"/>
                </a:lnTo>
                <a:lnTo>
                  <a:pt x="215223" y="51272"/>
                </a:lnTo>
                <a:lnTo>
                  <a:pt x="215223" y="38776"/>
                </a:lnTo>
                <a:close/>
              </a:path>
              <a:path w="331470" h="167005">
                <a:moveTo>
                  <a:pt x="331120" y="15069"/>
                </a:moveTo>
                <a:lnTo>
                  <a:pt x="307227" y="22420"/>
                </a:lnTo>
                <a:lnTo>
                  <a:pt x="215223" y="51272"/>
                </a:lnTo>
                <a:lnTo>
                  <a:pt x="284778" y="51272"/>
                </a:lnTo>
                <a:lnTo>
                  <a:pt x="310500" y="43186"/>
                </a:lnTo>
                <a:lnTo>
                  <a:pt x="331120" y="43186"/>
                </a:lnTo>
                <a:lnTo>
                  <a:pt x="331120" y="15069"/>
                </a:lnTo>
                <a:close/>
              </a:path>
              <a:path w="331470" h="167005">
                <a:moveTo>
                  <a:pt x="215223" y="22420"/>
                </a:moveTo>
                <a:lnTo>
                  <a:pt x="98038" y="22420"/>
                </a:lnTo>
                <a:lnTo>
                  <a:pt x="156032" y="43095"/>
                </a:lnTo>
                <a:lnTo>
                  <a:pt x="194511" y="38776"/>
                </a:lnTo>
                <a:lnTo>
                  <a:pt x="215223" y="38776"/>
                </a:lnTo>
                <a:lnTo>
                  <a:pt x="215223" y="22420"/>
                </a:lnTo>
                <a:close/>
              </a:path>
              <a:path w="331470" h="167005">
                <a:moveTo>
                  <a:pt x="215223" y="15620"/>
                </a:moveTo>
                <a:lnTo>
                  <a:pt x="158426" y="22052"/>
                </a:lnTo>
                <a:lnTo>
                  <a:pt x="215223" y="22052"/>
                </a:lnTo>
                <a:lnTo>
                  <a:pt x="215223" y="156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827279" y="1682357"/>
            <a:ext cx="168275" cy="137795"/>
          </a:xfrm>
          <a:custGeom>
            <a:avLst/>
            <a:gdLst/>
            <a:ahLst/>
            <a:cxnLst/>
            <a:rect l="l" t="t" r="r" b="b"/>
            <a:pathLst>
              <a:path w="168275" h="137794">
                <a:moveTo>
                  <a:pt x="83953" y="0"/>
                </a:moveTo>
                <a:lnTo>
                  <a:pt x="63241" y="0"/>
                </a:lnTo>
                <a:lnTo>
                  <a:pt x="55785" y="22052"/>
                </a:lnTo>
                <a:lnTo>
                  <a:pt x="0" y="22052"/>
                </a:lnTo>
                <a:lnTo>
                  <a:pt x="41700" y="71488"/>
                </a:lnTo>
                <a:lnTo>
                  <a:pt x="20620" y="137187"/>
                </a:lnTo>
                <a:lnTo>
                  <a:pt x="83954" y="105670"/>
                </a:lnTo>
                <a:lnTo>
                  <a:pt x="137222" y="105670"/>
                </a:lnTo>
                <a:lnTo>
                  <a:pt x="135357" y="99881"/>
                </a:lnTo>
                <a:lnTo>
                  <a:pt x="52563" y="99881"/>
                </a:lnTo>
                <a:lnTo>
                  <a:pt x="63149" y="66709"/>
                </a:lnTo>
                <a:lnTo>
                  <a:pt x="41884" y="41992"/>
                </a:lnTo>
                <a:lnTo>
                  <a:pt x="69869" y="41992"/>
                </a:lnTo>
                <a:lnTo>
                  <a:pt x="83953" y="0"/>
                </a:lnTo>
                <a:close/>
              </a:path>
              <a:path w="168275" h="137794">
                <a:moveTo>
                  <a:pt x="137222" y="105670"/>
                </a:moveTo>
                <a:lnTo>
                  <a:pt x="83954" y="105670"/>
                </a:lnTo>
                <a:lnTo>
                  <a:pt x="147379" y="137187"/>
                </a:lnTo>
                <a:lnTo>
                  <a:pt x="137222" y="105670"/>
                </a:lnTo>
                <a:close/>
              </a:path>
              <a:path w="168275" h="137794">
                <a:moveTo>
                  <a:pt x="83954" y="84260"/>
                </a:moveTo>
                <a:lnTo>
                  <a:pt x="52563" y="99881"/>
                </a:lnTo>
                <a:lnTo>
                  <a:pt x="115344" y="99881"/>
                </a:lnTo>
                <a:lnTo>
                  <a:pt x="83954" y="84260"/>
                </a:lnTo>
                <a:close/>
              </a:path>
              <a:path w="168275" h="137794">
                <a:moveTo>
                  <a:pt x="104666" y="0"/>
                </a:moveTo>
                <a:lnTo>
                  <a:pt x="83953" y="0"/>
                </a:lnTo>
                <a:lnTo>
                  <a:pt x="98038" y="41992"/>
                </a:lnTo>
                <a:lnTo>
                  <a:pt x="126022" y="41992"/>
                </a:lnTo>
                <a:lnTo>
                  <a:pt x="104850" y="66709"/>
                </a:lnTo>
                <a:lnTo>
                  <a:pt x="115344" y="99881"/>
                </a:lnTo>
                <a:lnTo>
                  <a:pt x="135357" y="99881"/>
                </a:lnTo>
                <a:lnTo>
                  <a:pt x="126207" y="71488"/>
                </a:lnTo>
                <a:lnTo>
                  <a:pt x="167999" y="22052"/>
                </a:lnTo>
                <a:lnTo>
                  <a:pt x="112214" y="22052"/>
                </a:lnTo>
                <a:lnTo>
                  <a:pt x="10466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048000" y="2136139"/>
            <a:ext cx="4391025" cy="381000"/>
          </a:xfrm>
          <a:custGeom>
            <a:avLst/>
            <a:gdLst/>
            <a:ahLst/>
            <a:cxnLst/>
            <a:rect l="l" t="t" r="r" b="b"/>
            <a:pathLst>
              <a:path w="4391025" h="381000">
                <a:moveTo>
                  <a:pt x="0" y="381000"/>
                </a:moveTo>
                <a:lnTo>
                  <a:pt x="4390898" y="381000"/>
                </a:lnTo>
                <a:lnTo>
                  <a:pt x="4390898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60061" y="5895721"/>
            <a:ext cx="2885440" cy="577850"/>
          </a:xfrm>
          <a:custGeom>
            <a:avLst/>
            <a:gdLst/>
            <a:ahLst/>
            <a:cxnLst/>
            <a:rect l="l" t="t" r="r" b="b"/>
            <a:pathLst>
              <a:path w="2885440" h="577850">
                <a:moveTo>
                  <a:pt x="0" y="577557"/>
                </a:moveTo>
                <a:lnTo>
                  <a:pt x="2885059" y="577557"/>
                </a:lnTo>
                <a:lnTo>
                  <a:pt x="2885059" y="0"/>
                </a:lnTo>
                <a:lnTo>
                  <a:pt x="0" y="0"/>
                </a:lnTo>
                <a:lnTo>
                  <a:pt x="0" y="57755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60061" y="4540796"/>
            <a:ext cx="2885440" cy="577850"/>
          </a:xfrm>
          <a:custGeom>
            <a:avLst/>
            <a:gdLst/>
            <a:ahLst/>
            <a:cxnLst/>
            <a:rect l="l" t="t" r="r" b="b"/>
            <a:pathLst>
              <a:path w="2885440" h="577850">
                <a:moveTo>
                  <a:pt x="0" y="577557"/>
                </a:moveTo>
                <a:lnTo>
                  <a:pt x="2885059" y="577557"/>
                </a:lnTo>
                <a:lnTo>
                  <a:pt x="2885059" y="0"/>
                </a:lnTo>
                <a:lnTo>
                  <a:pt x="0" y="0"/>
                </a:lnTo>
                <a:lnTo>
                  <a:pt x="0" y="57755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48000" y="5219788"/>
            <a:ext cx="1427480" cy="577850"/>
          </a:xfrm>
          <a:custGeom>
            <a:avLst/>
            <a:gdLst/>
            <a:ahLst/>
            <a:cxnLst/>
            <a:rect l="l" t="t" r="r" b="b"/>
            <a:pathLst>
              <a:path w="1427479" h="577850">
                <a:moveTo>
                  <a:pt x="0" y="577557"/>
                </a:moveTo>
                <a:lnTo>
                  <a:pt x="1427226" y="577557"/>
                </a:lnTo>
                <a:lnTo>
                  <a:pt x="1427226" y="0"/>
                </a:lnTo>
                <a:lnTo>
                  <a:pt x="0" y="0"/>
                </a:lnTo>
                <a:lnTo>
                  <a:pt x="0" y="57755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3318268" y="5441198"/>
            <a:ext cx="74041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imSun"/>
                <a:cs typeface="SimSun"/>
              </a:rPr>
              <a:t>回报概况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60061" y="5219788"/>
            <a:ext cx="2885440" cy="577850"/>
          </a:xfrm>
          <a:custGeom>
            <a:avLst/>
            <a:gdLst/>
            <a:ahLst/>
            <a:cxnLst/>
            <a:rect l="l" t="t" r="r" b="b"/>
            <a:pathLst>
              <a:path w="2885440" h="577850">
                <a:moveTo>
                  <a:pt x="0" y="577557"/>
                </a:moveTo>
                <a:lnTo>
                  <a:pt x="2885059" y="577557"/>
                </a:lnTo>
                <a:lnTo>
                  <a:pt x="2885059" y="0"/>
                </a:lnTo>
                <a:lnTo>
                  <a:pt x="0" y="0"/>
                </a:lnTo>
                <a:lnTo>
                  <a:pt x="0" y="57755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48000" y="3867949"/>
            <a:ext cx="1427480" cy="577850"/>
          </a:xfrm>
          <a:custGeom>
            <a:avLst/>
            <a:gdLst/>
            <a:ahLst/>
            <a:cxnLst/>
            <a:rect l="l" t="t" r="r" b="b"/>
            <a:pathLst>
              <a:path w="1427479" h="577850">
                <a:moveTo>
                  <a:pt x="0" y="577557"/>
                </a:moveTo>
                <a:lnTo>
                  <a:pt x="1427226" y="577557"/>
                </a:lnTo>
                <a:lnTo>
                  <a:pt x="1427226" y="0"/>
                </a:lnTo>
                <a:lnTo>
                  <a:pt x="0" y="0"/>
                </a:lnTo>
                <a:lnTo>
                  <a:pt x="0" y="577557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60061" y="3867949"/>
            <a:ext cx="2885440" cy="577850"/>
          </a:xfrm>
          <a:custGeom>
            <a:avLst/>
            <a:gdLst/>
            <a:ahLst/>
            <a:cxnLst/>
            <a:rect l="l" t="t" r="r" b="b"/>
            <a:pathLst>
              <a:path w="2885440" h="577850">
                <a:moveTo>
                  <a:pt x="0" y="577557"/>
                </a:moveTo>
                <a:lnTo>
                  <a:pt x="2885059" y="577557"/>
                </a:lnTo>
                <a:lnTo>
                  <a:pt x="2885059" y="0"/>
                </a:lnTo>
                <a:lnTo>
                  <a:pt x="0" y="0"/>
                </a:lnTo>
                <a:lnTo>
                  <a:pt x="0" y="577557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20000" y="5792558"/>
            <a:ext cx="4572000" cy="0"/>
          </a:xfrm>
          <a:custGeom>
            <a:avLst/>
            <a:gdLst/>
            <a:ahLst/>
            <a:cxnLst/>
            <a:rect l="l" t="t" r="r" b="b"/>
            <a:pathLst>
              <a:path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96124" y="5117326"/>
            <a:ext cx="440690" cy="441325"/>
          </a:xfrm>
          <a:custGeom>
            <a:avLst/>
            <a:gdLst/>
            <a:ahLst/>
            <a:cxnLst/>
            <a:rect l="l" t="t" r="r" b="b"/>
            <a:pathLst>
              <a:path w="440690" h="441325">
                <a:moveTo>
                  <a:pt x="220194" y="0"/>
                </a:moveTo>
                <a:lnTo>
                  <a:pt x="167266" y="6438"/>
                </a:lnTo>
                <a:lnTo>
                  <a:pt x="118886" y="24710"/>
                </a:lnTo>
                <a:lnTo>
                  <a:pt x="76621" y="53253"/>
                </a:lnTo>
                <a:lnTo>
                  <a:pt x="42036" y="90505"/>
                </a:lnTo>
                <a:lnTo>
                  <a:pt x="16696" y="134901"/>
                </a:lnTo>
                <a:lnTo>
                  <a:pt x="2169" y="184880"/>
                </a:lnTo>
                <a:lnTo>
                  <a:pt x="0" y="202510"/>
                </a:lnTo>
                <a:lnTo>
                  <a:pt x="0" y="238547"/>
                </a:lnTo>
                <a:lnTo>
                  <a:pt x="10575" y="290039"/>
                </a:lnTo>
                <a:lnTo>
                  <a:pt x="32485" y="336470"/>
                </a:lnTo>
                <a:lnTo>
                  <a:pt x="64162" y="376277"/>
                </a:lnTo>
                <a:lnTo>
                  <a:pt x="104042" y="407897"/>
                </a:lnTo>
                <a:lnTo>
                  <a:pt x="150558" y="429766"/>
                </a:lnTo>
                <a:lnTo>
                  <a:pt x="202144" y="440323"/>
                </a:lnTo>
                <a:lnTo>
                  <a:pt x="220195" y="441057"/>
                </a:lnTo>
                <a:lnTo>
                  <a:pt x="238247" y="440323"/>
                </a:lnTo>
                <a:lnTo>
                  <a:pt x="289833" y="429766"/>
                </a:lnTo>
                <a:lnTo>
                  <a:pt x="326520" y="413491"/>
                </a:lnTo>
                <a:lnTo>
                  <a:pt x="220195" y="413491"/>
                </a:lnTo>
                <a:lnTo>
                  <a:pt x="204400" y="412848"/>
                </a:lnTo>
                <a:lnTo>
                  <a:pt x="159262" y="403611"/>
                </a:lnTo>
                <a:lnTo>
                  <a:pt x="118561" y="384476"/>
                </a:lnTo>
                <a:lnTo>
                  <a:pt x="83666" y="356808"/>
                </a:lnTo>
                <a:lnTo>
                  <a:pt x="55763" y="321652"/>
                </a:lnTo>
                <a:lnTo>
                  <a:pt x="36778" y="281350"/>
                </a:lnTo>
                <a:lnTo>
                  <a:pt x="27801" y="238547"/>
                </a:lnTo>
                <a:lnTo>
                  <a:pt x="27801" y="202510"/>
                </a:lnTo>
                <a:lnTo>
                  <a:pt x="29422" y="189336"/>
                </a:lnTo>
                <a:lnTo>
                  <a:pt x="42134" y="145605"/>
                </a:lnTo>
                <a:lnTo>
                  <a:pt x="64306" y="106758"/>
                </a:lnTo>
                <a:lnTo>
                  <a:pt x="94568" y="74163"/>
                </a:lnTo>
                <a:lnTo>
                  <a:pt x="131550" y="49187"/>
                </a:lnTo>
                <a:lnTo>
                  <a:pt x="174071" y="33160"/>
                </a:lnTo>
                <a:lnTo>
                  <a:pt x="220194" y="27566"/>
                </a:lnTo>
                <a:lnTo>
                  <a:pt x="326520" y="27566"/>
                </a:lnTo>
                <a:lnTo>
                  <a:pt x="321502" y="24710"/>
                </a:lnTo>
                <a:lnTo>
                  <a:pt x="273123" y="6438"/>
                </a:lnTo>
                <a:lnTo>
                  <a:pt x="238246" y="734"/>
                </a:lnTo>
                <a:lnTo>
                  <a:pt x="220194" y="0"/>
                </a:lnTo>
                <a:close/>
              </a:path>
              <a:path w="440690" h="441325">
                <a:moveTo>
                  <a:pt x="326520" y="27566"/>
                </a:moveTo>
                <a:lnTo>
                  <a:pt x="220194" y="27566"/>
                </a:lnTo>
                <a:lnTo>
                  <a:pt x="235990" y="28208"/>
                </a:lnTo>
                <a:lnTo>
                  <a:pt x="251444" y="30103"/>
                </a:lnTo>
                <a:lnTo>
                  <a:pt x="295255" y="42792"/>
                </a:lnTo>
                <a:lnTo>
                  <a:pt x="334173" y="64923"/>
                </a:lnTo>
                <a:lnTo>
                  <a:pt x="366828" y="95130"/>
                </a:lnTo>
                <a:lnTo>
                  <a:pt x="391849" y="132045"/>
                </a:lnTo>
                <a:lnTo>
                  <a:pt x="407866" y="174301"/>
                </a:lnTo>
                <a:lnTo>
                  <a:pt x="412589" y="238547"/>
                </a:lnTo>
                <a:lnTo>
                  <a:pt x="410968" y="251721"/>
                </a:lnTo>
                <a:lnTo>
                  <a:pt x="398256" y="295452"/>
                </a:lnTo>
                <a:lnTo>
                  <a:pt x="376084" y="334299"/>
                </a:lnTo>
                <a:lnTo>
                  <a:pt x="345822" y="366894"/>
                </a:lnTo>
                <a:lnTo>
                  <a:pt x="308840" y="391870"/>
                </a:lnTo>
                <a:lnTo>
                  <a:pt x="266319" y="407897"/>
                </a:lnTo>
                <a:lnTo>
                  <a:pt x="220195" y="413491"/>
                </a:lnTo>
                <a:lnTo>
                  <a:pt x="326520" y="413491"/>
                </a:lnTo>
                <a:lnTo>
                  <a:pt x="363769" y="387804"/>
                </a:lnTo>
                <a:lnTo>
                  <a:pt x="398354" y="350552"/>
                </a:lnTo>
                <a:lnTo>
                  <a:pt x="423693" y="306156"/>
                </a:lnTo>
                <a:lnTo>
                  <a:pt x="438221" y="256177"/>
                </a:lnTo>
                <a:lnTo>
                  <a:pt x="440390" y="238547"/>
                </a:lnTo>
                <a:lnTo>
                  <a:pt x="440390" y="202510"/>
                </a:lnTo>
                <a:lnTo>
                  <a:pt x="429814" y="151018"/>
                </a:lnTo>
                <a:lnTo>
                  <a:pt x="407905" y="104587"/>
                </a:lnTo>
                <a:lnTo>
                  <a:pt x="376227" y="64780"/>
                </a:lnTo>
                <a:lnTo>
                  <a:pt x="336348" y="33160"/>
                </a:lnTo>
                <a:lnTo>
                  <a:pt x="326520" y="27566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859999" y="5194454"/>
            <a:ext cx="309880" cy="309245"/>
          </a:xfrm>
          <a:custGeom>
            <a:avLst/>
            <a:gdLst/>
            <a:ahLst/>
            <a:cxnLst/>
            <a:rect l="l" t="t" r="r" b="b"/>
            <a:pathLst>
              <a:path w="309879" h="309245">
                <a:moveTo>
                  <a:pt x="289971" y="0"/>
                </a:moveTo>
                <a:lnTo>
                  <a:pt x="0" y="289444"/>
                </a:lnTo>
                <a:lnTo>
                  <a:pt x="19561" y="308970"/>
                </a:lnTo>
                <a:lnTo>
                  <a:pt x="309533" y="19525"/>
                </a:lnTo>
                <a:lnTo>
                  <a:pt x="289971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50672" y="5126940"/>
            <a:ext cx="78740" cy="213995"/>
          </a:xfrm>
          <a:custGeom>
            <a:avLst/>
            <a:gdLst/>
            <a:ahLst/>
            <a:cxnLst/>
            <a:rect l="l" t="t" r="r" b="b"/>
            <a:pathLst>
              <a:path w="78740" h="213995">
                <a:moveTo>
                  <a:pt x="26810" y="0"/>
                </a:moveTo>
                <a:lnTo>
                  <a:pt x="0" y="6661"/>
                </a:lnTo>
                <a:lnTo>
                  <a:pt x="51781" y="213981"/>
                </a:lnTo>
                <a:lnTo>
                  <a:pt x="78592" y="207320"/>
                </a:lnTo>
                <a:lnTo>
                  <a:pt x="26810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78730" y="2577528"/>
            <a:ext cx="1318260" cy="1115695"/>
          </a:xfrm>
          <a:custGeom>
            <a:avLst/>
            <a:gdLst/>
            <a:ahLst/>
            <a:cxnLst/>
            <a:rect l="l" t="t" r="r" b="b"/>
            <a:pathLst>
              <a:path w="1318260" h="1115695">
                <a:moveTo>
                  <a:pt x="0" y="1115377"/>
                </a:moveTo>
                <a:lnTo>
                  <a:pt x="1318133" y="1115377"/>
                </a:lnTo>
                <a:lnTo>
                  <a:pt x="1318133" y="0"/>
                </a:lnTo>
                <a:lnTo>
                  <a:pt x="0" y="0"/>
                </a:lnTo>
                <a:lnTo>
                  <a:pt x="0" y="11153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78730" y="2577528"/>
            <a:ext cx="1318260" cy="1115695"/>
          </a:xfrm>
          <a:custGeom>
            <a:avLst/>
            <a:gdLst/>
            <a:ahLst/>
            <a:cxnLst/>
            <a:rect l="l" t="t" r="r" b="b"/>
            <a:pathLst>
              <a:path w="1318260" h="1115695">
                <a:moveTo>
                  <a:pt x="0" y="1115377"/>
                </a:moveTo>
                <a:lnTo>
                  <a:pt x="1318133" y="1115377"/>
                </a:lnTo>
                <a:lnTo>
                  <a:pt x="1318133" y="0"/>
                </a:lnTo>
                <a:lnTo>
                  <a:pt x="0" y="0"/>
                </a:lnTo>
                <a:lnTo>
                  <a:pt x="0" y="1115377"/>
                </a:lnTo>
                <a:close/>
              </a:path>
            </a:pathLst>
          </a:custGeom>
          <a:ln w="127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138551" y="2577528"/>
            <a:ext cx="1318260" cy="1115695"/>
          </a:xfrm>
          <a:custGeom>
            <a:avLst/>
            <a:gdLst/>
            <a:ahLst/>
            <a:cxnLst/>
            <a:rect l="l" t="t" r="r" b="b"/>
            <a:pathLst>
              <a:path w="1318260" h="1115695">
                <a:moveTo>
                  <a:pt x="0" y="1115377"/>
                </a:moveTo>
                <a:lnTo>
                  <a:pt x="1318133" y="1115377"/>
                </a:lnTo>
                <a:lnTo>
                  <a:pt x="1318133" y="0"/>
                </a:lnTo>
                <a:lnTo>
                  <a:pt x="0" y="0"/>
                </a:lnTo>
                <a:lnTo>
                  <a:pt x="0" y="11153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38551" y="2577528"/>
            <a:ext cx="1318260" cy="1115695"/>
          </a:xfrm>
          <a:custGeom>
            <a:avLst/>
            <a:gdLst/>
            <a:ahLst/>
            <a:cxnLst/>
            <a:rect l="l" t="t" r="r" b="b"/>
            <a:pathLst>
              <a:path w="1318260" h="1115695">
                <a:moveTo>
                  <a:pt x="0" y="1115377"/>
                </a:moveTo>
                <a:lnTo>
                  <a:pt x="1318133" y="1115377"/>
                </a:lnTo>
                <a:lnTo>
                  <a:pt x="1318133" y="0"/>
                </a:lnTo>
                <a:lnTo>
                  <a:pt x="0" y="0"/>
                </a:lnTo>
                <a:lnTo>
                  <a:pt x="0" y="1115377"/>
                </a:lnTo>
                <a:close/>
              </a:path>
            </a:pathLst>
          </a:custGeom>
          <a:ln w="127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019038" y="2579814"/>
            <a:ext cx="1318260" cy="1115695"/>
          </a:xfrm>
          <a:custGeom>
            <a:avLst/>
            <a:gdLst/>
            <a:ahLst/>
            <a:cxnLst/>
            <a:rect l="l" t="t" r="r" b="b"/>
            <a:pathLst>
              <a:path w="1318259" h="1115695">
                <a:moveTo>
                  <a:pt x="0" y="1115377"/>
                </a:moveTo>
                <a:lnTo>
                  <a:pt x="1318133" y="1115377"/>
                </a:lnTo>
                <a:lnTo>
                  <a:pt x="1318133" y="0"/>
                </a:lnTo>
                <a:lnTo>
                  <a:pt x="0" y="0"/>
                </a:lnTo>
                <a:lnTo>
                  <a:pt x="0" y="111537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19038" y="2579814"/>
            <a:ext cx="1318260" cy="1115695"/>
          </a:xfrm>
          <a:custGeom>
            <a:avLst/>
            <a:gdLst/>
            <a:ahLst/>
            <a:cxnLst/>
            <a:rect l="l" t="t" r="r" b="b"/>
            <a:pathLst>
              <a:path w="1318259" h="1115695">
                <a:moveTo>
                  <a:pt x="0" y="1115377"/>
                </a:moveTo>
                <a:lnTo>
                  <a:pt x="1318133" y="1115377"/>
                </a:lnTo>
                <a:lnTo>
                  <a:pt x="1318133" y="0"/>
                </a:lnTo>
                <a:lnTo>
                  <a:pt x="0" y="0"/>
                </a:lnTo>
                <a:lnTo>
                  <a:pt x="0" y="1115377"/>
                </a:lnTo>
                <a:close/>
              </a:path>
            </a:pathLst>
          </a:custGeom>
          <a:ln w="127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79659" y="2711942"/>
            <a:ext cx="120014" cy="122555"/>
          </a:xfrm>
          <a:custGeom>
            <a:avLst/>
            <a:gdLst/>
            <a:ahLst/>
            <a:cxnLst/>
            <a:rect l="l" t="t" r="r" b="b"/>
            <a:pathLst>
              <a:path w="120014" h="122555">
                <a:moveTo>
                  <a:pt x="52497" y="0"/>
                </a:moveTo>
                <a:lnTo>
                  <a:pt x="10694" y="27433"/>
                </a:lnTo>
                <a:lnTo>
                  <a:pt x="0" y="73372"/>
                </a:lnTo>
                <a:lnTo>
                  <a:pt x="3929" y="86124"/>
                </a:lnTo>
                <a:lnTo>
                  <a:pt x="31755" y="115809"/>
                </a:lnTo>
                <a:lnTo>
                  <a:pt x="59316" y="122437"/>
                </a:lnTo>
                <a:lnTo>
                  <a:pt x="72861" y="120914"/>
                </a:lnTo>
                <a:lnTo>
                  <a:pt x="85785" y="116291"/>
                </a:lnTo>
                <a:lnTo>
                  <a:pt x="97141" y="108897"/>
                </a:lnTo>
                <a:lnTo>
                  <a:pt x="102971" y="102820"/>
                </a:lnTo>
                <a:lnTo>
                  <a:pt x="58397" y="102820"/>
                </a:lnTo>
                <a:lnTo>
                  <a:pt x="45410" y="100350"/>
                </a:lnTo>
                <a:lnTo>
                  <a:pt x="20754" y="70410"/>
                </a:lnTo>
                <a:lnTo>
                  <a:pt x="19289" y="53588"/>
                </a:lnTo>
                <a:lnTo>
                  <a:pt x="24312" y="40930"/>
                </a:lnTo>
                <a:lnTo>
                  <a:pt x="33355" y="30477"/>
                </a:lnTo>
                <a:lnTo>
                  <a:pt x="45479" y="23476"/>
                </a:lnTo>
                <a:lnTo>
                  <a:pt x="59316" y="20962"/>
                </a:lnTo>
                <a:lnTo>
                  <a:pt x="104258" y="20962"/>
                </a:lnTo>
                <a:lnTo>
                  <a:pt x="94768" y="12509"/>
                </a:lnTo>
                <a:lnTo>
                  <a:pt x="82497" y="5682"/>
                </a:lnTo>
                <a:lnTo>
                  <a:pt x="68325" y="1395"/>
                </a:lnTo>
                <a:lnTo>
                  <a:pt x="52497" y="0"/>
                </a:lnTo>
                <a:close/>
              </a:path>
              <a:path w="120014" h="122555">
                <a:moveTo>
                  <a:pt x="104258" y="20962"/>
                </a:moveTo>
                <a:lnTo>
                  <a:pt x="59316" y="20962"/>
                </a:lnTo>
                <a:lnTo>
                  <a:pt x="60907" y="20990"/>
                </a:lnTo>
                <a:lnTo>
                  <a:pt x="73639" y="23501"/>
                </a:lnTo>
                <a:lnTo>
                  <a:pt x="84400" y="29855"/>
                </a:lnTo>
                <a:lnTo>
                  <a:pt x="92711" y="39951"/>
                </a:lnTo>
                <a:lnTo>
                  <a:pt x="97926" y="53588"/>
                </a:lnTo>
                <a:lnTo>
                  <a:pt x="99438" y="70592"/>
                </a:lnTo>
                <a:lnTo>
                  <a:pt x="94294" y="83315"/>
                </a:lnTo>
                <a:lnTo>
                  <a:pt x="85264" y="93541"/>
                </a:lnTo>
                <a:lnTo>
                  <a:pt x="73060" y="100350"/>
                </a:lnTo>
                <a:lnTo>
                  <a:pt x="58397" y="102820"/>
                </a:lnTo>
                <a:lnTo>
                  <a:pt x="102971" y="102820"/>
                </a:lnTo>
                <a:lnTo>
                  <a:pt x="106578" y="99060"/>
                </a:lnTo>
                <a:lnTo>
                  <a:pt x="113745" y="87109"/>
                </a:lnTo>
                <a:lnTo>
                  <a:pt x="118291" y="73372"/>
                </a:lnTo>
                <a:lnTo>
                  <a:pt x="119865" y="58181"/>
                </a:lnTo>
                <a:lnTo>
                  <a:pt x="117684" y="44710"/>
                </a:lnTo>
                <a:lnTo>
                  <a:pt x="112609" y="32374"/>
                </a:lnTo>
                <a:lnTo>
                  <a:pt x="104888" y="21523"/>
                </a:lnTo>
                <a:lnTo>
                  <a:pt x="104258" y="20962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149410" y="2924373"/>
            <a:ext cx="182245" cy="61594"/>
          </a:xfrm>
          <a:custGeom>
            <a:avLst/>
            <a:gdLst/>
            <a:ahLst/>
            <a:cxnLst/>
            <a:rect l="l" t="t" r="r" b="b"/>
            <a:pathLst>
              <a:path w="182245" h="61594">
                <a:moveTo>
                  <a:pt x="83351" y="0"/>
                </a:moveTo>
                <a:lnTo>
                  <a:pt x="40031" y="4574"/>
                </a:lnTo>
                <a:lnTo>
                  <a:pt x="2856" y="24395"/>
                </a:lnTo>
                <a:lnTo>
                  <a:pt x="0" y="36523"/>
                </a:lnTo>
                <a:lnTo>
                  <a:pt x="7176" y="45105"/>
                </a:lnTo>
                <a:lnTo>
                  <a:pt x="51464" y="58866"/>
                </a:lnTo>
                <a:lnTo>
                  <a:pt x="89565" y="61304"/>
                </a:lnTo>
                <a:lnTo>
                  <a:pt x="95649" y="61233"/>
                </a:lnTo>
                <a:lnTo>
                  <a:pt x="139440" y="56989"/>
                </a:lnTo>
                <a:lnTo>
                  <a:pt x="177692" y="39833"/>
                </a:lnTo>
                <a:lnTo>
                  <a:pt x="81541" y="39832"/>
                </a:lnTo>
                <a:lnTo>
                  <a:pt x="64036" y="38917"/>
                </a:lnTo>
                <a:lnTo>
                  <a:pt x="49280" y="37261"/>
                </a:lnTo>
                <a:lnTo>
                  <a:pt x="37308" y="35092"/>
                </a:lnTo>
                <a:lnTo>
                  <a:pt x="28150" y="32641"/>
                </a:lnTo>
                <a:lnTo>
                  <a:pt x="21840" y="30137"/>
                </a:lnTo>
                <a:lnTo>
                  <a:pt x="28006" y="27696"/>
                </a:lnTo>
                <a:lnTo>
                  <a:pt x="78228" y="20791"/>
                </a:lnTo>
                <a:lnTo>
                  <a:pt x="98524" y="20423"/>
                </a:lnTo>
                <a:lnTo>
                  <a:pt x="178453" y="20423"/>
                </a:lnTo>
                <a:lnTo>
                  <a:pt x="178091" y="19635"/>
                </a:lnTo>
                <a:lnTo>
                  <a:pt x="139976" y="4155"/>
                </a:lnTo>
                <a:lnTo>
                  <a:pt x="93767" y="100"/>
                </a:lnTo>
                <a:lnTo>
                  <a:pt x="83351" y="0"/>
                </a:lnTo>
                <a:close/>
              </a:path>
              <a:path w="182245" h="61594">
                <a:moveTo>
                  <a:pt x="178453" y="20423"/>
                </a:moveTo>
                <a:lnTo>
                  <a:pt x="98524" y="20423"/>
                </a:lnTo>
                <a:lnTo>
                  <a:pt x="116279" y="21317"/>
                </a:lnTo>
                <a:lnTo>
                  <a:pt x="131202" y="22988"/>
                </a:lnTo>
                <a:lnTo>
                  <a:pt x="143236" y="25213"/>
                </a:lnTo>
                <a:lnTo>
                  <a:pt x="152323" y="27765"/>
                </a:lnTo>
                <a:lnTo>
                  <a:pt x="158405" y="30419"/>
                </a:lnTo>
                <a:lnTo>
                  <a:pt x="152514" y="32381"/>
                </a:lnTo>
                <a:lnTo>
                  <a:pt x="101964" y="39423"/>
                </a:lnTo>
                <a:lnTo>
                  <a:pt x="81541" y="39832"/>
                </a:lnTo>
                <a:lnTo>
                  <a:pt x="177692" y="39833"/>
                </a:lnTo>
                <a:lnTo>
                  <a:pt x="178180" y="39423"/>
                </a:lnTo>
                <a:lnTo>
                  <a:pt x="178776" y="38243"/>
                </a:lnTo>
                <a:lnTo>
                  <a:pt x="181569" y="30419"/>
                </a:lnTo>
                <a:lnTo>
                  <a:pt x="181787" y="27696"/>
                </a:lnTo>
                <a:lnTo>
                  <a:pt x="178453" y="20423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128578" y="2661748"/>
            <a:ext cx="111760" cy="249554"/>
          </a:xfrm>
          <a:custGeom>
            <a:avLst/>
            <a:gdLst/>
            <a:ahLst/>
            <a:cxnLst/>
            <a:rect l="l" t="t" r="r" b="b"/>
            <a:pathLst>
              <a:path w="111760" h="249555">
                <a:moveTo>
                  <a:pt x="111291" y="0"/>
                </a:moveTo>
                <a:lnTo>
                  <a:pt x="69372" y="8274"/>
                </a:lnTo>
                <a:lnTo>
                  <a:pt x="34696" y="30857"/>
                </a:lnTo>
                <a:lnTo>
                  <a:pt x="10494" y="64387"/>
                </a:lnTo>
                <a:lnTo>
                  <a:pt x="0" y="105502"/>
                </a:lnTo>
                <a:lnTo>
                  <a:pt x="552" y="120254"/>
                </a:lnTo>
                <a:lnTo>
                  <a:pt x="9730" y="157659"/>
                </a:lnTo>
                <a:lnTo>
                  <a:pt x="76549" y="249187"/>
                </a:lnTo>
                <a:lnTo>
                  <a:pt x="101469" y="249187"/>
                </a:lnTo>
                <a:lnTo>
                  <a:pt x="35503" y="163735"/>
                </a:lnTo>
                <a:lnTo>
                  <a:pt x="29098" y="152841"/>
                </a:lnTo>
                <a:lnTo>
                  <a:pt x="24309" y="141460"/>
                </a:lnTo>
                <a:lnTo>
                  <a:pt x="21114" y="129748"/>
                </a:lnTo>
                <a:lnTo>
                  <a:pt x="19816" y="120254"/>
                </a:lnTo>
                <a:lnTo>
                  <a:pt x="19469" y="105502"/>
                </a:lnTo>
                <a:lnTo>
                  <a:pt x="20861" y="94197"/>
                </a:lnTo>
                <a:lnTo>
                  <a:pt x="41452" y="51680"/>
                </a:lnTo>
                <a:lnTo>
                  <a:pt x="75899" y="27911"/>
                </a:lnTo>
                <a:lnTo>
                  <a:pt x="111291" y="20485"/>
                </a:lnTo>
                <a:lnTo>
                  <a:pt x="111291" y="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39847" y="2662064"/>
            <a:ext cx="111760" cy="250190"/>
          </a:xfrm>
          <a:custGeom>
            <a:avLst/>
            <a:gdLst/>
            <a:ahLst/>
            <a:cxnLst/>
            <a:rect l="l" t="t" r="r" b="b"/>
            <a:pathLst>
              <a:path w="111760" h="250189">
                <a:moveTo>
                  <a:pt x="8464" y="0"/>
                </a:moveTo>
                <a:lnTo>
                  <a:pt x="0" y="20103"/>
                </a:lnTo>
                <a:lnTo>
                  <a:pt x="14621" y="21251"/>
                </a:lnTo>
                <a:lnTo>
                  <a:pt x="28500" y="24578"/>
                </a:lnTo>
                <a:lnTo>
                  <a:pt x="63926" y="45876"/>
                </a:lnTo>
                <a:lnTo>
                  <a:pt x="86368" y="80458"/>
                </a:lnTo>
                <a:lnTo>
                  <a:pt x="91530" y="106310"/>
                </a:lnTo>
                <a:lnTo>
                  <a:pt x="91272" y="118145"/>
                </a:lnTo>
                <a:lnTo>
                  <a:pt x="79540" y="158226"/>
                </a:lnTo>
                <a:lnTo>
                  <a:pt x="10701" y="249757"/>
                </a:lnTo>
                <a:lnTo>
                  <a:pt x="36575" y="249757"/>
                </a:lnTo>
                <a:lnTo>
                  <a:pt x="91840" y="177620"/>
                </a:lnTo>
                <a:lnTo>
                  <a:pt x="91840" y="174986"/>
                </a:lnTo>
                <a:lnTo>
                  <a:pt x="90960" y="174986"/>
                </a:lnTo>
                <a:lnTo>
                  <a:pt x="97647" y="164271"/>
                </a:lnTo>
                <a:lnTo>
                  <a:pt x="110579" y="122388"/>
                </a:lnTo>
                <a:lnTo>
                  <a:pt x="111211" y="106310"/>
                </a:lnTo>
                <a:lnTo>
                  <a:pt x="109996" y="94117"/>
                </a:lnTo>
                <a:lnTo>
                  <a:pt x="93447" y="50450"/>
                </a:lnTo>
                <a:lnTo>
                  <a:pt x="56272" y="15172"/>
                </a:lnTo>
                <a:lnTo>
                  <a:pt x="20201" y="1518"/>
                </a:lnTo>
                <a:lnTo>
                  <a:pt x="8464" y="0"/>
                </a:lnTo>
                <a:close/>
              </a:path>
            </a:pathLst>
          </a:custGeom>
          <a:solidFill>
            <a:srgbClr val="005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730800" y="2661780"/>
            <a:ext cx="228600" cy="230504"/>
          </a:xfrm>
          <a:custGeom>
            <a:avLst/>
            <a:gdLst/>
            <a:ahLst/>
            <a:cxnLst/>
            <a:rect l="l" t="t" r="r" b="b"/>
            <a:pathLst>
              <a:path w="228600" h="230505">
                <a:moveTo>
                  <a:pt x="176410" y="0"/>
                </a:moveTo>
                <a:lnTo>
                  <a:pt x="138453" y="4116"/>
                </a:lnTo>
                <a:lnTo>
                  <a:pt x="101959" y="16473"/>
                </a:lnTo>
                <a:lnTo>
                  <a:pt x="68314" y="37081"/>
                </a:lnTo>
                <a:lnTo>
                  <a:pt x="39383" y="66857"/>
                </a:lnTo>
                <a:lnTo>
                  <a:pt x="18362" y="100361"/>
                </a:lnTo>
                <a:lnTo>
                  <a:pt x="2677" y="147245"/>
                </a:lnTo>
                <a:lnTo>
                  <a:pt x="0" y="186763"/>
                </a:lnTo>
                <a:lnTo>
                  <a:pt x="786" y="197478"/>
                </a:lnTo>
                <a:lnTo>
                  <a:pt x="30915" y="229318"/>
                </a:lnTo>
                <a:lnTo>
                  <a:pt x="43575" y="230368"/>
                </a:lnTo>
                <a:lnTo>
                  <a:pt x="57651" y="230010"/>
                </a:lnTo>
                <a:lnTo>
                  <a:pt x="97386" y="223997"/>
                </a:lnTo>
                <a:lnTo>
                  <a:pt x="134070" y="210074"/>
                </a:lnTo>
                <a:lnTo>
                  <a:pt x="45536" y="209996"/>
                </a:lnTo>
                <a:lnTo>
                  <a:pt x="33388" y="209217"/>
                </a:lnTo>
                <a:lnTo>
                  <a:pt x="23509" y="207795"/>
                </a:lnTo>
                <a:lnTo>
                  <a:pt x="22007" y="198670"/>
                </a:lnTo>
                <a:lnTo>
                  <a:pt x="21272" y="193235"/>
                </a:lnTo>
                <a:lnTo>
                  <a:pt x="20439" y="182958"/>
                </a:lnTo>
                <a:lnTo>
                  <a:pt x="21159" y="160732"/>
                </a:lnTo>
                <a:lnTo>
                  <a:pt x="30401" y="121056"/>
                </a:lnTo>
                <a:lnTo>
                  <a:pt x="55360" y="77744"/>
                </a:lnTo>
                <a:lnTo>
                  <a:pt x="84307" y="50513"/>
                </a:lnTo>
                <a:lnTo>
                  <a:pt x="118301" y="31459"/>
                </a:lnTo>
                <a:lnTo>
                  <a:pt x="155279" y="21607"/>
                </a:lnTo>
                <a:lnTo>
                  <a:pt x="176410" y="20188"/>
                </a:lnTo>
                <a:lnTo>
                  <a:pt x="225808" y="20188"/>
                </a:lnTo>
                <a:lnTo>
                  <a:pt x="223132" y="7859"/>
                </a:lnTo>
                <a:lnTo>
                  <a:pt x="222539" y="6056"/>
                </a:lnTo>
                <a:lnTo>
                  <a:pt x="210083" y="3201"/>
                </a:lnTo>
                <a:lnTo>
                  <a:pt x="197508" y="1248"/>
                </a:lnTo>
                <a:lnTo>
                  <a:pt x="184845" y="198"/>
                </a:lnTo>
                <a:lnTo>
                  <a:pt x="176410" y="0"/>
                </a:lnTo>
                <a:close/>
              </a:path>
              <a:path w="228600" h="230505">
                <a:moveTo>
                  <a:pt x="225808" y="20188"/>
                </a:moveTo>
                <a:lnTo>
                  <a:pt x="176410" y="20188"/>
                </a:lnTo>
                <a:lnTo>
                  <a:pt x="189145" y="20698"/>
                </a:lnTo>
                <a:lnTo>
                  <a:pt x="201748" y="22228"/>
                </a:lnTo>
                <a:lnTo>
                  <a:pt x="204512" y="34847"/>
                </a:lnTo>
                <a:lnTo>
                  <a:pt x="205578" y="43153"/>
                </a:lnTo>
                <a:lnTo>
                  <a:pt x="206058" y="72465"/>
                </a:lnTo>
                <a:lnTo>
                  <a:pt x="204422" y="84736"/>
                </a:lnTo>
                <a:lnTo>
                  <a:pt x="187905" y="130979"/>
                </a:lnTo>
                <a:lnTo>
                  <a:pt x="155143" y="171107"/>
                </a:lnTo>
                <a:lnTo>
                  <a:pt x="122733" y="193235"/>
                </a:lnTo>
                <a:lnTo>
                  <a:pt x="86314" y="206553"/>
                </a:lnTo>
                <a:lnTo>
                  <a:pt x="61855" y="210074"/>
                </a:lnTo>
                <a:lnTo>
                  <a:pt x="134209" y="209996"/>
                </a:lnTo>
                <a:lnTo>
                  <a:pt x="174379" y="181085"/>
                </a:lnTo>
                <a:lnTo>
                  <a:pt x="199540" y="149998"/>
                </a:lnTo>
                <a:lnTo>
                  <a:pt x="216859" y="116046"/>
                </a:lnTo>
                <a:lnTo>
                  <a:pt x="228062" y="66857"/>
                </a:lnTo>
                <a:lnTo>
                  <a:pt x="227492" y="31459"/>
                </a:lnTo>
                <a:lnTo>
                  <a:pt x="225808" y="20188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859586" y="2702148"/>
            <a:ext cx="38735" cy="40005"/>
          </a:xfrm>
          <a:custGeom>
            <a:avLst/>
            <a:gdLst/>
            <a:ahLst/>
            <a:cxnLst/>
            <a:rect l="l" t="t" r="r" b="b"/>
            <a:pathLst>
              <a:path w="38735" h="40005">
                <a:moveTo>
                  <a:pt x="19754" y="0"/>
                </a:moveTo>
                <a:lnTo>
                  <a:pt x="6774" y="4772"/>
                </a:lnTo>
                <a:lnTo>
                  <a:pt x="0" y="16666"/>
                </a:lnTo>
                <a:lnTo>
                  <a:pt x="3737" y="31550"/>
                </a:lnTo>
                <a:lnTo>
                  <a:pt x="13787" y="39451"/>
                </a:lnTo>
                <a:lnTo>
                  <a:pt x="29657" y="36647"/>
                </a:lnTo>
                <a:lnTo>
                  <a:pt x="38250" y="27817"/>
                </a:lnTo>
                <a:lnTo>
                  <a:pt x="36234" y="11256"/>
                </a:lnTo>
                <a:lnTo>
                  <a:pt x="28369" y="2119"/>
                </a:lnTo>
                <a:lnTo>
                  <a:pt x="19754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799116" y="2702148"/>
            <a:ext cx="120650" cy="121285"/>
          </a:xfrm>
          <a:custGeom>
            <a:avLst/>
            <a:gdLst/>
            <a:ahLst/>
            <a:cxnLst/>
            <a:rect l="l" t="t" r="r" b="b"/>
            <a:pathLst>
              <a:path w="120650" h="121285">
                <a:moveTo>
                  <a:pt x="0" y="0"/>
                </a:moveTo>
                <a:lnTo>
                  <a:pt x="7591" y="42419"/>
                </a:lnTo>
                <a:lnTo>
                  <a:pt x="28529" y="78293"/>
                </a:lnTo>
                <a:lnTo>
                  <a:pt x="60054" y="104846"/>
                </a:lnTo>
                <a:lnTo>
                  <a:pt x="99409" y="119302"/>
                </a:lnTo>
                <a:lnTo>
                  <a:pt x="113791" y="120953"/>
                </a:lnTo>
                <a:lnTo>
                  <a:pt x="120336" y="100941"/>
                </a:lnTo>
                <a:lnTo>
                  <a:pt x="105795" y="99884"/>
                </a:lnTo>
                <a:lnTo>
                  <a:pt x="91897" y="96813"/>
                </a:lnTo>
                <a:lnTo>
                  <a:pt x="55536" y="76996"/>
                </a:lnTo>
                <a:lnTo>
                  <a:pt x="30275" y="44397"/>
                </a:lnTo>
                <a:lnTo>
                  <a:pt x="20100" y="3026"/>
                </a:lnTo>
                <a:lnTo>
                  <a:pt x="0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638634" y="2864975"/>
            <a:ext cx="119380" cy="120014"/>
          </a:xfrm>
          <a:custGeom>
            <a:avLst/>
            <a:gdLst/>
            <a:ahLst/>
            <a:cxnLst/>
            <a:rect l="l" t="t" r="r" b="b"/>
            <a:pathLst>
              <a:path w="119379" h="120014">
                <a:moveTo>
                  <a:pt x="100447" y="0"/>
                </a:moveTo>
                <a:lnTo>
                  <a:pt x="0" y="27085"/>
                </a:lnTo>
                <a:lnTo>
                  <a:pt x="92174" y="119784"/>
                </a:lnTo>
                <a:lnTo>
                  <a:pt x="102548" y="80837"/>
                </a:lnTo>
                <a:lnTo>
                  <a:pt x="81812" y="80837"/>
                </a:lnTo>
                <a:lnTo>
                  <a:pt x="38775" y="37516"/>
                </a:lnTo>
                <a:lnTo>
                  <a:pt x="97522" y="21702"/>
                </a:lnTo>
                <a:lnTo>
                  <a:pt x="118299" y="21702"/>
                </a:lnTo>
                <a:lnTo>
                  <a:pt x="119083" y="18758"/>
                </a:lnTo>
                <a:lnTo>
                  <a:pt x="106653" y="13301"/>
                </a:lnTo>
                <a:lnTo>
                  <a:pt x="100560" y="1182"/>
                </a:lnTo>
                <a:lnTo>
                  <a:pt x="100447" y="0"/>
                </a:lnTo>
                <a:close/>
              </a:path>
              <a:path w="119379" h="120014">
                <a:moveTo>
                  <a:pt x="118299" y="21702"/>
                </a:moveTo>
                <a:lnTo>
                  <a:pt x="97522" y="21702"/>
                </a:lnTo>
                <a:lnTo>
                  <a:pt x="81812" y="80837"/>
                </a:lnTo>
                <a:lnTo>
                  <a:pt x="102548" y="80837"/>
                </a:lnTo>
                <a:lnTo>
                  <a:pt x="118299" y="21702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519182" y="2661771"/>
            <a:ext cx="290830" cy="292735"/>
          </a:xfrm>
          <a:custGeom>
            <a:avLst/>
            <a:gdLst/>
            <a:ahLst/>
            <a:cxnLst/>
            <a:rect l="l" t="t" r="r" b="b"/>
            <a:pathLst>
              <a:path w="290829" h="292735">
                <a:moveTo>
                  <a:pt x="290330" y="178618"/>
                </a:moveTo>
                <a:lnTo>
                  <a:pt x="258701" y="205920"/>
                </a:lnTo>
                <a:lnTo>
                  <a:pt x="252065" y="217196"/>
                </a:lnTo>
                <a:lnTo>
                  <a:pt x="244302" y="227654"/>
                </a:lnTo>
                <a:lnTo>
                  <a:pt x="215188" y="253429"/>
                </a:lnTo>
                <a:lnTo>
                  <a:pt x="179292" y="269341"/>
                </a:lnTo>
                <a:lnTo>
                  <a:pt x="148246" y="273551"/>
                </a:lnTo>
                <a:lnTo>
                  <a:pt x="139125" y="273551"/>
                </a:lnTo>
                <a:lnTo>
                  <a:pt x="121898" y="290711"/>
                </a:lnTo>
                <a:lnTo>
                  <a:pt x="134059" y="292730"/>
                </a:lnTo>
                <a:lnTo>
                  <a:pt x="153312" y="292730"/>
                </a:lnTo>
                <a:lnTo>
                  <a:pt x="167588" y="291423"/>
                </a:lnTo>
                <a:lnTo>
                  <a:pt x="207604" y="279939"/>
                </a:lnTo>
                <a:lnTo>
                  <a:pt x="242006" y="258419"/>
                </a:lnTo>
                <a:lnTo>
                  <a:pt x="268993" y="228544"/>
                </a:lnTo>
                <a:lnTo>
                  <a:pt x="286765" y="191994"/>
                </a:lnTo>
                <a:lnTo>
                  <a:pt x="290330" y="178618"/>
                </a:lnTo>
                <a:close/>
              </a:path>
              <a:path w="290829" h="292735">
                <a:moveTo>
                  <a:pt x="152298" y="0"/>
                </a:moveTo>
                <a:lnTo>
                  <a:pt x="111674" y="3931"/>
                </a:lnTo>
                <a:lnTo>
                  <a:pt x="72874" y="19441"/>
                </a:lnTo>
                <a:lnTo>
                  <a:pt x="40424" y="44818"/>
                </a:lnTo>
                <a:lnTo>
                  <a:pt x="16212" y="78183"/>
                </a:lnTo>
                <a:lnTo>
                  <a:pt x="2121" y="117658"/>
                </a:lnTo>
                <a:lnTo>
                  <a:pt x="0" y="131849"/>
                </a:lnTo>
                <a:lnTo>
                  <a:pt x="882" y="152421"/>
                </a:lnTo>
                <a:lnTo>
                  <a:pt x="8569" y="191994"/>
                </a:lnTo>
                <a:lnTo>
                  <a:pt x="25291" y="227654"/>
                </a:lnTo>
                <a:lnTo>
                  <a:pt x="58412" y="263396"/>
                </a:lnTo>
                <a:lnTo>
                  <a:pt x="79183" y="276480"/>
                </a:lnTo>
                <a:lnTo>
                  <a:pt x="95551" y="262448"/>
                </a:lnTo>
                <a:lnTo>
                  <a:pt x="83602" y="256591"/>
                </a:lnTo>
                <a:lnTo>
                  <a:pt x="72063" y="249305"/>
                </a:lnTo>
                <a:lnTo>
                  <a:pt x="44099" y="222315"/>
                </a:lnTo>
                <a:lnTo>
                  <a:pt x="25310" y="187339"/>
                </a:lnTo>
                <a:lnTo>
                  <a:pt x="18983" y="131849"/>
                </a:lnTo>
                <a:lnTo>
                  <a:pt x="20351" y="121429"/>
                </a:lnTo>
                <a:lnTo>
                  <a:pt x="34437" y="83066"/>
                </a:lnTo>
                <a:lnTo>
                  <a:pt x="59257" y="51830"/>
                </a:lnTo>
                <a:lnTo>
                  <a:pt x="92731" y="29614"/>
                </a:lnTo>
                <a:lnTo>
                  <a:pt x="132623" y="18877"/>
                </a:lnTo>
                <a:lnTo>
                  <a:pt x="216698" y="18169"/>
                </a:lnTo>
                <a:lnTo>
                  <a:pt x="213010" y="16073"/>
                </a:lnTo>
                <a:lnTo>
                  <a:pt x="200648" y="10462"/>
                </a:lnTo>
                <a:lnTo>
                  <a:pt x="187706" y="5968"/>
                </a:lnTo>
                <a:lnTo>
                  <a:pt x="174244" y="2655"/>
                </a:lnTo>
                <a:lnTo>
                  <a:pt x="160323" y="589"/>
                </a:lnTo>
                <a:lnTo>
                  <a:pt x="152298" y="0"/>
                </a:lnTo>
                <a:close/>
              </a:path>
              <a:path w="290829" h="292735">
                <a:moveTo>
                  <a:pt x="216698" y="18169"/>
                </a:moveTo>
                <a:lnTo>
                  <a:pt x="149258" y="18169"/>
                </a:lnTo>
                <a:lnTo>
                  <a:pt x="161876" y="19121"/>
                </a:lnTo>
                <a:lnTo>
                  <a:pt x="174333" y="21342"/>
                </a:lnTo>
                <a:lnTo>
                  <a:pt x="212502" y="37226"/>
                </a:lnTo>
                <a:lnTo>
                  <a:pt x="242791" y="62164"/>
                </a:lnTo>
                <a:lnTo>
                  <a:pt x="263567" y="94630"/>
                </a:lnTo>
                <a:lnTo>
                  <a:pt x="288088" y="105988"/>
                </a:lnTo>
                <a:lnTo>
                  <a:pt x="271577" y="69509"/>
                </a:lnTo>
                <a:lnTo>
                  <a:pt x="246003" y="38948"/>
                </a:lnTo>
                <a:lnTo>
                  <a:pt x="224731" y="22735"/>
                </a:lnTo>
                <a:lnTo>
                  <a:pt x="216698" y="18169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527585" y="2817726"/>
            <a:ext cx="257810" cy="0"/>
          </a:xfrm>
          <a:custGeom>
            <a:avLst/>
            <a:gdLst/>
            <a:ahLst/>
            <a:cxnLst/>
            <a:rect l="l" t="t" r="r" b="b"/>
            <a:pathLst>
              <a:path w="257809">
                <a:moveTo>
                  <a:pt x="0" y="0"/>
                </a:moveTo>
                <a:lnTo>
                  <a:pt x="257392" y="0"/>
                </a:lnTo>
              </a:path>
            </a:pathLst>
          </a:custGeom>
          <a:ln w="20449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609667" y="2660762"/>
            <a:ext cx="109855" cy="290195"/>
          </a:xfrm>
          <a:custGeom>
            <a:avLst/>
            <a:gdLst/>
            <a:ahLst/>
            <a:cxnLst/>
            <a:rect l="l" t="t" r="r" b="b"/>
            <a:pathLst>
              <a:path w="109854" h="290194">
                <a:moveTo>
                  <a:pt x="49654" y="272542"/>
                </a:moveTo>
                <a:lnTo>
                  <a:pt x="36481" y="285664"/>
                </a:lnTo>
                <a:lnTo>
                  <a:pt x="40534" y="289702"/>
                </a:lnTo>
                <a:lnTo>
                  <a:pt x="45601" y="282636"/>
                </a:lnTo>
                <a:lnTo>
                  <a:pt x="67417" y="282636"/>
                </a:lnTo>
                <a:lnTo>
                  <a:pt x="73724" y="281500"/>
                </a:lnTo>
                <a:lnTo>
                  <a:pt x="83692" y="275570"/>
                </a:lnTo>
                <a:lnTo>
                  <a:pt x="53708" y="275570"/>
                </a:lnTo>
                <a:lnTo>
                  <a:pt x="52694" y="274561"/>
                </a:lnTo>
                <a:lnTo>
                  <a:pt x="51681" y="274561"/>
                </a:lnTo>
                <a:lnTo>
                  <a:pt x="49654" y="272542"/>
                </a:lnTo>
                <a:close/>
              </a:path>
              <a:path w="109854" h="290194">
                <a:moveTo>
                  <a:pt x="67417" y="282636"/>
                </a:moveTo>
                <a:lnTo>
                  <a:pt x="45601" y="282636"/>
                </a:lnTo>
                <a:lnTo>
                  <a:pt x="49654" y="283645"/>
                </a:lnTo>
                <a:lnTo>
                  <a:pt x="51681" y="284655"/>
                </a:lnTo>
                <a:lnTo>
                  <a:pt x="59788" y="284655"/>
                </a:lnTo>
                <a:lnTo>
                  <a:pt x="61815" y="283645"/>
                </a:lnTo>
                <a:lnTo>
                  <a:pt x="67417" y="282636"/>
                </a:lnTo>
                <a:close/>
              </a:path>
              <a:path w="109854" h="290194">
                <a:moveTo>
                  <a:pt x="100322" y="222071"/>
                </a:moveTo>
                <a:lnTo>
                  <a:pt x="78028" y="244278"/>
                </a:lnTo>
                <a:lnTo>
                  <a:pt x="71282" y="259842"/>
                </a:lnTo>
                <a:lnTo>
                  <a:pt x="64313" y="270097"/>
                </a:lnTo>
                <a:lnTo>
                  <a:pt x="57761" y="274561"/>
                </a:lnTo>
                <a:lnTo>
                  <a:pt x="56748" y="275570"/>
                </a:lnTo>
                <a:lnTo>
                  <a:pt x="83692" y="275570"/>
                </a:lnTo>
                <a:lnTo>
                  <a:pt x="100387" y="239910"/>
                </a:lnTo>
                <a:lnTo>
                  <a:pt x="103624" y="228207"/>
                </a:lnTo>
                <a:lnTo>
                  <a:pt x="100322" y="222071"/>
                </a:lnTo>
                <a:close/>
              </a:path>
              <a:path w="109854" h="290194">
                <a:moveTo>
                  <a:pt x="49290" y="21655"/>
                </a:moveTo>
                <a:lnTo>
                  <a:pt x="16679" y="44025"/>
                </a:lnTo>
                <a:lnTo>
                  <a:pt x="4541" y="88328"/>
                </a:lnTo>
                <a:lnTo>
                  <a:pt x="487" y="168572"/>
                </a:lnTo>
                <a:lnTo>
                  <a:pt x="1641" y="184969"/>
                </a:lnTo>
                <a:lnTo>
                  <a:pt x="7451" y="223861"/>
                </a:lnTo>
                <a:lnTo>
                  <a:pt x="13713" y="246642"/>
                </a:lnTo>
                <a:lnTo>
                  <a:pt x="31414" y="238222"/>
                </a:lnTo>
                <a:lnTo>
                  <a:pt x="28645" y="228207"/>
                </a:lnTo>
                <a:lnTo>
                  <a:pt x="26148" y="217323"/>
                </a:lnTo>
                <a:lnTo>
                  <a:pt x="23966" y="205388"/>
                </a:lnTo>
                <a:lnTo>
                  <a:pt x="22208" y="192492"/>
                </a:lnTo>
                <a:lnTo>
                  <a:pt x="20966" y="178659"/>
                </a:lnTo>
                <a:lnTo>
                  <a:pt x="20315" y="157468"/>
                </a:lnTo>
                <a:lnTo>
                  <a:pt x="19253" y="157468"/>
                </a:lnTo>
                <a:lnTo>
                  <a:pt x="20077" y="117683"/>
                </a:lnTo>
                <a:lnTo>
                  <a:pt x="25050" y="79174"/>
                </a:lnTo>
                <a:lnTo>
                  <a:pt x="35988" y="41857"/>
                </a:lnTo>
                <a:lnTo>
                  <a:pt x="45071" y="25936"/>
                </a:lnTo>
                <a:lnTo>
                  <a:pt x="49290" y="21655"/>
                </a:lnTo>
                <a:close/>
              </a:path>
              <a:path w="109854" h="290194">
                <a:moveTo>
                  <a:pt x="84166" y="19178"/>
                </a:moveTo>
                <a:lnTo>
                  <a:pt x="57761" y="19178"/>
                </a:lnTo>
                <a:lnTo>
                  <a:pt x="58774" y="20188"/>
                </a:lnTo>
                <a:lnTo>
                  <a:pt x="63300" y="23296"/>
                </a:lnTo>
                <a:lnTo>
                  <a:pt x="67894" y="28763"/>
                </a:lnTo>
                <a:lnTo>
                  <a:pt x="84304" y="72417"/>
                </a:lnTo>
                <a:lnTo>
                  <a:pt x="90464" y="119968"/>
                </a:lnTo>
                <a:lnTo>
                  <a:pt x="91202" y="157468"/>
                </a:lnTo>
                <a:lnTo>
                  <a:pt x="99308" y="168572"/>
                </a:lnTo>
                <a:lnTo>
                  <a:pt x="109442" y="178666"/>
                </a:lnTo>
                <a:lnTo>
                  <a:pt x="109822" y="168572"/>
                </a:lnTo>
                <a:lnTo>
                  <a:pt x="109067" y="106051"/>
                </a:lnTo>
                <a:lnTo>
                  <a:pt x="102688" y="65343"/>
                </a:lnTo>
                <a:lnTo>
                  <a:pt x="92645" y="33544"/>
                </a:lnTo>
                <a:lnTo>
                  <a:pt x="84166" y="19178"/>
                </a:lnTo>
                <a:close/>
              </a:path>
              <a:path w="109854" h="290194">
                <a:moveTo>
                  <a:pt x="20267" y="137280"/>
                </a:moveTo>
                <a:lnTo>
                  <a:pt x="19724" y="139443"/>
                </a:lnTo>
                <a:lnTo>
                  <a:pt x="19253" y="157468"/>
                </a:lnTo>
                <a:lnTo>
                  <a:pt x="20315" y="157468"/>
                </a:lnTo>
                <a:lnTo>
                  <a:pt x="20267" y="137280"/>
                </a:lnTo>
                <a:close/>
              </a:path>
              <a:path w="109854" h="290194">
                <a:moveTo>
                  <a:pt x="50161" y="21655"/>
                </a:moveTo>
                <a:lnTo>
                  <a:pt x="27929" y="66113"/>
                </a:lnTo>
                <a:lnTo>
                  <a:pt x="20077" y="117683"/>
                </a:lnTo>
                <a:lnTo>
                  <a:pt x="19253" y="141318"/>
                </a:lnTo>
                <a:lnTo>
                  <a:pt x="19724" y="139443"/>
                </a:lnTo>
                <a:lnTo>
                  <a:pt x="20400" y="134037"/>
                </a:lnTo>
                <a:lnTo>
                  <a:pt x="21196" y="116059"/>
                </a:lnTo>
                <a:lnTo>
                  <a:pt x="22788" y="99235"/>
                </a:lnTo>
                <a:lnTo>
                  <a:pt x="32527" y="52966"/>
                </a:lnTo>
                <a:lnTo>
                  <a:pt x="45810" y="25936"/>
                </a:lnTo>
                <a:lnTo>
                  <a:pt x="50161" y="21655"/>
                </a:lnTo>
                <a:close/>
              </a:path>
              <a:path w="109854" h="290194">
                <a:moveTo>
                  <a:pt x="29" y="137280"/>
                </a:moveTo>
                <a:lnTo>
                  <a:pt x="0" y="140308"/>
                </a:lnTo>
                <a:lnTo>
                  <a:pt x="29" y="137280"/>
                </a:lnTo>
                <a:close/>
              </a:path>
              <a:path w="109854" h="290194">
                <a:moveTo>
                  <a:pt x="53707" y="20188"/>
                </a:moveTo>
                <a:lnTo>
                  <a:pt x="32527" y="52966"/>
                </a:lnTo>
                <a:lnTo>
                  <a:pt x="23104" y="96890"/>
                </a:lnTo>
                <a:lnTo>
                  <a:pt x="20267" y="137280"/>
                </a:lnTo>
                <a:lnTo>
                  <a:pt x="21090" y="117683"/>
                </a:lnTo>
                <a:lnTo>
                  <a:pt x="23156" y="96890"/>
                </a:lnTo>
                <a:lnTo>
                  <a:pt x="32789" y="52966"/>
                </a:lnTo>
                <a:lnTo>
                  <a:pt x="50303" y="21655"/>
                </a:lnTo>
                <a:lnTo>
                  <a:pt x="53707" y="20188"/>
                </a:lnTo>
                <a:close/>
              </a:path>
              <a:path w="109854" h="290194">
                <a:moveTo>
                  <a:pt x="24835" y="23991"/>
                </a:moveTo>
                <a:lnTo>
                  <a:pt x="7793" y="69364"/>
                </a:lnTo>
                <a:lnTo>
                  <a:pt x="1480" y="111641"/>
                </a:lnTo>
                <a:lnTo>
                  <a:pt x="2863" y="99235"/>
                </a:lnTo>
                <a:lnTo>
                  <a:pt x="3811" y="92411"/>
                </a:lnTo>
                <a:lnTo>
                  <a:pt x="14270" y="49155"/>
                </a:lnTo>
                <a:lnTo>
                  <a:pt x="23801" y="25936"/>
                </a:lnTo>
                <a:lnTo>
                  <a:pt x="24835" y="23991"/>
                </a:lnTo>
                <a:close/>
              </a:path>
              <a:path w="109854" h="290194">
                <a:moveTo>
                  <a:pt x="4533" y="88374"/>
                </a:moveTo>
                <a:lnTo>
                  <a:pt x="3811" y="92411"/>
                </a:lnTo>
                <a:lnTo>
                  <a:pt x="3223" y="96890"/>
                </a:lnTo>
                <a:lnTo>
                  <a:pt x="4533" y="88374"/>
                </a:lnTo>
                <a:close/>
              </a:path>
              <a:path w="109854" h="290194">
                <a:moveTo>
                  <a:pt x="27485" y="23584"/>
                </a:moveTo>
                <a:lnTo>
                  <a:pt x="10510" y="61293"/>
                </a:lnTo>
                <a:lnTo>
                  <a:pt x="9489" y="65342"/>
                </a:lnTo>
                <a:lnTo>
                  <a:pt x="13302" y="52966"/>
                </a:lnTo>
                <a:lnTo>
                  <a:pt x="17622" y="41857"/>
                </a:lnTo>
                <a:lnTo>
                  <a:pt x="21968" y="32725"/>
                </a:lnTo>
                <a:lnTo>
                  <a:pt x="27485" y="23584"/>
                </a:lnTo>
                <a:close/>
              </a:path>
              <a:path w="109854" h="290194">
                <a:moveTo>
                  <a:pt x="57761" y="0"/>
                </a:moveTo>
                <a:lnTo>
                  <a:pt x="53707" y="0"/>
                </a:lnTo>
                <a:lnTo>
                  <a:pt x="51680" y="1009"/>
                </a:lnTo>
                <a:lnTo>
                  <a:pt x="49654" y="1009"/>
                </a:lnTo>
                <a:lnTo>
                  <a:pt x="39105" y="5781"/>
                </a:lnTo>
                <a:lnTo>
                  <a:pt x="29639" y="14952"/>
                </a:lnTo>
                <a:lnTo>
                  <a:pt x="24835" y="23991"/>
                </a:lnTo>
                <a:lnTo>
                  <a:pt x="27485" y="23584"/>
                </a:lnTo>
                <a:lnTo>
                  <a:pt x="27982" y="23296"/>
                </a:lnTo>
                <a:lnTo>
                  <a:pt x="40076" y="21140"/>
                </a:lnTo>
                <a:lnTo>
                  <a:pt x="52694" y="20188"/>
                </a:lnTo>
                <a:lnTo>
                  <a:pt x="53707" y="20188"/>
                </a:lnTo>
                <a:lnTo>
                  <a:pt x="54720" y="19178"/>
                </a:lnTo>
                <a:lnTo>
                  <a:pt x="84166" y="19178"/>
                </a:lnTo>
                <a:lnTo>
                  <a:pt x="83317" y="17740"/>
                </a:lnTo>
                <a:lnTo>
                  <a:pt x="74699" y="7721"/>
                </a:lnTo>
                <a:lnTo>
                  <a:pt x="66317" y="2354"/>
                </a:lnTo>
                <a:lnTo>
                  <a:pt x="59787" y="1009"/>
                </a:lnTo>
                <a:lnTo>
                  <a:pt x="57761" y="0"/>
                </a:lnTo>
                <a:close/>
              </a:path>
              <a:path w="109854" h="290194">
                <a:moveTo>
                  <a:pt x="52694" y="20188"/>
                </a:moveTo>
                <a:lnTo>
                  <a:pt x="40076" y="21140"/>
                </a:lnTo>
                <a:lnTo>
                  <a:pt x="27982" y="23296"/>
                </a:lnTo>
                <a:lnTo>
                  <a:pt x="27485" y="23584"/>
                </a:lnTo>
                <a:lnTo>
                  <a:pt x="37983" y="21971"/>
                </a:lnTo>
                <a:lnTo>
                  <a:pt x="49290" y="21655"/>
                </a:lnTo>
                <a:lnTo>
                  <a:pt x="50161" y="21655"/>
                </a:lnTo>
                <a:lnTo>
                  <a:pt x="52694" y="20188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580279" y="2778863"/>
            <a:ext cx="261620" cy="194945"/>
          </a:xfrm>
          <a:custGeom>
            <a:avLst/>
            <a:gdLst/>
            <a:ahLst/>
            <a:cxnLst/>
            <a:rect l="l" t="t" r="r" b="b"/>
            <a:pathLst>
              <a:path w="261620" h="194944">
                <a:moveTo>
                  <a:pt x="129709" y="64602"/>
                </a:moveTo>
                <a:lnTo>
                  <a:pt x="0" y="194817"/>
                </a:lnTo>
                <a:lnTo>
                  <a:pt x="25333" y="194817"/>
                </a:lnTo>
                <a:lnTo>
                  <a:pt x="129709" y="89837"/>
                </a:lnTo>
                <a:lnTo>
                  <a:pt x="155043" y="89837"/>
                </a:lnTo>
                <a:lnTo>
                  <a:pt x="129709" y="64602"/>
                </a:lnTo>
                <a:close/>
              </a:path>
              <a:path w="261620" h="194944">
                <a:moveTo>
                  <a:pt x="155043" y="89837"/>
                </a:moveTo>
                <a:lnTo>
                  <a:pt x="129709" y="89837"/>
                </a:lnTo>
                <a:lnTo>
                  <a:pt x="156056" y="116082"/>
                </a:lnTo>
                <a:lnTo>
                  <a:pt x="181688" y="90847"/>
                </a:lnTo>
                <a:lnTo>
                  <a:pt x="156056" y="90847"/>
                </a:lnTo>
                <a:lnTo>
                  <a:pt x="155043" y="89837"/>
                </a:lnTo>
                <a:close/>
              </a:path>
              <a:path w="261620" h="194944">
                <a:moveTo>
                  <a:pt x="261445" y="0"/>
                </a:moveTo>
                <a:lnTo>
                  <a:pt x="204697" y="0"/>
                </a:lnTo>
                <a:lnTo>
                  <a:pt x="186457" y="18169"/>
                </a:lnTo>
                <a:lnTo>
                  <a:pt x="230031" y="18169"/>
                </a:lnTo>
                <a:lnTo>
                  <a:pt x="156056" y="90847"/>
                </a:lnTo>
                <a:lnTo>
                  <a:pt x="181688" y="90847"/>
                </a:lnTo>
                <a:lnTo>
                  <a:pt x="243205" y="30282"/>
                </a:lnTo>
                <a:lnTo>
                  <a:pt x="261445" y="30282"/>
                </a:lnTo>
                <a:lnTo>
                  <a:pt x="261445" y="0"/>
                </a:lnTo>
                <a:close/>
              </a:path>
              <a:path w="261620" h="194944">
                <a:moveTo>
                  <a:pt x="261445" y="30282"/>
                </a:moveTo>
                <a:lnTo>
                  <a:pt x="243205" y="30282"/>
                </a:lnTo>
                <a:lnTo>
                  <a:pt x="243205" y="72677"/>
                </a:lnTo>
                <a:lnTo>
                  <a:pt x="261445" y="55517"/>
                </a:lnTo>
                <a:lnTo>
                  <a:pt x="261445" y="30282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027807" y="2349373"/>
            <a:ext cx="0" cy="1343660"/>
          </a:xfrm>
          <a:custGeom>
            <a:avLst/>
            <a:gdLst/>
            <a:ahLst/>
            <a:cxnLst/>
            <a:rect l="l" t="t" r="r" b="b"/>
            <a:pathLst>
              <a:path h="1343660">
                <a:moveTo>
                  <a:pt x="0" y="0"/>
                </a:moveTo>
                <a:lnTo>
                  <a:pt x="0" y="1343533"/>
                </a:lnTo>
              </a:path>
            </a:pathLst>
          </a:custGeom>
          <a:ln w="381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890647" y="2189538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19">
                <a:moveTo>
                  <a:pt x="133107" y="0"/>
                </a:moveTo>
                <a:lnTo>
                  <a:pt x="90917" y="7946"/>
                </a:lnTo>
                <a:lnTo>
                  <a:pt x="54362" y="27778"/>
                </a:lnTo>
                <a:lnTo>
                  <a:pt x="25593" y="57346"/>
                </a:lnTo>
                <a:lnTo>
                  <a:pt x="6756" y="94503"/>
                </a:lnTo>
                <a:lnTo>
                  <a:pt x="0" y="137101"/>
                </a:lnTo>
                <a:lnTo>
                  <a:pt x="536" y="149306"/>
                </a:lnTo>
                <a:lnTo>
                  <a:pt x="10388" y="189211"/>
                </a:lnTo>
                <a:lnTo>
                  <a:pt x="31489" y="223540"/>
                </a:lnTo>
                <a:lnTo>
                  <a:pt x="62329" y="250376"/>
                </a:lnTo>
                <a:lnTo>
                  <a:pt x="101396" y="267802"/>
                </a:lnTo>
                <a:lnTo>
                  <a:pt x="147179" y="273901"/>
                </a:lnTo>
                <a:lnTo>
                  <a:pt x="161191" y="272158"/>
                </a:lnTo>
                <a:lnTo>
                  <a:pt x="200077" y="258840"/>
                </a:lnTo>
                <a:lnTo>
                  <a:pt x="232705" y="234671"/>
                </a:lnTo>
                <a:lnTo>
                  <a:pt x="257103" y="201307"/>
                </a:lnTo>
                <a:lnTo>
                  <a:pt x="271301" y="160405"/>
                </a:lnTo>
                <a:lnTo>
                  <a:pt x="274127" y="129766"/>
                </a:lnTo>
                <a:lnTo>
                  <a:pt x="272627" y="115517"/>
                </a:lnTo>
                <a:lnTo>
                  <a:pt x="259839" y="75895"/>
                </a:lnTo>
                <a:lnTo>
                  <a:pt x="236064" y="42555"/>
                </a:lnTo>
                <a:lnTo>
                  <a:pt x="203164" y="17553"/>
                </a:lnTo>
                <a:lnTo>
                  <a:pt x="163000" y="2947"/>
                </a:lnTo>
                <a:lnTo>
                  <a:pt x="133107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 txBox="1"/>
          <p:nvPr/>
        </p:nvSpPr>
        <p:spPr>
          <a:xfrm>
            <a:off x="2951226" y="2224454"/>
            <a:ext cx="2540526" cy="287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9400" algn="l"/>
              </a:tabLst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A	</a:t>
            </a:r>
            <a:r>
              <a:rPr sz="2800" b="1" baseline="1984" dirty="0">
                <a:solidFill>
                  <a:srgbClr val="FFFFFF"/>
                </a:solidFill>
                <a:latin typeface="SimSun"/>
                <a:cs typeface="SimSun"/>
              </a:rPr>
              <a:t>项目详情</a:t>
            </a:r>
            <a:endParaRPr sz="2800" b="1" baseline="1984" dirty="0">
              <a:latin typeface="SimSun"/>
              <a:cs typeface="SimSu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4560061" y="5969203"/>
            <a:ext cx="2885440" cy="430887"/>
          </a:xfrm>
          <a:prstGeom prst="rect">
            <a:avLst/>
          </a:prstGeom>
          <a:solidFill>
            <a:srgbClr val="E3E3E3"/>
          </a:solidFill>
          <a:ln w="19050">
            <a:solidFill>
              <a:srgbClr val="FFFFFF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R="39370" algn="ctr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600-800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亿美元</a:t>
            </a:r>
            <a:r>
              <a:rPr sz="1400" spc="-26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最低</a:t>
            </a:r>
            <a:endParaRPr sz="1400" dirty="0">
              <a:latin typeface="SimSun"/>
              <a:cs typeface="SimSun"/>
            </a:endParaRPr>
          </a:p>
          <a:p>
            <a:pPr marR="39370" algn="ctr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200-300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亿巴基斯坦卢比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4560060" y="4540796"/>
            <a:ext cx="2939289" cy="646331"/>
          </a:xfrm>
          <a:prstGeom prst="rect">
            <a:avLst/>
          </a:prstGeom>
          <a:solidFill>
            <a:srgbClr val="E3E3E3"/>
          </a:solidFill>
          <a:ln w="1905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16915" marR="290195" indent="-377190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约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5000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个虾塘（约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1.2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万英亩）， 虾产量约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万至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10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万吨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3048000" y="6109156"/>
            <a:ext cx="1427480" cy="215444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0" rIns="0" bIns="0" rtlCol="0">
            <a:spAutoFit/>
          </a:bodyPr>
          <a:lstStyle/>
          <a:p>
            <a:pPr marL="14668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imSun"/>
                <a:cs typeface="SimSun"/>
              </a:rPr>
              <a:t>预计项目成本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048000" y="4813756"/>
            <a:ext cx="1427480" cy="215444"/>
          </a:xfrm>
          <a:prstGeom prst="rect">
            <a:avLst/>
          </a:prstGeom>
          <a:solidFill>
            <a:srgbClr val="A4A4A4"/>
          </a:solidFill>
        </p:spPr>
        <p:txBody>
          <a:bodyPr vert="horz" wrap="square" lIns="0" tIns="0" rIns="0" bIns="0" rtlCol="0">
            <a:spAutoFit/>
          </a:bodyPr>
          <a:lstStyle/>
          <a:p>
            <a:pPr marL="282575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imSun"/>
                <a:cs typeface="SimSun"/>
              </a:rPr>
              <a:t>目标操作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4560061" y="5423356"/>
            <a:ext cx="2885440" cy="215444"/>
          </a:xfrm>
          <a:prstGeom prst="rect">
            <a:avLst/>
          </a:prstGeom>
          <a:solidFill>
            <a:srgbClr val="E3E3E3"/>
          </a:solidFill>
          <a:ln w="19050">
            <a:solidFill>
              <a:srgbClr val="FFFFFF"/>
            </a:solidFill>
          </a:ln>
        </p:spPr>
        <p:txBody>
          <a:bodyPr vert="horz" wrap="square" lIns="0" tIns="0" rIns="0" bIns="0" rtlCol="0" anchor="ctr">
            <a:spAutoFit/>
          </a:bodyPr>
          <a:lstStyle/>
          <a:p>
            <a:pPr marL="427355">
              <a:lnSpc>
                <a:spcPct val="10000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~15-25%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内部收益率（美元）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295231" y="4074005"/>
            <a:ext cx="73914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SimSun"/>
                <a:cs typeface="SimSun"/>
              </a:rPr>
              <a:t>目标市场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560061" y="3867949"/>
            <a:ext cx="2885440" cy="430887"/>
          </a:xfrm>
          <a:prstGeom prst="rect">
            <a:avLst/>
          </a:prstGeom>
          <a:solidFill>
            <a:srgbClr val="E3E3E3"/>
          </a:solidFill>
          <a:ln w="19050">
            <a:solidFill>
              <a:srgbClr val="FFFF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5994" marR="205104" indent="-762000"/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服务国际市场（阿联酋、科威特、中 国、泰国等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8386698" y="5082937"/>
            <a:ext cx="355663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通过在农场附近开发虾加工能力，最终实现收入多 元化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869522" y="3110799"/>
            <a:ext cx="739140" cy="588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89400"/>
              </a:lnSpc>
            </a:pPr>
            <a:r>
              <a:rPr sz="1400" dirty="0">
                <a:solidFill>
                  <a:srgbClr val="005C2F"/>
                </a:solidFill>
                <a:latin typeface="SimSun"/>
                <a:cs typeface="SimSun"/>
              </a:rPr>
              <a:t>旁遮普省 的虾类养 殖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429012" y="3110799"/>
            <a:ext cx="739140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85"/>
              </a:lnSpc>
            </a:pPr>
            <a:r>
              <a:rPr sz="1400" dirty="0">
                <a:solidFill>
                  <a:srgbClr val="005C2F"/>
                </a:solidFill>
                <a:latin typeface="SimSun"/>
                <a:cs typeface="SimSun"/>
              </a:rPr>
              <a:t>沿海孵化</a:t>
            </a:r>
            <a:endParaRPr sz="1400" dirty="0">
              <a:latin typeface="SimSun"/>
              <a:cs typeface="SimSun"/>
            </a:endParaRPr>
          </a:p>
          <a:p>
            <a:pPr algn="ctr">
              <a:lnSpc>
                <a:spcPts val="1585"/>
              </a:lnSpc>
            </a:pPr>
            <a:r>
              <a:rPr sz="1400" dirty="0">
                <a:solidFill>
                  <a:srgbClr val="005C2F"/>
                </a:solidFill>
                <a:latin typeface="SimSun"/>
                <a:cs typeface="SimSun"/>
              </a:rPr>
              <a:t>场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170028" y="3066845"/>
            <a:ext cx="1095375" cy="3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005C2F"/>
                </a:solidFill>
                <a:latin typeface="SimSun"/>
                <a:cs typeface="SimSun"/>
              </a:rPr>
              <a:t>出口无病害、</a:t>
            </a:r>
            <a:endParaRPr sz="1400" dirty="0">
              <a:latin typeface="SimSun"/>
              <a:cs typeface="SimSun"/>
            </a:endParaRPr>
          </a:p>
          <a:p>
            <a:pPr marL="12700">
              <a:lnSpc>
                <a:spcPts val="1585"/>
              </a:lnSpc>
            </a:pPr>
            <a:r>
              <a:rPr sz="1400" dirty="0">
                <a:solidFill>
                  <a:srgbClr val="005C2F"/>
                </a:solidFill>
                <a:latin typeface="SimSun"/>
                <a:cs typeface="SimSun"/>
              </a:rPr>
              <a:t>经济实惠的虾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027807" y="3868673"/>
            <a:ext cx="0" cy="576580"/>
          </a:xfrm>
          <a:custGeom>
            <a:avLst/>
            <a:gdLst/>
            <a:ahLst/>
            <a:cxnLst/>
            <a:rect l="l" t="t" r="r" b="b"/>
            <a:pathLst>
              <a:path h="576579">
                <a:moveTo>
                  <a:pt x="0" y="0"/>
                </a:moveTo>
                <a:lnTo>
                  <a:pt x="0" y="576072"/>
                </a:lnTo>
              </a:path>
            </a:pathLst>
          </a:custGeom>
          <a:ln w="381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890647" y="4019608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3107" y="0"/>
                </a:moveTo>
                <a:lnTo>
                  <a:pt x="90917" y="7933"/>
                </a:lnTo>
                <a:lnTo>
                  <a:pt x="54362" y="27740"/>
                </a:lnTo>
                <a:lnTo>
                  <a:pt x="25593" y="57291"/>
                </a:lnTo>
                <a:lnTo>
                  <a:pt x="6756" y="94455"/>
                </a:lnTo>
                <a:lnTo>
                  <a:pt x="0" y="137101"/>
                </a:lnTo>
                <a:lnTo>
                  <a:pt x="537" y="149296"/>
                </a:lnTo>
                <a:lnTo>
                  <a:pt x="10390" y="189163"/>
                </a:lnTo>
                <a:lnTo>
                  <a:pt x="31493" y="223490"/>
                </a:lnTo>
                <a:lnTo>
                  <a:pt x="62334" y="250343"/>
                </a:lnTo>
                <a:lnTo>
                  <a:pt x="101403" y="267791"/>
                </a:lnTo>
                <a:lnTo>
                  <a:pt x="147188" y="273899"/>
                </a:lnTo>
                <a:lnTo>
                  <a:pt x="161199" y="272153"/>
                </a:lnTo>
                <a:lnTo>
                  <a:pt x="200083" y="258813"/>
                </a:lnTo>
                <a:lnTo>
                  <a:pt x="232708" y="234620"/>
                </a:lnTo>
                <a:lnTo>
                  <a:pt x="257104" y="201245"/>
                </a:lnTo>
                <a:lnTo>
                  <a:pt x="271301" y="160359"/>
                </a:lnTo>
                <a:lnTo>
                  <a:pt x="274127" y="129754"/>
                </a:lnTo>
                <a:lnTo>
                  <a:pt x="272627" y="115487"/>
                </a:lnTo>
                <a:lnTo>
                  <a:pt x="259839" y="75839"/>
                </a:lnTo>
                <a:lnTo>
                  <a:pt x="236064" y="42506"/>
                </a:lnTo>
                <a:lnTo>
                  <a:pt x="203164" y="17526"/>
                </a:lnTo>
                <a:lnTo>
                  <a:pt x="163000" y="2941"/>
                </a:lnTo>
                <a:lnTo>
                  <a:pt x="133107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2951226" y="4055150"/>
            <a:ext cx="1543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027807" y="4544567"/>
            <a:ext cx="20320" cy="1929130"/>
          </a:xfrm>
          <a:custGeom>
            <a:avLst/>
            <a:gdLst/>
            <a:ahLst/>
            <a:cxnLst/>
            <a:rect l="l" t="t" r="r" b="b"/>
            <a:pathLst>
              <a:path w="20319" h="1929129">
                <a:moveTo>
                  <a:pt x="0" y="0"/>
                </a:moveTo>
                <a:lnTo>
                  <a:pt x="20193" y="1928710"/>
                </a:lnTo>
              </a:path>
            </a:pathLst>
          </a:custGeom>
          <a:ln w="381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890647" y="5371523"/>
            <a:ext cx="274320" cy="274320"/>
          </a:xfrm>
          <a:custGeom>
            <a:avLst/>
            <a:gdLst/>
            <a:ahLst/>
            <a:cxnLst/>
            <a:rect l="l" t="t" r="r" b="b"/>
            <a:pathLst>
              <a:path w="274319" h="274320">
                <a:moveTo>
                  <a:pt x="133107" y="0"/>
                </a:moveTo>
                <a:lnTo>
                  <a:pt x="90917" y="7933"/>
                </a:lnTo>
                <a:lnTo>
                  <a:pt x="54362" y="27740"/>
                </a:lnTo>
                <a:lnTo>
                  <a:pt x="25593" y="57291"/>
                </a:lnTo>
                <a:lnTo>
                  <a:pt x="6756" y="94455"/>
                </a:lnTo>
                <a:lnTo>
                  <a:pt x="0" y="137101"/>
                </a:lnTo>
                <a:lnTo>
                  <a:pt x="530" y="149210"/>
                </a:lnTo>
                <a:lnTo>
                  <a:pt x="10364" y="189093"/>
                </a:lnTo>
                <a:lnTo>
                  <a:pt x="31457" y="223427"/>
                </a:lnTo>
                <a:lnTo>
                  <a:pt x="62294" y="250283"/>
                </a:lnTo>
                <a:lnTo>
                  <a:pt x="101359" y="267730"/>
                </a:lnTo>
                <a:lnTo>
                  <a:pt x="147139" y="273840"/>
                </a:lnTo>
                <a:lnTo>
                  <a:pt x="161155" y="272099"/>
                </a:lnTo>
                <a:lnTo>
                  <a:pt x="200052" y="258779"/>
                </a:lnTo>
                <a:lnTo>
                  <a:pt x="232690" y="234605"/>
                </a:lnTo>
                <a:lnTo>
                  <a:pt x="257097" y="201244"/>
                </a:lnTo>
                <a:lnTo>
                  <a:pt x="271300" y="160363"/>
                </a:lnTo>
                <a:lnTo>
                  <a:pt x="274127" y="129754"/>
                </a:lnTo>
                <a:lnTo>
                  <a:pt x="272627" y="115487"/>
                </a:lnTo>
                <a:lnTo>
                  <a:pt x="259839" y="75839"/>
                </a:lnTo>
                <a:lnTo>
                  <a:pt x="236064" y="42506"/>
                </a:lnTo>
                <a:lnTo>
                  <a:pt x="203164" y="17526"/>
                </a:lnTo>
                <a:lnTo>
                  <a:pt x="163000" y="2941"/>
                </a:lnTo>
                <a:lnTo>
                  <a:pt x="133107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2951226" y="5407192"/>
            <a:ext cx="154305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7818269" y="6154535"/>
            <a:ext cx="486409" cy="179070"/>
          </a:xfrm>
          <a:custGeom>
            <a:avLst/>
            <a:gdLst/>
            <a:ahLst/>
            <a:cxnLst/>
            <a:rect l="l" t="t" r="r" b="b"/>
            <a:pathLst>
              <a:path w="486409" h="179070">
                <a:moveTo>
                  <a:pt x="141403" y="0"/>
                </a:moveTo>
                <a:lnTo>
                  <a:pt x="80358" y="23708"/>
                </a:lnTo>
                <a:lnTo>
                  <a:pt x="0" y="23708"/>
                </a:lnTo>
                <a:lnTo>
                  <a:pt x="0" y="134382"/>
                </a:lnTo>
                <a:lnTo>
                  <a:pt x="80763" y="134382"/>
                </a:lnTo>
                <a:lnTo>
                  <a:pt x="230135" y="178455"/>
                </a:lnTo>
                <a:lnTo>
                  <a:pt x="295023" y="153860"/>
                </a:lnTo>
                <a:lnTo>
                  <a:pt x="228919" y="153860"/>
                </a:lnTo>
                <a:lnTo>
                  <a:pt x="87246" y="112346"/>
                </a:lnTo>
                <a:lnTo>
                  <a:pt x="30522" y="112346"/>
                </a:lnTo>
                <a:lnTo>
                  <a:pt x="30522" y="45745"/>
                </a:lnTo>
                <a:lnTo>
                  <a:pt x="88056" y="45745"/>
                </a:lnTo>
                <a:lnTo>
                  <a:pt x="143834" y="24003"/>
                </a:lnTo>
                <a:lnTo>
                  <a:pt x="315760" y="24003"/>
                </a:lnTo>
                <a:lnTo>
                  <a:pt x="315760" y="23610"/>
                </a:lnTo>
                <a:lnTo>
                  <a:pt x="232430" y="23610"/>
                </a:lnTo>
                <a:lnTo>
                  <a:pt x="141403" y="0"/>
                </a:lnTo>
                <a:close/>
              </a:path>
              <a:path w="486409" h="179070">
                <a:moveTo>
                  <a:pt x="485795" y="46236"/>
                </a:moveTo>
                <a:lnTo>
                  <a:pt x="455542" y="46236"/>
                </a:lnTo>
                <a:lnTo>
                  <a:pt x="455543" y="68174"/>
                </a:lnTo>
                <a:lnTo>
                  <a:pt x="228919" y="153860"/>
                </a:lnTo>
                <a:lnTo>
                  <a:pt x="295023" y="153860"/>
                </a:lnTo>
                <a:lnTo>
                  <a:pt x="485795" y="81554"/>
                </a:lnTo>
                <a:lnTo>
                  <a:pt x="485795" y="46236"/>
                </a:lnTo>
                <a:close/>
              </a:path>
              <a:path w="486409" h="179070">
                <a:moveTo>
                  <a:pt x="315760" y="41514"/>
                </a:moveTo>
                <a:lnTo>
                  <a:pt x="285372" y="41514"/>
                </a:lnTo>
                <a:lnTo>
                  <a:pt x="285372" y="63551"/>
                </a:lnTo>
                <a:lnTo>
                  <a:pt x="269031" y="67486"/>
                </a:lnTo>
                <a:lnTo>
                  <a:pt x="212037" y="75848"/>
                </a:lnTo>
                <a:lnTo>
                  <a:pt x="212037" y="96409"/>
                </a:lnTo>
                <a:lnTo>
                  <a:pt x="272002" y="88342"/>
                </a:lnTo>
                <a:lnTo>
                  <a:pt x="417805" y="54894"/>
                </a:lnTo>
                <a:lnTo>
                  <a:pt x="315760" y="54894"/>
                </a:lnTo>
                <a:lnTo>
                  <a:pt x="315760" y="41514"/>
                </a:lnTo>
                <a:close/>
              </a:path>
              <a:path w="486409" h="179070">
                <a:moveTo>
                  <a:pt x="485795" y="16133"/>
                </a:moveTo>
                <a:lnTo>
                  <a:pt x="450740" y="24003"/>
                </a:lnTo>
                <a:lnTo>
                  <a:pt x="315760" y="54894"/>
                </a:lnTo>
                <a:lnTo>
                  <a:pt x="417805" y="54894"/>
                </a:lnTo>
                <a:lnTo>
                  <a:pt x="455542" y="46236"/>
                </a:lnTo>
                <a:lnTo>
                  <a:pt x="485795" y="46236"/>
                </a:lnTo>
                <a:lnTo>
                  <a:pt x="485795" y="16133"/>
                </a:lnTo>
                <a:close/>
              </a:path>
              <a:path w="486409" h="179070">
                <a:moveTo>
                  <a:pt x="315760" y="24003"/>
                </a:moveTo>
                <a:lnTo>
                  <a:pt x="143834" y="24003"/>
                </a:lnTo>
                <a:lnTo>
                  <a:pt x="228919" y="46138"/>
                </a:lnTo>
                <a:lnTo>
                  <a:pt x="285372" y="41514"/>
                </a:lnTo>
                <a:lnTo>
                  <a:pt x="315760" y="41514"/>
                </a:lnTo>
                <a:lnTo>
                  <a:pt x="315760" y="24003"/>
                </a:lnTo>
                <a:close/>
              </a:path>
              <a:path w="486409" h="179070">
                <a:moveTo>
                  <a:pt x="315760" y="16724"/>
                </a:moveTo>
                <a:lnTo>
                  <a:pt x="232430" y="23610"/>
                </a:lnTo>
                <a:lnTo>
                  <a:pt x="315760" y="23610"/>
                </a:lnTo>
                <a:lnTo>
                  <a:pt x="315760" y="16724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054292" y="5993236"/>
            <a:ext cx="247015" cy="147320"/>
          </a:xfrm>
          <a:custGeom>
            <a:avLst/>
            <a:gdLst/>
            <a:ahLst/>
            <a:cxnLst/>
            <a:rect l="l" t="t" r="r" b="b"/>
            <a:pathLst>
              <a:path w="247015" h="147320">
                <a:moveTo>
                  <a:pt x="123170" y="0"/>
                </a:moveTo>
                <a:lnTo>
                  <a:pt x="92783" y="0"/>
                </a:lnTo>
                <a:lnTo>
                  <a:pt x="81843" y="23610"/>
                </a:lnTo>
                <a:lnTo>
                  <a:pt x="0" y="23610"/>
                </a:lnTo>
                <a:lnTo>
                  <a:pt x="61180" y="76536"/>
                </a:lnTo>
                <a:lnTo>
                  <a:pt x="30252" y="146876"/>
                </a:lnTo>
                <a:lnTo>
                  <a:pt x="123170" y="113133"/>
                </a:lnTo>
                <a:lnTo>
                  <a:pt x="201322" y="113133"/>
                </a:lnTo>
                <a:lnTo>
                  <a:pt x="198585" y="106935"/>
                </a:lnTo>
                <a:lnTo>
                  <a:pt x="77116" y="106935"/>
                </a:lnTo>
                <a:lnTo>
                  <a:pt x="92648" y="71421"/>
                </a:lnTo>
                <a:lnTo>
                  <a:pt x="61450" y="44958"/>
                </a:lnTo>
                <a:lnTo>
                  <a:pt x="102507" y="44958"/>
                </a:lnTo>
                <a:lnTo>
                  <a:pt x="123170" y="0"/>
                </a:lnTo>
                <a:close/>
              </a:path>
              <a:path w="247015" h="147320">
                <a:moveTo>
                  <a:pt x="201322" y="113133"/>
                </a:moveTo>
                <a:lnTo>
                  <a:pt x="123170" y="113133"/>
                </a:lnTo>
                <a:lnTo>
                  <a:pt x="216224" y="146876"/>
                </a:lnTo>
                <a:lnTo>
                  <a:pt x="201322" y="113133"/>
                </a:lnTo>
                <a:close/>
              </a:path>
              <a:path w="247015" h="147320">
                <a:moveTo>
                  <a:pt x="123170" y="90211"/>
                </a:moveTo>
                <a:lnTo>
                  <a:pt x="77116" y="106935"/>
                </a:lnTo>
                <a:lnTo>
                  <a:pt x="169224" y="106935"/>
                </a:lnTo>
                <a:lnTo>
                  <a:pt x="123170" y="90211"/>
                </a:lnTo>
                <a:close/>
              </a:path>
              <a:path w="247015" h="147320">
                <a:moveTo>
                  <a:pt x="153558" y="0"/>
                </a:moveTo>
                <a:lnTo>
                  <a:pt x="123170" y="0"/>
                </a:lnTo>
                <a:lnTo>
                  <a:pt x="143834" y="44958"/>
                </a:lnTo>
                <a:lnTo>
                  <a:pt x="184891" y="44958"/>
                </a:lnTo>
                <a:lnTo>
                  <a:pt x="153828" y="71421"/>
                </a:lnTo>
                <a:lnTo>
                  <a:pt x="169224" y="106935"/>
                </a:lnTo>
                <a:lnTo>
                  <a:pt x="198585" y="106935"/>
                </a:lnTo>
                <a:lnTo>
                  <a:pt x="185161" y="76536"/>
                </a:lnTo>
                <a:lnTo>
                  <a:pt x="246476" y="23610"/>
                </a:lnTo>
                <a:lnTo>
                  <a:pt x="164632" y="23610"/>
                </a:lnTo>
                <a:lnTo>
                  <a:pt x="153558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 txBox="1"/>
          <p:nvPr/>
        </p:nvSpPr>
        <p:spPr>
          <a:xfrm>
            <a:off x="8386698" y="5905236"/>
            <a:ext cx="3556635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 marR="5080" indent="-178435"/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重要的私营部门合作伙伴参与内陆农场和孵化场 试点</a:t>
            </a:r>
            <a:endParaRPr sz="1400" dirty="0">
              <a:latin typeface="SimSun"/>
              <a:cs typeface="SimSun"/>
            </a:endParaRPr>
          </a:p>
          <a:p>
            <a:pPr marL="190500"/>
            <a:r>
              <a:rPr sz="1400" spc="-265" dirty="0">
                <a:solidFill>
                  <a:srgbClr val="1E1E1E"/>
                </a:solidFill>
                <a:latin typeface="Arial"/>
                <a:cs typeface="Arial"/>
              </a:rPr>
              <a:t>i</a:t>
            </a:r>
            <a:r>
              <a:rPr sz="1400" spc="-944" dirty="0">
                <a:solidFill>
                  <a:srgbClr val="1E1E1E"/>
                </a:solidFill>
                <a:latin typeface="SimSun"/>
                <a:cs typeface="SimSun"/>
              </a:rPr>
              <a:t>例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. </a:t>
            </a:r>
            <a:r>
              <a:rPr sz="1400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如，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Garbisons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、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Dhabeji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、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Arsala Seafoods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454910" y="6364173"/>
            <a:ext cx="52705" cy="4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" dirty="0">
                <a:latin typeface="Calibri"/>
                <a:cs typeface="Calibri"/>
                <a:hlinkClick r:id="rId4" action="ppaction://hlinksldjump"/>
              </a:rPr>
              <a:t>Clic</a:t>
            </a:r>
            <a:r>
              <a:rPr sz="100" spc="5" dirty="0">
                <a:latin typeface="Calibri"/>
                <a:cs typeface="Calibri"/>
                <a:hlinkClick r:id="rId4" action="ppaction://hlinksldjump"/>
              </a:rPr>
              <a:t>k</a:t>
            </a:r>
            <a:endParaRPr sz="100">
              <a:latin typeface="Calibri"/>
              <a:cs typeface="Calibri"/>
            </a:endParaRPr>
          </a:p>
        </p:txBody>
      </p:sp>
      <p:sp>
        <p:nvSpPr>
          <p:cNvPr id="134" name="object 134">
            <a:hlinkClick r:id="rId4" action="ppaction://hlinksldjump"/>
          </p:cNvPr>
          <p:cNvSpPr/>
          <p:nvPr/>
        </p:nvSpPr>
        <p:spPr>
          <a:xfrm>
            <a:off x="2468498" y="6374028"/>
            <a:ext cx="328917" cy="328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1762125" y="6496543"/>
            <a:ext cx="38227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回去</a:t>
            </a:r>
            <a:endParaRPr sz="1400">
              <a:latin typeface="SimSun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8682" y="1524000"/>
            <a:ext cx="9013825" cy="5334000"/>
          </a:xfrm>
          <a:custGeom>
            <a:avLst/>
            <a:gdLst/>
            <a:ahLst/>
            <a:cxnLst/>
            <a:rect l="l" t="t" r="r" b="b"/>
            <a:pathLst>
              <a:path w="9013825" h="5334000">
                <a:moveTo>
                  <a:pt x="0" y="5334000"/>
                </a:moveTo>
                <a:lnTo>
                  <a:pt x="9013317" y="5334000"/>
                </a:lnTo>
                <a:lnTo>
                  <a:pt x="9013317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524000"/>
            <a:ext cx="3178810" cy="533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>
              <a:lnSpc>
                <a:spcPct val="100000"/>
              </a:lnSpc>
            </a:pPr>
            <a:r>
              <a:rPr sz="100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92128" y="94488"/>
            <a:ext cx="374903" cy="5730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3178810" cy="5334000"/>
          </a:xfrm>
          <a:custGeom>
            <a:avLst/>
            <a:gdLst/>
            <a:ahLst/>
            <a:cxnLst/>
            <a:rect l="l" t="t" r="r" b="b"/>
            <a:pathLst>
              <a:path w="3178810" h="5334000">
                <a:moveTo>
                  <a:pt x="0" y="5334000"/>
                </a:moveTo>
                <a:lnTo>
                  <a:pt x="3178683" y="5334000"/>
                </a:lnTo>
                <a:lnTo>
                  <a:pt x="3178683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3619"/>
                </a:moveTo>
                <a:lnTo>
                  <a:pt x="12192000" y="1523619"/>
                </a:lnTo>
                <a:lnTo>
                  <a:pt x="12192000" y="0"/>
                </a:lnTo>
                <a:lnTo>
                  <a:pt x="0" y="0"/>
                </a:lnTo>
                <a:lnTo>
                  <a:pt x="0" y="15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000" y="4145279"/>
            <a:ext cx="11603990" cy="2032635"/>
          </a:xfrm>
          <a:custGeom>
            <a:avLst/>
            <a:gdLst/>
            <a:ahLst/>
            <a:cxnLst/>
            <a:rect l="l" t="t" r="r" b="b"/>
            <a:pathLst>
              <a:path w="11603990" h="2032635">
                <a:moveTo>
                  <a:pt x="0" y="2032508"/>
                </a:moveTo>
                <a:lnTo>
                  <a:pt x="11603609" y="2032508"/>
                </a:lnTo>
                <a:lnTo>
                  <a:pt x="11603609" y="0"/>
                </a:lnTo>
                <a:lnTo>
                  <a:pt x="0" y="0"/>
                </a:lnTo>
                <a:lnTo>
                  <a:pt x="0" y="20325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3200" b="1" spc="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巴基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斯坦</a:t>
            </a:r>
            <a:r>
              <a:rPr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近</a:t>
            </a:r>
            <a:r>
              <a:rPr sz="3200" b="1" spc="-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期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改</a:t>
            </a:r>
            <a:r>
              <a:rPr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革</a:t>
            </a:r>
            <a:r>
              <a:rPr sz="3200" b="1" spc="1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的</a:t>
            </a:r>
            <a:r>
              <a:rPr sz="3200" b="1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经济和充满活力且才华横溢的人</a:t>
            </a:r>
            <a:r>
              <a:rPr sz="3200" b="1" spc="-1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口</a:t>
            </a:r>
            <a:r>
              <a:rPr sz="3200" b="1" spc="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</a:t>
            </a:r>
            <a:r>
              <a:rPr sz="3200" b="1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增</a:t>
            </a:r>
            <a:r>
              <a:rPr sz="3200" b="1" spc="-25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</a:rPr>
              <a:t>强了</a:t>
            </a:r>
            <a:r>
              <a:rPr sz="32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该国作为投资目的地的吸引力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81000" y="1594103"/>
            <a:ext cx="11603990" cy="307777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635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巴基斯坦价值主张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796" y="4281039"/>
            <a:ext cx="1537666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充满活力的人 口结构和人才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09216" y="4206240"/>
            <a:ext cx="2395220" cy="1911350"/>
          </a:xfrm>
          <a:custGeom>
            <a:avLst/>
            <a:gdLst/>
            <a:ahLst/>
            <a:cxnLst/>
            <a:rect l="l" t="t" r="r" b="b"/>
            <a:pathLst>
              <a:path w="2395220" h="1911350">
                <a:moveTo>
                  <a:pt x="0" y="1910969"/>
                </a:moveTo>
                <a:lnTo>
                  <a:pt x="2395220" y="1910969"/>
                </a:lnTo>
                <a:lnTo>
                  <a:pt x="2395220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06420" y="4353020"/>
            <a:ext cx="1415415" cy="6721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2440" marR="5080" indent="-460375" algn="ctr">
              <a:lnSpc>
                <a:spcPct val="1117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2.55</a:t>
            </a:r>
            <a:r>
              <a:rPr sz="1400" b="1" spc="-20" dirty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亿</a:t>
            </a:r>
            <a:r>
              <a:rPr sz="1400" spc="-12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endParaRPr lang="en-US" sz="1400" spc="-120" dirty="0" smtClean="0">
              <a:solidFill>
                <a:srgbClr val="1E1E1E"/>
              </a:solidFill>
              <a:latin typeface="SimSun"/>
              <a:cs typeface="SimSun"/>
            </a:endParaRPr>
          </a:p>
          <a:p>
            <a:pPr marL="472440" marR="5080" indent="-460375"/>
            <a:r>
              <a:rPr sz="1400" spc="-50" dirty="0" err="1" smtClean="0">
                <a:solidFill>
                  <a:srgbClr val="1E1E1E"/>
                </a:solidFill>
                <a:latin typeface="SimSun"/>
                <a:cs typeface="SimSun"/>
              </a:rPr>
              <a:t>人口庞大且不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断</a:t>
            </a:r>
            <a:endParaRPr lang="en-US" sz="1400" dirty="0" smtClean="0">
              <a:solidFill>
                <a:srgbClr val="1E1E1E"/>
              </a:solidFill>
              <a:latin typeface="SimSun"/>
              <a:cs typeface="SimSun"/>
            </a:endParaRPr>
          </a:p>
          <a:p>
            <a:pPr marL="472440" marR="5080" indent="-460375" algn="ctr"/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增长</a:t>
            </a:r>
            <a:r>
              <a:rPr sz="1400" spc="-15" baseline="24305" dirty="0">
                <a:solidFill>
                  <a:srgbClr val="1E1E1E"/>
                </a:solidFill>
                <a:latin typeface="SimSun"/>
                <a:cs typeface="SimSun"/>
              </a:rPr>
              <a:t>7</a:t>
            </a:r>
            <a:endParaRPr sz="1400" baseline="24305" dirty="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584191" y="4206240"/>
            <a:ext cx="2398395" cy="1911350"/>
          </a:xfrm>
          <a:custGeom>
            <a:avLst/>
            <a:gdLst/>
            <a:ahLst/>
            <a:cxnLst/>
            <a:rect l="l" t="t" r="r" b="b"/>
            <a:pathLst>
              <a:path w="2398395" h="1911350">
                <a:moveTo>
                  <a:pt x="0" y="1910969"/>
                </a:moveTo>
                <a:lnTo>
                  <a:pt x="2398267" y="1910969"/>
                </a:lnTo>
                <a:lnTo>
                  <a:pt x="239826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287771" y="4378785"/>
            <a:ext cx="1009015" cy="697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64%</a:t>
            </a: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400" spc="5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岁以下人口</a:t>
            </a:r>
            <a:r>
              <a:rPr sz="1400" spc="-7" baseline="24305" dirty="0">
                <a:solidFill>
                  <a:srgbClr val="1E1E1E"/>
                </a:solidFill>
                <a:latin typeface="SimSun"/>
                <a:cs typeface="SimSun"/>
              </a:rPr>
              <a:t>7</a:t>
            </a:r>
            <a:endParaRPr sz="1400" baseline="24305" dirty="0">
              <a:latin typeface="SimSun"/>
              <a:cs typeface="SimSu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7062216" y="4206240"/>
            <a:ext cx="2395220" cy="1911350"/>
          </a:xfrm>
          <a:custGeom>
            <a:avLst/>
            <a:gdLst/>
            <a:ahLst/>
            <a:cxnLst/>
            <a:rect l="l" t="t" r="r" b="b"/>
            <a:pathLst>
              <a:path w="2395220" h="1911350">
                <a:moveTo>
                  <a:pt x="0" y="1910969"/>
                </a:moveTo>
                <a:lnTo>
                  <a:pt x="2395220" y="1910969"/>
                </a:lnTo>
                <a:lnTo>
                  <a:pt x="2395220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7500873" y="4377531"/>
            <a:ext cx="149796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spc="-15" dirty="0" err="1" smtClean="0">
                <a:solidFill>
                  <a:srgbClr val="1E1E1E"/>
                </a:solidFill>
                <a:latin typeface="SimSun"/>
                <a:cs typeface="SimSun"/>
              </a:rPr>
              <a:t>全球第</a:t>
            </a:r>
            <a:endParaRPr lang="en-US" sz="1400" spc="-15" dirty="0" smtClean="0">
              <a:solidFill>
                <a:srgbClr val="1E1E1E"/>
              </a:solidFill>
              <a:latin typeface="SimSun"/>
              <a:cs typeface="SimSun"/>
            </a:endParaRPr>
          </a:p>
          <a:p>
            <a:pPr marL="12700" algn="ctr">
              <a:lnSpc>
                <a:spcPct val="100000"/>
              </a:lnSpc>
            </a:pPr>
            <a:r>
              <a:rPr sz="1400" b="1" spc="-20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七大</a:t>
            </a:r>
            <a:endParaRPr lang="en-US" sz="1400" b="1" spc="-20" dirty="0" smtClean="0">
              <a:solidFill>
                <a:srgbClr val="005C2E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400" spc="-15" dirty="0" smtClean="0">
                <a:solidFill>
                  <a:srgbClr val="1E1E1E"/>
                </a:solidFill>
                <a:latin typeface="SimSun"/>
                <a:cs typeface="SimSun"/>
              </a:rPr>
              <a:t>劳动力</a:t>
            </a:r>
            <a:r>
              <a:rPr sz="1400" baseline="24691" dirty="0">
                <a:solidFill>
                  <a:srgbClr val="1E1E1E"/>
                </a:solidFill>
                <a:latin typeface="SimSun"/>
                <a:cs typeface="SimSun"/>
              </a:rPr>
              <a:t>8</a:t>
            </a:r>
            <a:endParaRPr sz="1400" baseline="24691" dirty="0">
              <a:latin typeface="SimSun"/>
              <a:cs typeface="SimSu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537192" y="4206240"/>
            <a:ext cx="2398395" cy="1911350"/>
          </a:xfrm>
          <a:custGeom>
            <a:avLst/>
            <a:gdLst/>
            <a:ahLst/>
            <a:cxnLst/>
            <a:rect l="l" t="t" r="r" b="b"/>
            <a:pathLst>
              <a:path w="2398395" h="1911350">
                <a:moveTo>
                  <a:pt x="0" y="1910969"/>
                </a:moveTo>
                <a:lnTo>
                  <a:pt x="2398268" y="1910969"/>
                </a:lnTo>
                <a:lnTo>
                  <a:pt x="2398268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9868281" y="4368894"/>
            <a:ext cx="169278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每年有</a:t>
            </a:r>
            <a:endParaRPr lang="en-US" sz="1400" dirty="0" smtClean="0">
              <a:solidFill>
                <a:srgbClr val="1E1E1E"/>
              </a:solidFill>
              <a:latin typeface="SimSun"/>
              <a:cs typeface="SimSun"/>
            </a:endParaRPr>
          </a:p>
          <a:p>
            <a:pPr marL="12700" algn="ctr">
              <a:lnSpc>
                <a:spcPct val="100000"/>
              </a:lnSpc>
            </a:pPr>
            <a:r>
              <a:rPr sz="1400" b="1" spc="-20" dirty="0" smtClean="0">
                <a:solidFill>
                  <a:srgbClr val="005C2E"/>
                </a:solidFill>
                <a:latin typeface="Arial"/>
                <a:cs typeface="Arial"/>
              </a:rPr>
              <a:t>200</a:t>
            </a:r>
            <a:r>
              <a:rPr sz="1400" b="1" spc="-20" dirty="0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万</a:t>
            </a:r>
            <a:endParaRPr lang="en-US" sz="1400" b="1" spc="-20" dirty="0" smtClean="0">
              <a:solidFill>
                <a:srgbClr val="005C2E"/>
              </a:solidFill>
              <a:latin typeface="SimSun" panose="02010600030101010101" pitchFamily="2" charset="-122"/>
              <a:ea typeface="SimSun" panose="02010600030101010101" pitchFamily="2" charset="-122"/>
              <a:cs typeface="Arial"/>
            </a:endParaRPr>
          </a:p>
          <a:p>
            <a:pPr marL="12700" algn="ctr">
              <a:lnSpc>
                <a:spcPct val="100000"/>
              </a:lnSpc>
            </a:pPr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大学生入学</a:t>
            </a:r>
            <a:r>
              <a:rPr sz="1200" spc="-7" baseline="24305" dirty="0">
                <a:solidFill>
                  <a:srgbClr val="1E1E1E"/>
                </a:solidFill>
                <a:latin typeface="SimSun"/>
                <a:cs typeface="SimSun"/>
              </a:rPr>
              <a:t>9</a:t>
            </a:r>
            <a:endParaRPr sz="1200" baseline="24305" dirty="0">
              <a:latin typeface="SimSun"/>
              <a:cs typeface="SimSu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516633" y="5646546"/>
            <a:ext cx="146050" cy="229870"/>
          </a:xfrm>
          <a:custGeom>
            <a:avLst/>
            <a:gdLst/>
            <a:ahLst/>
            <a:cxnLst/>
            <a:rect l="l" t="t" r="r" b="b"/>
            <a:pathLst>
              <a:path w="146050" h="229870">
                <a:moveTo>
                  <a:pt x="95884" y="0"/>
                </a:moveTo>
                <a:lnTo>
                  <a:pt x="0" y="0"/>
                </a:lnTo>
                <a:lnTo>
                  <a:pt x="39496" y="229425"/>
                </a:lnTo>
                <a:lnTo>
                  <a:pt x="100329" y="229425"/>
                </a:lnTo>
                <a:lnTo>
                  <a:pt x="82549" y="127431"/>
                </a:lnTo>
                <a:lnTo>
                  <a:pt x="145668" y="127431"/>
                </a:lnTo>
                <a:lnTo>
                  <a:pt x="9588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99183" y="5773978"/>
            <a:ext cx="97790" cy="102235"/>
          </a:xfrm>
          <a:custGeom>
            <a:avLst/>
            <a:gdLst/>
            <a:ahLst/>
            <a:cxnLst/>
            <a:rect l="l" t="t" r="r" b="b"/>
            <a:pathLst>
              <a:path w="97789" h="102235">
                <a:moveTo>
                  <a:pt x="63118" y="0"/>
                </a:moveTo>
                <a:lnTo>
                  <a:pt x="0" y="0"/>
                </a:lnTo>
                <a:lnTo>
                  <a:pt x="39877" y="101993"/>
                </a:lnTo>
                <a:lnTo>
                  <a:pt x="41909" y="101993"/>
                </a:lnTo>
                <a:lnTo>
                  <a:pt x="97789" y="89039"/>
                </a:lnTo>
                <a:lnTo>
                  <a:pt x="6311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7155" y="5646546"/>
            <a:ext cx="147320" cy="229870"/>
          </a:xfrm>
          <a:custGeom>
            <a:avLst/>
            <a:gdLst/>
            <a:ahLst/>
            <a:cxnLst/>
            <a:rect l="l" t="t" r="r" b="b"/>
            <a:pathLst>
              <a:path w="147319" h="229870">
                <a:moveTo>
                  <a:pt x="96278" y="0"/>
                </a:moveTo>
                <a:lnTo>
                  <a:pt x="0" y="0"/>
                </a:lnTo>
                <a:lnTo>
                  <a:pt x="39535" y="229425"/>
                </a:lnTo>
                <a:lnTo>
                  <a:pt x="100215" y="229425"/>
                </a:lnTo>
                <a:lnTo>
                  <a:pt x="83832" y="134607"/>
                </a:lnTo>
                <a:lnTo>
                  <a:pt x="146824" y="134607"/>
                </a:lnTo>
                <a:lnTo>
                  <a:pt x="9627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00988" y="5781154"/>
            <a:ext cx="128270" cy="95250"/>
          </a:xfrm>
          <a:custGeom>
            <a:avLst/>
            <a:gdLst/>
            <a:ahLst/>
            <a:cxnLst/>
            <a:rect l="l" t="t" r="r" b="b"/>
            <a:pathLst>
              <a:path w="128269" h="95250">
                <a:moveTo>
                  <a:pt x="62991" y="0"/>
                </a:moveTo>
                <a:lnTo>
                  <a:pt x="0" y="0"/>
                </a:lnTo>
                <a:lnTo>
                  <a:pt x="35686" y="94818"/>
                </a:lnTo>
                <a:lnTo>
                  <a:pt x="94233" y="94818"/>
                </a:lnTo>
                <a:lnTo>
                  <a:pt x="127888" y="5308"/>
                </a:lnTo>
                <a:lnTo>
                  <a:pt x="65023" y="5308"/>
                </a:lnTo>
                <a:lnTo>
                  <a:pt x="6299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14272" y="5782068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69" h="93979">
                <a:moveTo>
                  <a:pt x="77088" y="0"/>
                </a:moveTo>
                <a:lnTo>
                  <a:pt x="16255" y="0"/>
                </a:lnTo>
                <a:lnTo>
                  <a:pt x="0" y="93903"/>
                </a:lnTo>
                <a:lnTo>
                  <a:pt x="60959" y="93903"/>
                </a:lnTo>
                <a:lnTo>
                  <a:pt x="7708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366011" y="5646546"/>
            <a:ext cx="149225" cy="140335"/>
          </a:xfrm>
          <a:custGeom>
            <a:avLst/>
            <a:gdLst/>
            <a:ahLst/>
            <a:cxnLst/>
            <a:rect l="l" t="t" r="r" b="b"/>
            <a:pathLst>
              <a:path w="149225" h="140335">
                <a:moveTo>
                  <a:pt x="148716" y="0"/>
                </a:moveTo>
                <a:lnTo>
                  <a:pt x="52450" y="0"/>
                </a:lnTo>
                <a:lnTo>
                  <a:pt x="0" y="139915"/>
                </a:lnTo>
                <a:lnTo>
                  <a:pt x="62864" y="139915"/>
                </a:lnTo>
                <a:lnTo>
                  <a:pt x="64515" y="135521"/>
                </a:lnTo>
                <a:lnTo>
                  <a:pt x="125348" y="135521"/>
                </a:lnTo>
                <a:lnTo>
                  <a:pt x="14871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17765" y="5646546"/>
            <a:ext cx="147320" cy="229870"/>
          </a:xfrm>
          <a:custGeom>
            <a:avLst/>
            <a:gdLst/>
            <a:ahLst/>
            <a:cxnLst/>
            <a:rect l="l" t="t" r="r" b="b"/>
            <a:pathLst>
              <a:path w="147319" h="229870">
                <a:moveTo>
                  <a:pt x="95973" y="0"/>
                </a:moveTo>
                <a:lnTo>
                  <a:pt x="0" y="0"/>
                </a:lnTo>
                <a:lnTo>
                  <a:pt x="39535" y="229425"/>
                </a:lnTo>
                <a:lnTo>
                  <a:pt x="100203" y="229425"/>
                </a:lnTo>
                <a:lnTo>
                  <a:pt x="83896" y="134607"/>
                </a:lnTo>
                <a:lnTo>
                  <a:pt x="146786" y="134607"/>
                </a:lnTo>
                <a:lnTo>
                  <a:pt x="9597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01661" y="5781154"/>
            <a:ext cx="127635" cy="95250"/>
          </a:xfrm>
          <a:custGeom>
            <a:avLst/>
            <a:gdLst/>
            <a:ahLst/>
            <a:cxnLst/>
            <a:rect l="l" t="t" r="r" b="b"/>
            <a:pathLst>
              <a:path w="127634" h="95250">
                <a:moveTo>
                  <a:pt x="62890" y="0"/>
                </a:moveTo>
                <a:lnTo>
                  <a:pt x="0" y="0"/>
                </a:lnTo>
                <a:lnTo>
                  <a:pt x="35623" y="94818"/>
                </a:lnTo>
                <a:lnTo>
                  <a:pt x="94170" y="94818"/>
                </a:lnTo>
                <a:lnTo>
                  <a:pt x="127546" y="5308"/>
                </a:lnTo>
                <a:lnTo>
                  <a:pt x="64896" y="5308"/>
                </a:lnTo>
                <a:lnTo>
                  <a:pt x="6289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14844" y="5782068"/>
            <a:ext cx="77470" cy="93980"/>
          </a:xfrm>
          <a:custGeom>
            <a:avLst/>
            <a:gdLst/>
            <a:ahLst/>
            <a:cxnLst/>
            <a:rect l="l" t="t" r="r" b="b"/>
            <a:pathLst>
              <a:path w="77469" h="93979">
                <a:moveTo>
                  <a:pt x="76962" y="0"/>
                </a:moveTo>
                <a:lnTo>
                  <a:pt x="16002" y="0"/>
                </a:lnTo>
                <a:lnTo>
                  <a:pt x="0" y="93903"/>
                </a:lnTo>
                <a:lnTo>
                  <a:pt x="60667" y="93903"/>
                </a:lnTo>
                <a:lnTo>
                  <a:pt x="7696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66558" y="5646546"/>
            <a:ext cx="149225" cy="140335"/>
          </a:xfrm>
          <a:custGeom>
            <a:avLst/>
            <a:gdLst/>
            <a:ahLst/>
            <a:cxnLst/>
            <a:rect l="l" t="t" r="r" b="b"/>
            <a:pathLst>
              <a:path w="149225" h="140335">
                <a:moveTo>
                  <a:pt x="148780" y="0"/>
                </a:moveTo>
                <a:lnTo>
                  <a:pt x="52514" y="0"/>
                </a:lnTo>
                <a:lnTo>
                  <a:pt x="0" y="139915"/>
                </a:lnTo>
                <a:lnTo>
                  <a:pt x="62649" y="139915"/>
                </a:lnTo>
                <a:lnTo>
                  <a:pt x="64287" y="135521"/>
                </a:lnTo>
                <a:lnTo>
                  <a:pt x="125247" y="135521"/>
                </a:lnTo>
                <a:lnTo>
                  <a:pt x="14878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5177" y="5646546"/>
            <a:ext cx="180975" cy="229870"/>
          </a:xfrm>
          <a:custGeom>
            <a:avLst/>
            <a:gdLst/>
            <a:ahLst/>
            <a:cxnLst/>
            <a:rect l="l" t="t" r="r" b="b"/>
            <a:pathLst>
              <a:path w="180975" h="229870">
                <a:moveTo>
                  <a:pt x="180479" y="0"/>
                </a:moveTo>
                <a:lnTo>
                  <a:pt x="84505" y="0"/>
                </a:lnTo>
                <a:lnTo>
                  <a:pt x="0" y="216471"/>
                </a:lnTo>
                <a:lnTo>
                  <a:pt x="56133" y="229425"/>
                </a:lnTo>
                <a:lnTo>
                  <a:pt x="57950" y="229425"/>
                </a:lnTo>
                <a:lnTo>
                  <a:pt x="97789" y="127431"/>
                </a:lnTo>
                <a:lnTo>
                  <a:pt x="158521" y="127431"/>
                </a:lnTo>
                <a:lnTo>
                  <a:pt x="18047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5454" y="5773978"/>
            <a:ext cx="78740" cy="102235"/>
          </a:xfrm>
          <a:custGeom>
            <a:avLst/>
            <a:gdLst/>
            <a:ahLst/>
            <a:cxnLst/>
            <a:rect l="l" t="t" r="r" b="b"/>
            <a:pathLst>
              <a:path w="78740" h="102235">
                <a:moveTo>
                  <a:pt x="78244" y="0"/>
                </a:moveTo>
                <a:lnTo>
                  <a:pt x="17513" y="0"/>
                </a:lnTo>
                <a:lnTo>
                  <a:pt x="0" y="101993"/>
                </a:lnTo>
                <a:lnTo>
                  <a:pt x="60667" y="101993"/>
                </a:lnTo>
                <a:lnTo>
                  <a:pt x="7824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56563" y="5548248"/>
            <a:ext cx="118110" cy="90805"/>
          </a:xfrm>
          <a:custGeom>
            <a:avLst/>
            <a:gdLst/>
            <a:ahLst/>
            <a:cxnLst/>
            <a:rect l="l" t="t" r="r" b="b"/>
            <a:pathLst>
              <a:path w="118109" h="90804">
                <a:moveTo>
                  <a:pt x="59181" y="0"/>
                </a:moveTo>
                <a:lnTo>
                  <a:pt x="36067" y="3556"/>
                </a:lnTo>
                <a:lnTo>
                  <a:pt x="17271" y="13335"/>
                </a:lnTo>
                <a:lnTo>
                  <a:pt x="4571" y="27686"/>
                </a:lnTo>
                <a:lnTo>
                  <a:pt x="0" y="45351"/>
                </a:lnTo>
                <a:lnTo>
                  <a:pt x="4571" y="62992"/>
                </a:lnTo>
                <a:lnTo>
                  <a:pt x="17271" y="77393"/>
                </a:lnTo>
                <a:lnTo>
                  <a:pt x="36067" y="87109"/>
                </a:lnTo>
                <a:lnTo>
                  <a:pt x="59181" y="90665"/>
                </a:lnTo>
                <a:lnTo>
                  <a:pt x="82168" y="87109"/>
                </a:lnTo>
                <a:lnTo>
                  <a:pt x="100837" y="77393"/>
                </a:lnTo>
                <a:lnTo>
                  <a:pt x="113537" y="62992"/>
                </a:lnTo>
                <a:lnTo>
                  <a:pt x="118109" y="45351"/>
                </a:lnTo>
                <a:lnTo>
                  <a:pt x="113537" y="27686"/>
                </a:lnTo>
                <a:lnTo>
                  <a:pt x="100837" y="13335"/>
                </a:lnTo>
                <a:lnTo>
                  <a:pt x="82168" y="3556"/>
                </a:lnTo>
                <a:lnTo>
                  <a:pt x="5918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57097" y="5548248"/>
            <a:ext cx="118745" cy="90805"/>
          </a:xfrm>
          <a:custGeom>
            <a:avLst/>
            <a:gdLst/>
            <a:ahLst/>
            <a:cxnLst/>
            <a:rect l="l" t="t" r="r" b="b"/>
            <a:pathLst>
              <a:path w="118744" h="90804">
                <a:moveTo>
                  <a:pt x="59156" y="0"/>
                </a:moveTo>
                <a:lnTo>
                  <a:pt x="36131" y="3556"/>
                </a:lnTo>
                <a:lnTo>
                  <a:pt x="17335" y="13335"/>
                </a:lnTo>
                <a:lnTo>
                  <a:pt x="4648" y="27686"/>
                </a:lnTo>
                <a:lnTo>
                  <a:pt x="0" y="45351"/>
                </a:lnTo>
                <a:lnTo>
                  <a:pt x="4648" y="62992"/>
                </a:lnTo>
                <a:lnTo>
                  <a:pt x="17335" y="77393"/>
                </a:lnTo>
                <a:lnTo>
                  <a:pt x="36131" y="87109"/>
                </a:lnTo>
                <a:lnTo>
                  <a:pt x="59156" y="90665"/>
                </a:lnTo>
                <a:lnTo>
                  <a:pt x="82169" y="87109"/>
                </a:lnTo>
                <a:lnTo>
                  <a:pt x="100952" y="77393"/>
                </a:lnTo>
                <a:lnTo>
                  <a:pt x="113665" y="62992"/>
                </a:lnTo>
                <a:lnTo>
                  <a:pt x="118237" y="45351"/>
                </a:lnTo>
                <a:lnTo>
                  <a:pt x="113665" y="27686"/>
                </a:lnTo>
                <a:lnTo>
                  <a:pt x="100952" y="13335"/>
                </a:lnTo>
                <a:lnTo>
                  <a:pt x="82169" y="3556"/>
                </a:lnTo>
                <a:lnTo>
                  <a:pt x="591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7402" y="5548248"/>
            <a:ext cx="118745" cy="90805"/>
          </a:xfrm>
          <a:custGeom>
            <a:avLst/>
            <a:gdLst/>
            <a:ahLst/>
            <a:cxnLst/>
            <a:rect l="l" t="t" r="r" b="b"/>
            <a:pathLst>
              <a:path w="118744" h="90804">
                <a:moveTo>
                  <a:pt x="59156" y="0"/>
                </a:moveTo>
                <a:lnTo>
                  <a:pt x="36131" y="3556"/>
                </a:lnTo>
                <a:lnTo>
                  <a:pt x="17335" y="13335"/>
                </a:lnTo>
                <a:lnTo>
                  <a:pt x="4648" y="27686"/>
                </a:lnTo>
                <a:lnTo>
                  <a:pt x="0" y="45351"/>
                </a:lnTo>
                <a:lnTo>
                  <a:pt x="4648" y="62992"/>
                </a:lnTo>
                <a:lnTo>
                  <a:pt x="17335" y="77393"/>
                </a:lnTo>
                <a:lnTo>
                  <a:pt x="36131" y="87109"/>
                </a:lnTo>
                <a:lnTo>
                  <a:pt x="59156" y="90665"/>
                </a:lnTo>
                <a:lnTo>
                  <a:pt x="82181" y="87109"/>
                </a:lnTo>
                <a:lnTo>
                  <a:pt x="100990" y="77393"/>
                </a:lnTo>
                <a:lnTo>
                  <a:pt x="113665" y="62992"/>
                </a:lnTo>
                <a:lnTo>
                  <a:pt x="118313" y="45351"/>
                </a:lnTo>
                <a:lnTo>
                  <a:pt x="113665" y="27686"/>
                </a:lnTo>
                <a:lnTo>
                  <a:pt x="100990" y="13335"/>
                </a:lnTo>
                <a:lnTo>
                  <a:pt x="82181" y="3556"/>
                </a:lnTo>
                <a:lnTo>
                  <a:pt x="591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4568" y="5135879"/>
            <a:ext cx="483234" cy="370205"/>
          </a:xfrm>
          <a:custGeom>
            <a:avLst/>
            <a:gdLst/>
            <a:ahLst/>
            <a:cxnLst/>
            <a:rect l="l" t="t" r="r" b="b"/>
            <a:pathLst>
              <a:path w="483234" h="370204">
                <a:moveTo>
                  <a:pt x="482892" y="0"/>
                </a:moveTo>
                <a:lnTo>
                  <a:pt x="422529" y="0"/>
                </a:lnTo>
                <a:lnTo>
                  <a:pt x="320509" y="231267"/>
                </a:lnTo>
                <a:lnTo>
                  <a:pt x="0" y="231267"/>
                </a:lnTo>
                <a:lnTo>
                  <a:pt x="152412" y="369951"/>
                </a:lnTo>
                <a:lnTo>
                  <a:pt x="224243" y="369951"/>
                </a:lnTo>
                <a:lnTo>
                  <a:pt x="120726" y="277495"/>
                </a:lnTo>
                <a:lnTo>
                  <a:pt x="362165" y="277495"/>
                </a:lnTo>
                <a:lnTo>
                  <a:pt x="48289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17460" y="5135879"/>
            <a:ext cx="483234" cy="370205"/>
          </a:xfrm>
          <a:custGeom>
            <a:avLst/>
            <a:gdLst/>
            <a:ahLst/>
            <a:cxnLst/>
            <a:rect l="l" t="t" r="r" b="b"/>
            <a:pathLst>
              <a:path w="483235" h="370204">
                <a:moveTo>
                  <a:pt x="60286" y="0"/>
                </a:moveTo>
                <a:lnTo>
                  <a:pt x="0" y="0"/>
                </a:lnTo>
                <a:lnTo>
                  <a:pt x="120738" y="277495"/>
                </a:lnTo>
                <a:lnTo>
                  <a:pt x="362038" y="277495"/>
                </a:lnTo>
                <a:lnTo>
                  <a:pt x="258660" y="369951"/>
                </a:lnTo>
                <a:lnTo>
                  <a:pt x="330542" y="369951"/>
                </a:lnTo>
                <a:lnTo>
                  <a:pt x="482815" y="231267"/>
                </a:lnTo>
                <a:lnTo>
                  <a:pt x="162394" y="231267"/>
                </a:lnTo>
                <a:lnTo>
                  <a:pt x="6028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81000" y="2054351"/>
            <a:ext cx="11603990" cy="2032635"/>
          </a:xfrm>
          <a:custGeom>
            <a:avLst/>
            <a:gdLst/>
            <a:ahLst/>
            <a:cxnLst/>
            <a:rect l="l" t="t" r="r" b="b"/>
            <a:pathLst>
              <a:path w="11603990" h="2032635">
                <a:moveTo>
                  <a:pt x="0" y="2032508"/>
                </a:moveTo>
                <a:lnTo>
                  <a:pt x="11603609" y="2032508"/>
                </a:lnTo>
                <a:lnTo>
                  <a:pt x="11603609" y="0"/>
                </a:lnTo>
                <a:lnTo>
                  <a:pt x="0" y="0"/>
                </a:lnTo>
                <a:lnTo>
                  <a:pt x="0" y="2032508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24051" y="2115018"/>
            <a:ext cx="117292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45" dirty="0">
                <a:solidFill>
                  <a:srgbClr val="1E1E1E"/>
                </a:solidFill>
                <a:latin typeface="SimSun"/>
                <a:cs typeface="SimSun"/>
              </a:rPr>
              <a:t>改革经济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798576" y="2959607"/>
            <a:ext cx="826135" cy="496570"/>
          </a:xfrm>
          <a:custGeom>
            <a:avLst/>
            <a:gdLst/>
            <a:ahLst/>
            <a:cxnLst/>
            <a:rect l="l" t="t" r="r" b="b"/>
            <a:pathLst>
              <a:path w="826135" h="496570">
                <a:moveTo>
                  <a:pt x="210693" y="6731"/>
                </a:moveTo>
                <a:lnTo>
                  <a:pt x="172199" y="14986"/>
                </a:lnTo>
                <a:lnTo>
                  <a:pt x="124764" y="32639"/>
                </a:lnTo>
                <a:lnTo>
                  <a:pt x="83172" y="56007"/>
                </a:lnTo>
                <a:lnTo>
                  <a:pt x="48653" y="84328"/>
                </a:lnTo>
                <a:lnTo>
                  <a:pt x="22453" y="116713"/>
                </a:lnTo>
                <a:lnTo>
                  <a:pt x="5816" y="152527"/>
                </a:lnTo>
                <a:lnTo>
                  <a:pt x="0" y="191008"/>
                </a:lnTo>
                <a:lnTo>
                  <a:pt x="6210" y="231013"/>
                </a:lnTo>
                <a:lnTo>
                  <a:pt x="24003" y="268351"/>
                </a:lnTo>
                <a:lnTo>
                  <a:pt x="52044" y="301752"/>
                </a:lnTo>
                <a:lnTo>
                  <a:pt x="89039" y="330581"/>
                </a:lnTo>
                <a:lnTo>
                  <a:pt x="133692" y="353695"/>
                </a:lnTo>
                <a:lnTo>
                  <a:pt x="0" y="445008"/>
                </a:lnTo>
                <a:lnTo>
                  <a:pt x="0" y="496316"/>
                </a:lnTo>
                <a:lnTo>
                  <a:pt x="246926" y="327533"/>
                </a:lnTo>
                <a:lnTo>
                  <a:pt x="172097" y="327533"/>
                </a:lnTo>
                <a:lnTo>
                  <a:pt x="128181" y="306451"/>
                </a:lnTo>
                <a:lnTo>
                  <a:pt x="96939" y="282702"/>
                </a:lnTo>
                <a:lnTo>
                  <a:pt x="58039" y="224282"/>
                </a:lnTo>
                <a:lnTo>
                  <a:pt x="52717" y="191008"/>
                </a:lnTo>
                <a:lnTo>
                  <a:pt x="56870" y="161290"/>
                </a:lnTo>
                <a:lnTo>
                  <a:pt x="68770" y="133604"/>
                </a:lnTo>
                <a:lnTo>
                  <a:pt x="87731" y="108204"/>
                </a:lnTo>
                <a:lnTo>
                  <a:pt x="112953" y="85852"/>
                </a:lnTo>
                <a:lnTo>
                  <a:pt x="197243" y="85852"/>
                </a:lnTo>
                <a:lnTo>
                  <a:pt x="197243" y="76708"/>
                </a:lnTo>
                <a:lnTo>
                  <a:pt x="195465" y="76708"/>
                </a:lnTo>
                <a:lnTo>
                  <a:pt x="184848" y="73533"/>
                </a:lnTo>
                <a:lnTo>
                  <a:pt x="174459" y="69977"/>
                </a:lnTo>
                <a:lnTo>
                  <a:pt x="164325" y="66167"/>
                </a:lnTo>
                <a:lnTo>
                  <a:pt x="154432" y="61976"/>
                </a:lnTo>
                <a:lnTo>
                  <a:pt x="167728" y="56388"/>
                </a:lnTo>
                <a:lnTo>
                  <a:pt x="181483" y="51435"/>
                </a:lnTo>
                <a:lnTo>
                  <a:pt x="195795" y="46990"/>
                </a:lnTo>
                <a:lnTo>
                  <a:pt x="210693" y="43434"/>
                </a:lnTo>
                <a:lnTo>
                  <a:pt x="210693" y="6731"/>
                </a:lnTo>
                <a:close/>
              </a:path>
              <a:path w="826135" h="496570">
                <a:moveTo>
                  <a:pt x="279527" y="0"/>
                </a:moveTo>
                <a:lnTo>
                  <a:pt x="224193" y="3937"/>
                </a:lnTo>
                <a:lnTo>
                  <a:pt x="210693" y="6731"/>
                </a:lnTo>
                <a:lnTo>
                  <a:pt x="210693" y="43434"/>
                </a:lnTo>
                <a:lnTo>
                  <a:pt x="206273" y="51054"/>
                </a:lnTo>
                <a:lnTo>
                  <a:pt x="202260" y="59309"/>
                </a:lnTo>
                <a:lnTo>
                  <a:pt x="198666" y="67818"/>
                </a:lnTo>
                <a:lnTo>
                  <a:pt x="197243" y="71755"/>
                </a:lnTo>
                <a:lnTo>
                  <a:pt x="197243" y="310261"/>
                </a:lnTo>
                <a:lnTo>
                  <a:pt x="172097" y="327533"/>
                </a:lnTo>
                <a:lnTo>
                  <a:pt x="246926" y="327533"/>
                </a:lnTo>
                <a:lnTo>
                  <a:pt x="309753" y="284480"/>
                </a:lnTo>
                <a:lnTo>
                  <a:pt x="315391" y="280289"/>
                </a:lnTo>
                <a:lnTo>
                  <a:pt x="241363" y="280289"/>
                </a:lnTo>
                <a:lnTo>
                  <a:pt x="240703" y="278638"/>
                </a:lnTo>
                <a:lnTo>
                  <a:pt x="232791" y="238887"/>
                </a:lnTo>
                <a:lnTo>
                  <a:pt x="229882" y="191008"/>
                </a:lnTo>
                <a:lnTo>
                  <a:pt x="230327" y="171704"/>
                </a:lnTo>
                <a:lnTo>
                  <a:pt x="231597" y="153670"/>
                </a:lnTo>
                <a:lnTo>
                  <a:pt x="233616" y="137033"/>
                </a:lnTo>
                <a:lnTo>
                  <a:pt x="236283" y="121666"/>
                </a:lnTo>
                <a:lnTo>
                  <a:pt x="321297" y="121666"/>
                </a:lnTo>
                <a:lnTo>
                  <a:pt x="322999" y="121412"/>
                </a:lnTo>
                <a:lnTo>
                  <a:pt x="329387" y="121412"/>
                </a:lnTo>
                <a:lnTo>
                  <a:pt x="329387" y="87757"/>
                </a:lnTo>
                <a:lnTo>
                  <a:pt x="279552" y="87757"/>
                </a:lnTo>
                <a:lnTo>
                  <a:pt x="262686" y="87249"/>
                </a:lnTo>
                <a:lnTo>
                  <a:pt x="245999" y="85852"/>
                </a:lnTo>
                <a:lnTo>
                  <a:pt x="254889" y="65024"/>
                </a:lnTo>
                <a:lnTo>
                  <a:pt x="263994" y="49784"/>
                </a:lnTo>
                <a:lnTo>
                  <a:pt x="269544" y="43434"/>
                </a:lnTo>
                <a:lnTo>
                  <a:pt x="272338" y="40132"/>
                </a:lnTo>
                <a:lnTo>
                  <a:pt x="278866" y="36068"/>
                </a:lnTo>
                <a:lnTo>
                  <a:pt x="313283" y="36068"/>
                </a:lnTo>
                <a:lnTo>
                  <a:pt x="313283" y="2286"/>
                </a:lnTo>
                <a:lnTo>
                  <a:pt x="279527" y="0"/>
                </a:lnTo>
                <a:close/>
              </a:path>
              <a:path w="826135" h="496570">
                <a:moveTo>
                  <a:pt x="197243" y="85852"/>
                </a:moveTo>
                <a:lnTo>
                  <a:pt x="112953" y="85852"/>
                </a:lnTo>
                <a:lnTo>
                  <a:pt x="129921" y="93853"/>
                </a:lnTo>
                <a:lnTo>
                  <a:pt x="147675" y="100965"/>
                </a:lnTo>
                <a:lnTo>
                  <a:pt x="166268" y="107188"/>
                </a:lnTo>
                <a:lnTo>
                  <a:pt x="185102" y="112395"/>
                </a:lnTo>
                <a:lnTo>
                  <a:pt x="181444" y="133096"/>
                </a:lnTo>
                <a:lnTo>
                  <a:pt x="179082" y="152527"/>
                </a:lnTo>
                <a:lnTo>
                  <a:pt x="178968" y="153670"/>
                </a:lnTo>
                <a:lnTo>
                  <a:pt x="177678" y="171704"/>
                </a:lnTo>
                <a:lnTo>
                  <a:pt x="177700" y="191008"/>
                </a:lnTo>
                <a:lnTo>
                  <a:pt x="177825" y="212852"/>
                </a:lnTo>
                <a:lnTo>
                  <a:pt x="183680" y="261493"/>
                </a:lnTo>
                <a:lnTo>
                  <a:pt x="194144" y="302641"/>
                </a:lnTo>
                <a:lnTo>
                  <a:pt x="197243" y="310261"/>
                </a:lnTo>
                <a:lnTo>
                  <a:pt x="197243" y="85852"/>
                </a:lnTo>
                <a:close/>
              </a:path>
              <a:path w="826135" h="496570">
                <a:moveTo>
                  <a:pt x="329387" y="3429"/>
                </a:moveTo>
                <a:lnTo>
                  <a:pt x="329387" y="208280"/>
                </a:lnTo>
                <a:lnTo>
                  <a:pt x="328282" y="216281"/>
                </a:lnTo>
                <a:lnTo>
                  <a:pt x="271360" y="259715"/>
                </a:lnTo>
                <a:lnTo>
                  <a:pt x="241363" y="280289"/>
                </a:lnTo>
                <a:lnTo>
                  <a:pt x="315391" y="280289"/>
                </a:lnTo>
                <a:lnTo>
                  <a:pt x="318808" y="277749"/>
                </a:lnTo>
                <a:lnTo>
                  <a:pt x="452285" y="176022"/>
                </a:lnTo>
                <a:lnTo>
                  <a:pt x="557530" y="176022"/>
                </a:lnTo>
                <a:lnTo>
                  <a:pt x="557403" y="175641"/>
                </a:lnTo>
                <a:lnTo>
                  <a:pt x="381901" y="175641"/>
                </a:lnTo>
                <a:lnTo>
                  <a:pt x="380949" y="160528"/>
                </a:lnTo>
                <a:lnTo>
                  <a:pt x="379336" y="144907"/>
                </a:lnTo>
                <a:lnTo>
                  <a:pt x="377024" y="128778"/>
                </a:lnTo>
                <a:lnTo>
                  <a:pt x="375678" y="121666"/>
                </a:lnTo>
                <a:lnTo>
                  <a:pt x="375653" y="121412"/>
                </a:lnTo>
                <a:lnTo>
                  <a:pt x="373964" y="112522"/>
                </a:lnTo>
                <a:lnTo>
                  <a:pt x="393014" y="107188"/>
                </a:lnTo>
                <a:lnTo>
                  <a:pt x="411441" y="100965"/>
                </a:lnTo>
                <a:lnTo>
                  <a:pt x="429158" y="93853"/>
                </a:lnTo>
                <a:lnTo>
                  <a:pt x="442252" y="87757"/>
                </a:lnTo>
                <a:lnTo>
                  <a:pt x="446112" y="85852"/>
                </a:lnTo>
                <a:lnTo>
                  <a:pt x="500634" y="85852"/>
                </a:lnTo>
                <a:lnTo>
                  <a:pt x="500634" y="76708"/>
                </a:lnTo>
                <a:lnTo>
                  <a:pt x="363804" y="76708"/>
                </a:lnTo>
                <a:lnTo>
                  <a:pt x="360502" y="67818"/>
                </a:lnTo>
                <a:lnTo>
                  <a:pt x="356857" y="59309"/>
                </a:lnTo>
                <a:lnTo>
                  <a:pt x="352894" y="51054"/>
                </a:lnTo>
                <a:lnTo>
                  <a:pt x="348576" y="43434"/>
                </a:lnTo>
                <a:lnTo>
                  <a:pt x="405066" y="43434"/>
                </a:lnTo>
                <a:lnTo>
                  <a:pt x="405066" y="21336"/>
                </a:lnTo>
                <a:lnTo>
                  <a:pt x="386003" y="14351"/>
                </a:lnTo>
                <a:lnTo>
                  <a:pt x="334581" y="3683"/>
                </a:lnTo>
                <a:lnTo>
                  <a:pt x="329387" y="3429"/>
                </a:lnTo>
                <a:close/>
              </a:path>
              <a:path w="826135" h="496570">
                <a:moveTo>
                  <a:pt x="557530" y="176022"/>
                </a:moveTo>
                <a:lnTo>
                  <a:pt x="452285" y="176022"/>
                </a:lnTo>
                <a:lnTo>
                  <a:pt x="608965" y="252603"/>
                </a:lnTo>
                <a:lnTo>
                  <a:pt x="681228" y="205994"/>
                </a:lnTo>
                <a:lnTo>
                  <a:pt x="604266" y="205994"/>
                </a:lnTo>
                <a:lnTo>
                  <a:pt x="559054" y="183896"/>
                </a:lnTo>
                <a:lnTo>
                  <a:pt x="557530" y="176022"/>
                </a:lnTo>
                <a:close/>
              </a:path>
              <a:path w="826135" h="496570">
                <a:moveTo>
                  <a:pt x="825627" y="81534"/>
                </a:moveTo>
                <a:lnTo>
                  <a:pt x="739140" y="81534"/>
                </a:lnTo>
                <a:lnTo>
                  <a:pt x="686562" y="117348"/>
                </a:lnTo>
                <a:lnTo>
                  <a:pt x="741807" y="117348"/>
                </a:lnTo>
                <a:lnTo>
                  <a:pt x="604266" y="205994"/>
                </a:lnTo>
                <a:lnTo>
                  <a:pt x="681228" y="205994"/>
                </a:lnTo>
                <a:lnTo>
                  <a:pt x="772922" y="146939"/>
                </a:lnTo>
                <a:lnTo>
                  <a:pt x="822081" y="146939"/>
                </a:lnTo>
                <a:lnTo>
                  <a:pt x="825627" y="144526"/>
                </a:lnTo>
                <a:lnTo>
                  <a:pt x="825627" y="81534"/>
                </a:lnTo>
                <a:close/>
              </a:path>
              <a:path w="826135" h="496570">
                <a:moveTo>
                  <a:pt x="329387" y="121412"/>
                </a:moveTo>
                <a:lnTo>
                  <a:pt x="322999" y="121412"/>
                </a:lnTo>
                <a:lnTo>
                  <a:pt x="325678" y="137033"/>
                </a:lnTo>
                <a:lnTo>
                  <a:pt x="327685" y="153670"/>
                </a:lnTo>
                <a:lnTo>
                  <a:pt x="328955" y="171704"/>
                </a:lnTo>
                <a:lnTo>
                  <a:pt x="329387" y="191008"/>
                </a:lnTo>
                <a:lnTo>
                  <a:pt x="329387" y="121412"/>
                </a:lnTo>
                <a:close/>
              </a:path>
              <a:path w="826135" h="496570">
                <a:moveTo>
                  <a:pt x="822081" y="146939"/>
                </a:moveTo>
                <a:lnTo>
                  <a:pt x="772922" y="146939"/>
                </a:lnTo>
                <a:lnTo>
                  <a:pt x="772922" y="179705"/>
                </a:lnTo>
                <a:lnTo>
                  <a:pt x="773938" y="179705"/>
                </a:lnTo>
                <a:lnTo>
                  <a:pt x="822081" y="146939"/>
                </a:lnTo>
                <a:close/>
              </a:path>
              <a:path w="826135" h="496570">
                <a:moveTo>
                  <a:pt x="444347" y="127889"/>
                </a:moveTo>
                <a:lnTo>
                  <a:pt x="381901" y="175641"/>
                </a:lnTo>
                <a:lnTo>
                  <a:pt x="557403" y="175641"/>
                </a:lnTo>
                <a:lnTo>
                  <a:pt x="553331" y="155194"/>
                </a:lnTo>
                <a:lnTo>
                  <a:pt x="500634" y="155194"/>
                </a:lnTo>
                <a:lnTo>
                  <a:pt x="444347" y="127889"/>
                </a:lnTo>
                <a:close/>
              </a:path>
              <a:path w="826135" h="496570">
                <a:moveTo>
                  <a:pt x="500634" y="85852"/>
                </a:moveTo>
                <a:lnTo>
                  <a:pt x="446112" y="85852"/>
                </a:lnTo>
                <a:lnTo>
                  <a:pt x="464388" y="101219"/>
                </a:lnTo>
                <a:lnTo>
                  <a:pt x="479679" y="117983"/>
                </a:lnTo>
                <a:lnTo>
                  <a:pt x="491871" y="136017"/>
                </a:lnTo>
                <a:lnTo>
                  <a:pt x="500634" y="155194"/>
                </a:lnTo>
                <a:lnTo>
                  <a:pt x="500634" y="85852"/>
                </a:lnTo>
                <a:close/>
              </a:path>
              <a:path w="826135" h="496570">
                <a:moveTo>
                  <a:pt x="500634" y="75057"/>
                </a:moveTo>
                <a:lnTo>
                  <a:pt x="500634" y="155194"/>
                </a:lnTo>
                <a:lnTo>
                  <a:pt x="553331" y="155194"/>
                </a:lnTo>
                <a:lnTo>
                  <a:pt x="551688" y="146939"/>
                </a:lnTo>
                <a:lnTo>
                  <a:pt x="551688" y="146685"/>
                </a:lnTo>
                <a:lnTo>
                  <a:pt x="534289" y="112141"/>
                </a:lnTo>
                <a:lnTo>
                  <a:pt x="512191" y="85852"/>
                </a:lnTo>
                <a:lnTo>
                  <a:pt x="507873" y="80899"/>
                </a:lnTo>
                <a:lnTo>
                  <a:pt x="500634" y="75057"/>
                </a:lnTo>
                <a:close/>
              </a:path>
              <a:path w="826135" h="496570">
                <a:moveTo>
                  <a:pt x="321297" y="121666"/>
                </a:moveTo>
                <a:lnTo>
                  <a:pt x="236283" y="121666"/>
                </a:lnTo>
                <a:lnTo>
                  <a:pt x="257657" y="123190"/>
                </a:lnTo>
                <a:lnTo>
                  <a:pt x="268528" y="123698"/>
                </a:lnTo>
                <a:lnTo>
                  <a:pt x="279527" y="123825"/>
                </a:lnTo>
                <a:lnTo>
                  <a:pt x="290436" y="123698"/>
                </a:lnTo>
                <a:lnTo>
                  <a:pt x="301104" y="123190"/>
                </a:lnTo>
                <a:lnTo>
                  <a:pt x="311429" y="122428"/>
                </a:lnTo>
                <a:lnTo>
                  <a:pt x="311619" y="122428"/>
                </a:lnTo>
                <a:lnTo>
                  <a:pt x="321297" y="121666"/>
                </a:lnTo>
                <a:close/>
              </a:path>
              <a:path w="826135" h="496570">
                <a:moveTo>
                  <a:pt x="313283" y="2286"/>
                </a:moveTo>
                <a:lnTo>
                  <a:pt x="313283" y="85852"/>
                </a:lnTo>
                <a:lnTo>
                  <a:pt x="296481" y="87249"/>
                </a:lnTo>
                <a:lnTo>
                  <a:pt x="279552" y="87757"/>
                </a:lnTo>
                <a:lnTo>
                  <a:pt x="329387" y="87757"/>
                </a:lnTo>
                <a:lnTo>
                  <a:pt x="329387" y="3429"/>
                </a:lnTo>
                <a:lnTo>
                  <a:pt x="313283" y="2286"/>
                </a:lnTo>
                <a:close/>
              </a:path>
              <a:path w="826135" h="496570">
                <a:moveTo>
                  <a:pt x="313283" y="36068"/>
                </a:moveTo>
                <a:lnTo>
                  <a:pt x="278866" y="36068"/>
                </a:lnTo>
                <a:lnTo>
                  <a:pt x="285953" y="40132"/>
                </a:lnTo>
                <a:lnTo>
                  <a:pt x="294665" y="49784"/>
                </a:lnTo>
                <a:lnTo>
                  <a:pt x="304101" y="65024"/>
                </a:lnTo>
                <a:lnTo>
                  <a:pt x="313283" y="85852"/>
                </a:lnTo>
                <a:lnTo>
                  <a:pt x="313283" y="36068"/>
                </a:lnTo>
                <a:close/>
              </a:path>
              <a:path w="826135" h="496570">
                <a:moveTo>
                  <a:pt x="197243" y="71755"/>
                </a:moveTo>
                <a:lnTo>
                  <a:pt x="195465" y="76708"/>
                </a:lnTo>
                <a:lnTo>
                  <a:pt x="197243" y="76708"/>
                </a:lnTo>
                <a:lnTo>
                  <a:pt x="197243" y="71755"/>
                </a:lnTo>
                <a:close/>
              </a:path>
              <a:path w="826135" h="496570">
                <a:moveTo>
                  <a:pt x="405066" y="21336"/>
                </a:moveTo>
                <a:lnTo>
                  <a:pt x="405066" y="61849"/>
                </a:lnTo>
                <a:lnTo>
                  <a:pt x="395020" y="66167"/>
                </a:lnTo>
                <a:lnTo>
                  <a:pt x="384962" y="69977"/>
                </a:lnTo>
                <a:lnTo>
                  <a:pt x="374561" y="73533"/>
                </a:lnTo>
                <a:lnTo>
                  <a:pt x="363804" y="76708"/>
                </a:lnTo>
                <a:lnTo>
                  <a:pt x="500634" y="76708"/>
                </a:lnTo>
                <a:lnTo>
                  <a:pt x="500634" y="75057"/>
                </a:lnTo>
                <a:lnTo>
                  <a:pt x="473710" y="53721"/>
                </a:lnTo>
                <a:lnTo>
                  <a:pt x="432752" y="31369"/>
                </a:lnTo>
                <a:lnTo>
                  <a:pt x="405066" y="21336"/>
                </a:lnTo>
                <a:close/>
              </a:path>
              <a:path w="826135" h="496570">
                <a:moveTo>
                  <a:pt x="405066" y="43434"/>
                </a:moveTo>
                <a:lnTo>
                  <a:pt x="348576" y="43434"/>
                </a:lnTo>
                <a:lnTo>
                  <a:pt x="363524" y="46990"/>
                </a:lnTo>
                <a:lnTo>
                  <a:pt x="377952" y="51435"/>
                </a:lnTo>
                <a:lnTo>
                  <a:pt x="391896" y="56388"/>
                </a:lnTo>
                <a:lnTo>
                  <a:pt x="405066" y="61849"/>
                </a:lnTo>
                <a:lnTo>
                  <a:pt x="405066" y="43434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8690" y="3151377"/>
            <a:ext cx="843915" cy="387350"/>
          </a:xfrm>
          <a:custGeom>
            <a:avLst/>
            <a:gdLst/>
            <a:ahLst/>
            <a:cxnLst/>
            <a:rect l="l" t="t" r="r" b="b"/>
            <a:pathLst>
              <a:path w="843914" h="387350">
                <a:moveTo>
                  <a:pt x="843673" y="350900"/>
                </a:moveTo>
                <a:lnTo>
                  <a:pt x="0" y="350900"/>
                </a:lnTo>
                <a:lnTo>
                  <a:pt x="0" y="386968"/>
                </a:lnTo>
                <a:lnTo>
                  <a:pt x="843673" y="386968"/>
                </a:lnTo>
                <a:lnTo>
                  <a:pt x="843673" y="350900"/>
                </a:lnTo>
                <a:close/>
              </a:path>
              <a:path w="843914" h="387350">
                <a:moveTo>
                  <a:pt x="263652" y="181228"/>
                </a:moveTo>
                <a:lnTo>
                  <a:pt x="105448" y="289432"/>
                </a:lnTo>
                <a:lnTo>
                  <a:pt x="105448" y="350900"/>
                </a:lnTo>
                <a:lnTo>
                  <a:pt x="158178" y="350900"/>
                </a:lnTo>
                <a:lnTo>
                  <a:pt x="158178" y="304545"/>
                </a:lnTo>
                <a:lnTo>
                  <a:pt x="263652" y="232536"/>
                </a:lnTo>
                <a:lnTo>
                  <a:pt x="263652" y="181228"/>
                </a:lnTo>
                <a:close/>
              </a:path>
              <a:path w="843914" h="387350">
                <a:moveTo>
                  <a:pt x="421830" y="61213"/>
                </a:moveTo>
                <a:lnTo>
                  <a:pt x="271144" y="176148"/>
                </a:lnTo>
                <a:lnTo>
                  <a:pt x="263652" y="181228"/>
                </a:lnTo>
                <a:lnTo>
                  <a:pt x="263652" y="350900"/>
                </a:lnTo>
                <a:lnTo>
                  <a:pt x="316369" y="350900"/>
                </a:lnTo>
                <a:lnTo>
                  <a:pt x="316369" y="195833"/>
                </a:lnTo>
                <a:lnTo>
                  <a:pt x="421830" y="115442"/>
                </a:lnTo>
                <a:lnTo>
                  <a:pt x="421830" y="61213"/>
                </a:lnTo>
                <a:close/>
              </a:path>
              <a:path w="843914" h="387350">
                <a:moveTo>
                  <a:pt x="444119" y="44195"/>
                </a:moveTo>
                <a:lnTo>
                  <a:pt x="421830" y="61213"/>
                </a:lnTo>
                <a:lnTo>
                  <a:pt x="421830" y="350900"/>
                </a:lnTo>
                <a:lnTo>
                  <a:pt x="474611" y="350900"/>
                </a:lnTo>
                <a:lnTo>
                  <a:pt x="474611" y="103377"/>
                </a:lnTo>
                <a:lnTo>
                  <a:pt x="565162" y="103377"/>
                </a:lnTo>
                <a:lnTo>
                  <a:pt x="444119" y="44195"/>
                </a:lnTo>
                <a:close/>
              </a:path>
              <a:path w="843914" h="387350">
                <a:moveTo>
                  <a:pt x="580021" y="110489"/>
                </a:moveTo>
                <a:lnTo>
                  <a:pt x="580021" y="350900"/>
                </a:lnTo>
                <a:lnTo>
                  <a:pt x="632726" y="350900"/>
                </a:lnTo>
                <a:lnTo>
                  <a:pt x="632726" y="153415"/>
                </a:lnTo>
                <a:lnTo>
                  <a:pt x="680363" y="122173"/>
                </a:lnTo>
                <a:lnTo>
                  <a:pt x="604024" y="122173"/>
                </a:lnTo>
                <a:lnTo>
                  <a:pt x="580021" y="110489"/>
                </a:lnTo>
                <a:close/>
              </a:path>
              <a:path w="843914" h="387350">
                <a:moveTo>
                  <a:pt x="790968" y="0"/>
                </a:moveTo>
                <a:lnTo>
                  <a:pt x="738263" y="34416"/>
                </a:lnTo>
                <a:lnTo>
                  <a:pt x="738263" y="350900"/>
                </a:lnTo>
                <a:lnTo>
                  <a:pt x="790968" y="350900"/>
                </a:lnTo>
                <a:lnTo>
                  <a:pt x="790968" y="0"/>
                </a:lnTo>
                <a:close/>
              </a:path>
              <a:path w="843914" h="387350">
                <a:moveTo>
                  <a:pt x="565162" y="103377"/>
                </a:moveTo>
                <a:lnTo>
                  <a:pt x="474611" y="103377"/>
                </a:lnTo>
                <a:lnTo>
                  <a:pt x="580021" y="155066"/>
                </a:lnTo>
                <a:lnTo>
                  <a:pt x="580021" y="110489"/>
                </a:lnTo>
                <a:lnTo>
                  <a:pt x="565162" y="103377"/>
                </a:lnTo>
                <a:close/>
              </a:path>
              <a:path w="843914" h="387350">
                <a:moveTo>
                  <a:pt x="738263" y="34416"/>
                </a:moveTo>
                <a:lnTo>
                  <a:pt x="604024" y="122173"/>
                </a:lnTo>
                <a:lnTo>
                  <a:pt x="680363" y="122173"/>
                </a:lnTo>
                <a:lnTo>
                  <a:pt x="738263" y="84200"/>
                </a:lnTo>
                <a:lnTo>
                  <a:pt x="738263" y="34416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109216" y="2115311"/>
            <a:ext cx="1594485" cy="1911350"/>
          </a:xfrm>
          <a:custGeom>
            <a:avLst/>
            <a:gdLst/>
            <a:ahLst/>
            <a:cxnLst/>
            <a:rect l="l" t="t" r="r" b="b"/>
            <a:pathLst>
              <a:path w="1594485" h="1911350">
                <a:moveTo>
                  <a:pt x="0" y="1910969"/>
                </a:moveTo>
                <a:lnTo>
                  <a:pt x="1593977" y="1910969"/>
                </a:lnTo>
                <a:lnTo>
                  <a:pt x="159397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322322" y="2238470"/>
            <a:ext cx="1174750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7785" algn="ctr">
              <a:lnSpc>
                <a:spcPct val="10000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3</a:t>
            </a:r>
            <a:r>
              <a:rPr sz="1400" b="1" spc="-5" dirty="0">
                <a:solidFill>
                  <a:srgbClr val="005C2E"/>
                </a:solidFill>
                <a:latin typeface="Arial"/>
                <a:cs typeface="Arial"/>
              </a:rPr>
              <a:t>.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3</a:t>
            </a: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万亿美元</a:t>
            </a:r>
            <a:r>
              <a:rPr sz="1350" b="1" baseline="24691" dirty="0">
                <a:solidFill>
                  <a:srgbClr val="005C2E"/>
                </a:solidFill>
                <a:latin typeface="SimSun"/>
                <a:cs typeface="SimSun"/>
              </a:rPr>
              <a:t>1</a:t>
            </a:r>
            <a:endParaRPr sz="1350" b="1" baseline="24691" dirty="0">
              <a:latin typeface="SimSun"/>
              <a:cs typeface="SimSun"/>
            </a:endParaRPr>
          </a:p>
          <a:p>
            <a:pPr marL="12700" marR="5080" indent="-20955" algn="ctr">
              <a:spcBef>
                <a:spcPts val="940"/>
              </a:spcBef>
            </a:pP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205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400" spc="1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年预计 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GD</a:t>
            </a:r>
            <a:r>
              <a:rPr sz="1400" spc="-5" dirty="0">
                <a:solidFill>
                  <a:srgbClr val="1E1E1E"/>
                </a:solidFill>
                <a:latin typeface="Arial"/>
                <a:cs typeface="Arial"/>
              </a:rPr>
              <a:t>P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目前为</a:t>
            </a:r>
            <a:r>
              <a:rPr sz="1400" spc="-3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4100</a:t>
            </a:r>
            <a:r>
              <a:rPr sz="1350" baseline="24691" dirty="0">
                <a:solidFill>
                  <a:srgbClr val="1E1E1E"/>
                </a:solidFill>
                <a:latin typeface="Arial"/>
                <a:cs typeface="Arial"/>
              </a:rPr>
              <a:t>2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亿美元以 </a:t>
            </a:r>
            <a:r>
              <a:rPr sz="1400" spc="-20" dirty="0">
                <a:solidFill>
                  <a:srgbClr val="1E1E1E"/>
                </a:solidFill>
                <a:latin typeface="SimSun"/>
                <a:cs typeface="SimSun"/>
              </a:rPr>
              <a:t>上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758184" y="2115311"/>
            <a:ext cx="1594485" cy="1911350"/>
          </a:xfrm>
          <a:custGeom>
            <a:avLst/>
            <a:gdLst/>
            <a:ahLst/>
            <a:cxnLst/>
            <a:rect l="l" t="t" r="r" b="b"/>
            <a:pathLst>
              <a:path w="1594485" h="1911350">
                <a:moveTo>
                  <a:pt x="0" y="1910969"/>
                </a:moveTo>
                <a:lnTo>
                  <a:pt x="1593977" y="1910969"/>
                </a:lnTo>
                <a:lnTo>
                  <a:pt x="159397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856735" y="2291593"/>
            <a:ext cx="1407795" cy="8822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ts val="1670"/>
              </a:lnSpc>
            </a:pP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B-</a:t>
            </a:r>
          </a:p>
          <a:p>
            <a:pPr algn="ctr">
              <a:lnSpc>
                <a:spcPts val="1670"/>
              </a:lnSpc>
            </a:pPr>
            <a:endParaRPr lang="en-US" sz="1400" spc="-15" dirty="0" smtClean="0">
              <a:solidFill>
                <a:srgbClr val="1E1E1E"/>
              </a:solidFill>
              <a:latin typeface="SimSun"/>
              <a:cs typeface="SimSun"/>
            </a:endParaRPr>
          </a:p>
          <a:p>
            <a:pPr algn="ctr"/>
            <a:r>
              <a:rPr sz="1400" spc="-15" dirty="0" smtClean="0">
                <a:solidFill>
                  <a:srgbClr val="1E1E1E"/>
                </a:solidFill>
                <a:latin typeface="SimSun"/>
                <a:cs typeface="SimSun"/>
              </a:rPr>
              <a:t>信用评级</a:t>
            </a:r>
            <a:r>
              <a:rPr sz="1350" baseline="24691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从</a:t>
            </a:r>
            <a:r>
              <a:rPr sz="1400" spc="-40" dirty="0">
                <a:solidFill>
                  <a:srgbClr val="1E1E1E"/>
                </a:solidFill>
                <a:latin typeface="Arial"/>
                <a:cs typeface="Arial"/>
              </a:rPr>
              <a:t>CC</a:t>
            </a:r>
            <a:r>
              <a:rPr sz="1400" spc="-35" dirty="0">
                <a:solidFill>
                  <a:srgbClr val="1E1E1E"/>
                </a:solidFill>
                <a:latin typeface="Arial"/>
                <a:cs typeface="Arial"/>
              </a:rPr>
              <a:t>C</a:t>
            </a:r>
            <a:r>
              <a:rPr sz="1400" spc="-5" dirty="0">
                <a:solidFill>
                  <a:srgbClr val="1E1E1E"/>
                </a:solidFill>
                <a:latin typeface="Arial"/>
                <a:cs typeface="Arial"/>
              </a:rPr>
              <a:t>-</a:t>
            </a:r>
            <a:endParaRPr sz="1400" dirty="0">
              <a:latin typeface="Arial"/>
              <a:cs typeface="Arial"/>
            </a:endParaRPr>
          </a:p>
          <a:p>
            <a:pPr algn="ctr">
              <a:spcBef>
                <a:spcPts val="120"/>
              </a:spcBef>
            </a:pP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提升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04103" y="2115311"/>
            <a:ext cx="1597025" cy="1911350"/>
          </a:xfrm>
          <a:custGeom>
            <a:avLst/>
            <a:gdLst/>
            <a:ahLst/>
            <a:cxnLst/>
            <a:rect l="l" t="t" r="r" b="b"/>
            <a:pathLst>
              <a:path w="1597025" h="1911350">
                <a:moveTo>
                  <a:pt x="0" y="1910969"/>
                </a:moveTo>
                <a:lnTo>
                  <a:pt x="1597025" y="1910969"/>
                </a:lnTo>
                <a:lnTo>
                  <a:pt x="1597025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568822" y="2282666"/>
            <a:ext cx="1263015" cy="9541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0330" algn="ctr">
              <a:lnSpc>
                <a:spcPct val="100000"/>
              </a:lnSpc>
            </a:pP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前</a:t>
            </a:r>
            <a:r>
              <a:rPr sz="1400" b="1" spc="-315" dirty="0">
                <a:solidFill>
                  <a:srgbClr val="005C2E"/>
                </a:solidFill>
                <a:latin typeface="SimSun"/>
                <a:cs typeface="SimSun"/>
              </a:rPr>
              <a:t> 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1</a:t>
            </a:r>
            <a:r>
              <a:rPr sz="1400" b="1" spc="-10" dirty="0">
                <a:solidFill>
                  <a:srgbClr val="005C2E"/>
                </a:solidFill>
                <a:latin typeface="Arial"/>
                <a:cs typeface="Arial"/>
              </a:rPr>
              <a:t>0</a:t>
            </a:r>
            <a:r>
              <a:rPr sz="1400" b="1" spc="10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名</a:t>
            </a:r>
            <a:endParaRPr sz="1400" b="1" dirty="0">
              <a:latin typeface="SimSun"/>
              <a:cs typeface="SimSun"/>
            </a:endParaRPr>
          </a:p>
          <a:p>
            <a:pPr algn="ctr">
              <a:lnSpc>
                <a:spcPts val="1370"/>
              </a:lnSpc>
              <a:spcBef>
                <a:spcPts val="455"/>
              </a:spcBef>
            </a:pPr>
            <a:endParaRPr lang="en-US" sz="1400" spc="-20" dirty="0" smtClean="0">
              <a:solidFill>
                <a:srgbClr val="1E1E1E"/>
              </a:solidFill>
              <a:latin typeface="SimSun"/>
              <a:cs typeface="SimSun"/>
            </a:endParaRPr>
          </a:p>
          <a:p>
            <a:pPr algn="ctr">
              <a:spcBef>
                <a:spcPts val="455"/>
              </a:spcBef>
            </a:pPr>
            <a:r>
              <a:rPr sz="1400" spc="-20" dirty="0" err="1" smtClean="0">
                <a:solidFill>
                  <a:srgbClr val="1E1E1E"/>
                </a:solidFill>
                <a:latin typeface="SimSun"/>
                <a:cs typeface="SimSun"/>
              </a:rPr>
              <a:t>商业准入法规排</a:t>
            </a:r>
            <a:endParaRPr sz="1400" dirty="0">
              <a:latin typeface="SimSun"/>
              <a:cs typeface="SimSun"/>
            </a:endParaRPr>
          </a:p>
          <a:p>
            <a:pPr marL="15240" algn="ctr"/>
            <a:r>
              <a:rPr sz="2100" spc="-22" baseline="-13888" dirty="0">
                <a:solidFill>
                  <a:srgbClr val="1E1E1E"/>
                </a:solidFill>
                <a:latin typeface="SimSun"/>
                <a:cs typeface="SimSun"/>
              </a:rPr>
              <a:t>名</a:t>
            </a:r>
            <a:r>
              <a:rPr sz="900" dirty="0">
                <a:solidFill>
                  <a:srgbClr val="1E1E1E"/>
                </a:solidFill>
                <a:latin typeface="SimSun"/>
                <a:cs typeface="SimSun"/>
              </a:rPr>
              <a:t>4</a:t>
            </a:r>
            <a:endParaRPr sz="900" dirty="0">
              <a:latin typeface="SimSun"/>
              <a:cs typeface="SimSu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053071" y="2115311"/>
            <a:ext cx="1597025" cy="1911350"/>
          </a:xfrm>
          <a:custGeom>
            <a:avLst/>
            <a:gdLst/>
            <a:ahLst/>
            <a:cxnLst/>
            <a:rect l="l" t="t" r="r" b="b"/>
            <a:pathLst>
              <a:path w="1597025" h="1911350">
                <a:moveTo>
                  <a:pt x="0" y="1910969"/>
                </a:moveTo>
                <a:lnTo>
                  <a:pt x="1597025" y="1910969"/>
                </a:lnTo>
                <a:lnTo>
                  <a:pt x="1597025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702040" y="2115311"/>
            <a:ext cx="1594485" cy="1911350"/>
          </a:xfrm>
          <a:custGeom>
            <a:avLst/>
            <a:gdLst/>
            <a:ahLst/>
            <a:cxnLst/>
            <a:rect l="l" t="t" r="r" b="b"/>
            <a:pathLst>
              <a:path w="1594484" h="1911350">
                <a:moveTo>
                  <a:pt x="0" y="1910969"/>
                </a:moveTo>
                <a:lnTo>
                  <a:pt x="1593977" y="1910969"/>
                </a:lnTo>
                <a:lnTo>
                  <a:pt x="1593977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7280528" y="2289270"/>
            <a:ext cx="1235455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0955" algn="ctr">
              <a:lnSpc>
                <a:spcPts val="1490"/>
              </a:lnSpc>
            </a:pPr>
            <a:r>
              <a:rPr sz="1400" b="1" spc="-15" dirty="0" err="1" smtClean="0">
                <a:solidFill>
                  <a:srgbClr val="005C2E"/>
                </a:solidFill>
                <a:latin typeface="SimSun"/>
                <a:cs typeface="SimSun"/>
              </a:rPr>
              <a:t>稳定的通货</a:t>
            </a:r>
            <a:endParaRPr lang="en-US" sz="1400" b="1" spc="-15" dirty="0" smtClean="0">
              <a:solidFill>
                <a:srgbClr val="005C2E"/>
              </a:solidFill>
              <a:latin typeface="SimSun"/>
              <a:cs typeface="SimSun"/>
            </a:endParaRPr>
          </a:p>
          <a:p>
            <a:pPr marL="12700" marR="5080" indent="20955" algn="ctr">
              <a:lnSpc>
                <a:spcPts val="1490"/>
              </a:lnSpc>
            </a:pPr>
            <a:r>
              <a:rPr sz="1400" b="1" spc="-15" dirty="0" err="1" smtClean="0">
                <a:solidFill>
                  <a:srgbClr val="005C2E"/>
                </a:solidFill>
                <a:latin typeface="SimSun"/>
                <a:cs typeface="SimSun"/>
              </a:rPr>
              <a:t>膨胀</a:t>
            </a:r>
            <a:endParaRPr sz="1400" b="1" dirty="0">
              <a:latin typeface="SimSun"/>
              <a:cs typeface="SimSun"/>
            </a:endParaRPr>
          </a:p>
          <a:p>
            <a:pPr marL="12700" marR="5080" algn="ctr">
              <a:spcBef>
                <a:spcPts val="560"/>
              </a:spcBef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处于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196</a:t>
            </a:r>
            <a:r>
              <a:rPr sz="1400" spc="5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r>
              <a:rPr sz="1400" spc="-25" dirty="0" smtClean="0">
                <a:solidFill>
                  <a:srgbClr val="1E1E1E"/>
                </a:solidFill>
                <a:latin typeface="SimSun"/>
                <a:cs typeface="SimSun"/>
              </a:rPr>
              <a:t>年以来</a:t>
            </a:r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的最低水平</a:t>
            </a:r>
            <a:r>
              <a:rPr sz="1400" spc="-15" baseline="24305" dirty="0">
                <a:solidFill>
                  <a:srgbClr val="1E1E1E"/>
                </a:solidFill>
                <a:latin typeface="SimSun"/>
                <a:cs typeface="SimSun"/>
              </a:rPr>
              <a:t>5</a:t>
            </a:r>
            <a:endParaRPr sz="1400" baseline="24305" dirty="0">
              <a:latin typeface="SimSun"/>
              <a:cs typeface="SimSu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0338816" y="2115311"/>
            <a:ext cx="1597025" cy="1911350"/>
          </a:xfrm>
          <a:custGeom>
            <a:avLst/>
            <a:gdLst/>
            <a:ahLst/>
            <a:cxnLst/>
            <a:rect l="l" t="t" r="r" b="b"/>
            <a:pathLst>
              <a:path w="1597025" h="1911350">
                <a:moveTo>
                  <a:pt x="0" y="1910969"/>
                </a:moveTo>
                <a:lnTo>
                  <a:pt x="1597025" y="1910969"/>
                </a:lnTo>
                <a:lnTo>
                  <a:pt x="1597025" y="0"/>
                </a:lnTo>
                <a:lnTo>
                  <a:pt x="0" y="0"/>
                </a:lnTo>
                <a:lnTo>
                  <a:pt x="0" y="191096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134093" y="2282920"/>
            <a:ext cx="241363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07820" algn="l"/>
              </a:tabLst>
            </a:pP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稳定货币</a:t>
            </a:r>
            <a:r>
              <a:rPr sz="1400" spc="-15" dirty="0">
                <a:solidFill>
                  <a:srgbClr val="005C2E"/>
                </a:solidFill>
                <a:latin typeface="SimSun"/>
                <a:cs typeface="SimSun"/>
              </a:rPr>
              <a:t>	</a:t>
            </a:r>
            <a:r>
              <a:rPr sz="2100" b="1" spc="-30" baseline="1984" dirty="0">
                <a:solidFill>
                  <a:srgbClr val="005C2E"/>
                </a:solidFill>
                <a:latin typeface="Arial"/>
                <a:cs typeface="Arial"/>
              </a:rPr>
              <a:t>5</a:t>
            </a:r>
            <a:r>
              <a:rPr sz="1400" b="1" spc="-15" dirty="0">
                <a:solidFill>
                  <a:srgbClr val="005C2E"/>
                </a:solidFill>
                <a:latin typeface="SimSun"/>
                <a:cs typeface="SimSun"/>
              </a:rPr>
              <a:t>年免税期</a:t>
            </a:r>
          </a:p>
        </p:txBody>
      </p:sp>
      <p:sp>
        <p:nvSpPr>
          <p:cNvPr id="51" name="object 51"/>
          <p:cNvSpPr txBox="1"/>
          <p:nvPr/>
        </p:nvSpPr>
        <p:spPr>
          <a:xfrm>
            <a:off x="8864345" y="2743541"/>
            <a:ext cx="1265555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1430" algn="ctr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自</a:t>
            </a:r>
            <a:r>
              <a:rPr sz="1400" spc="-29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20" dirty="0">
                <a:solidFill>
                  <a:srgbClr val="1E1E1E"/>
                </a:solidFill>
                <a:latin typeface="Arial"/>
                <a:cs typeface="Arial"/>
              </a:rPr>
              <a:t>202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1E1E1E"/>
                </a:solidFill>
                <a:latin typeface="SimSun"/>
                <a:cs typeface="SimSun"/>
              </a:rPr>
              <a:t>年起与 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国际货币基金组 织协调实现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0448925" y="2746089"/>
            <a:ext cx="14478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4130" algn="ctr"/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以及经济特区的其他财政和贸易激励措施</a:t>
            </a:r>
            <a:r>
              <a:rPr sz="1200" spc="-7" baseline="24305" dirty="0">
                <a:solidFill>
                  <a:srgbClr val="1E1E1E"/>
                </a:solidFill>
                <a:latin typeface="SimSun"/>
                <a:cs typeface="SimSun"/>
              </a:rPr>
              <a:t>6</a:t>
            </a:r>
            <a:endParaRPr sz="1200" baseline="24305" dirty="0">
              <a:latin typeface="SimSun"/>
              <a:cs typeface="SimSu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419855" y="3535679"/>
            <a:ext cx="128015" cy="393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19855" y="3511296"/>
            <a:ext cx="200660" cy="417195"/>
          </a:xfrm>
          <a:custGeom>
            <a:avLst/>
            <a:gdLst/>
            <a:ahLst/>
            <a:cxnLst/>
            <a:rect l="l" t="t" r="r" b="b"/>
            <a:pathLst>
              <a:path w="200660" h="417195">
                <a:moveTo>
                  <a:pt x="72771" y="0"/>
                </a:moveTo>
                <a:lnTo>
                  <a:pt x="0" y="24383"/>
                </a:lnTo>
                <a:lnTo>
                  <a:pt x="127508" y="35432"/>
                </a:lnTo>
                <a:lnTo>
                  <a:pt x="127762" y="417194"/>
                </a:lnTo>
                <a:lnTo>
                  <a:pt x="200660" y="392810"/>
                </a:lnTo>
                <a:lnTo>
                  <a:pt x="200406" y="11048"/>
                </a:lnTo>
                <a:lnTo>
                  <a:pt x="72771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10128" y="3761232"/>
            <a:ext cx="289560" cy="1767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02152" y="3496055"/>
            <a:ext cx="118872" cy="426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751832" y="3401567"/>
            <a:ext cx="536448" cy="563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88991" y="3514344"/>
            <a:ext cx="267970" cy="332105"/>
          </a:xfrm>
          <a:custGeom>
            <a:avLst/>
            <a:gdLst/>
            <a:ahLst/>
            <a:cxnLst/>
            <a:rect l="l" t="t" r="r" b="b"/>
            <a:pathLst>
              <a:path w="267970" h="332104">
                <a:moveTo>
                  <a:pt x="9524" y="160909"/>
                </a:moveTo>
                <a:lnTo>
                  <a:pt x="0" y="179197"/>
                </a:lnTo>
                <a:lnTo>
                  <a:pt x="1904" y="203073"/>
                </a:lnTo>
                <a:lnTo>
                  <a:pt x="76961" y="321056"/>
                </a:lnTo>
                <a:lnTo>
                  <a:pt x="98170" y="331851"/>
                </a:lnTo>
                <a:lnTo>
                  <a:pt x="106806" y="328930"/>
                </a:lnTo>
                <a:lnTo>
                  <a:pt x="114426" y="322326"/>
                </a:lnTo>
                <a:lnTo>
                  <a:pt x="116204" y="320294"/>
                </a:lnTo>
                <a:lnTo>
                  <a:pt x="118490" y="316357"/>
                </a:lnTo>
                <a:lnTo>
                  <a:pt x="164544" y="222504"/>
                </a:lnTo>
                <a:lnTo>
                  <a:pt x="100964" y="222504"/>
                </a:lnTo>
                <a:lnTo>
                  <a:pt x="97789" y="221996"/>
                </a:lnTo>
                <a:lnTo>
                  <a:pt x="52069" y="169418"/>
                </a:lnTo>
                <a:lnTo>
                  <a:pt x="49783" y="166878"/>
                </a:lnTo>
                <a:lnTo>
                  <a:pt x="9524" y="160909"/>
                </a:lnTo>
                <a:close/>
              </a:path>
              <a:path w="267970" h="332104">
                <a:moveTo>
                  <a:pt x="256539" y="0"/>
                </a:moveTo>
                <a:lnTo>
                  <a:pt x="100964" y="222504"/>
                </a:lnTo>
                <a:lnTo>
                  <a:pt x="164544" y="222504"/>
                </a:lnTo>
                <a:lnTo>
                  <a:pt x="265937" y="15875"/>
                </a:lnTo>
                <a:lnTo>
                  <a:pt x="267715" y="12954"/>
                </a:lnTo>
                <a:lnTo>
                  <a:pt x="263143" y="2159"/>
                </a:lnTo>
                <a:lnTo>
                  <a:pt x="256539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376415" y="3898391"/>
            <a:ext cx="622300" cy="36195"/>
          </a:xfrm>
          <a:custGeom>
            <a:avLst/>
            <a:gdLst/>
            <a:ahLst/>
            <a:cxnLst/>
            <a:rect l="l" t="t" r="r" b="b"/>
            <a:pathLst>
              <a:path w="622300" h="36195">
                <a:moveTo>
                  <a:pt x="310896" y="0"/>
                </a:moveTo>
                <a:lnTo>
                  <a:pt x="228219" y="634"/>
                </a:lnTo>
                <a:lnTo>
                  <a:pt x="153924" y="2412"/>
                </a:lnTo>
                <a:lnTo>
                  <a:pt x="91059" y="5333"/>
                </a:lnTo>
                <a:lnTo>
                  <a:pt x="42418" y="8889"/>
                </a:lnTo>
                <a:lnTo>
                  <a:pt x="0" y="18033"/>
                </a:lnTo>
                <a:lnTo>
                  <a:pt x="11049" y="22859"/>
                </a:lnTo>
                <a:lnTo>
                  <a:pt x="91059" y="30860"/>
                </a:lnTo>
                <a:lnTo>
                  <a:pt x="153924" y="33654"/>
                </a:lnTo>
                <a:lnTo>
                  <a:pt x="228219" y="35432"/>
                </a:lnTo>
                <a:lnTo>
                  <a:pt x="310896" y="36067"/>
                </a:lnTo>
                <a:lnTo>
                  <a:pt x="393573" y="35432"/>
                </a:lnTo>
                <a:lnTo>
                  <a:pt x="467741" y="33654"/>
                </a:lnTo>
                <a:lnTo>
                  <a:pt x="530733" y="30860"/>
                </a:lnTo>
                <a:lnTo>
                  <a:pt x="579247" y="27177"/>
                </a:lnTo>
                <a:lnTo>
                  <a:pt x="621792" y="18033"/>
                </a:lnTo>
                <a:lnTo>
                  <a:pt x="610616" y="13207"/>
                </a:lnTo>
                <a:lnTo>
                  <a:pt x="530733" y="5333"/>
                </a:lnTo>
                <a:lnTo>
                  <a:pt x="467741" y="2412"/>
                </a:lnTo>
                <a:lnTo>
                  <a:pt x="393573" y="634"/>
                </a:lnTo>
                <a:lnTo>
                  <a:pt x="31089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71488" y="3645408"/>
            <a:ext cx="313944" cy="396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22719" y="3651503"/>
            <a:ext cx="423545" cy="264795"/>
          </a:xfrm>
          <a:custGeom>
            <a:avLst/>
            <a:gdLst/>
            <a:ahLst/>
            <a:cxnLst/>
            <a:rect l="l" t="t" r="r" b="b"/>
            <a:pathLst>
              <a:path w="423545" h="264795">
                <a:moveTo>
                  <a:pt x="382397" y="0"/>
                </a:moveTo>
                <a:lnTo>
                  <a:pt x="17399" y="0"/>
                </a:lnTo>
                <a:lnTo>
                  <a:pt x="6477" y="1016"/>
                </a:lnTo>
                <a:lnTo>
                  <a:pt x="0" y="9144"/>
                </a:lnTo>
                <a:lnTo>
                  <a:pt x="1016" y="18034"/>
                </a:lnTo>
                <a:lnTo>
                  <a:pt x="21209" y="246761"/>
                </a:lnTo>
                <a:lnTo>
                  <a:pt x="405765" y="264795"/>
                </a:lnTo>
                <a:lnTo>
                  <a:pt x="416687" y="263779"/>
                </a:lnTo>
                <a:lnTo>
                  <a:pt x="423164" y="255651"/>
                </a:lnTo>
                <a:lnTo>
                  <a:pt x="422148" y="246761"/>
                </a:lnTo>
                <a:lnTo>
                  <a:pt x="401955" y="18034"/>
                </a:lnTo>
                <a:lnTo>
                  <a:pt x="399923" y="11049"/>
                </a:lnTo>
                <a:lnTo>
                  <a:pt x="395605" y="5334"/>
                </a:lnTo>
                <a:lnTo>
                  <a:pt x="389636" y="1524"/>
                </a:lnTo>
                <a:lnTo>
                  <a:pt x="382397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22719" y="3651503"/>
            <a:ext cx="423545" cy="264795"/>
          </a:xfrm>
          <a:custGeom>
            <a:avLst/>
            <a:gdLst/>
            <a:ahLst/>
            <a:cxnLst/>
            <a:rect l="l" t="t" r="r" b="b"/>
            <a:pathLst>
              <a:path w="423545" h="264795">
                <a:moveTo>
                  <a:pt x="382397" y="0"/>
                </a:moveTo>
                <a:lnTo>
                  <a:pt x="17399" y="0"/>
                </a:lnTo>
                <a:lnTo>
                  <a:pt x="6477" y="1016"/>
                </a:lnTo>
                <a:lnTo>
                  <a:pt x="0" y="9144"/>
                </a:lnTo>
                <a:lnTo>
                  <a:pt x="1016" y="18034"/>
                </a:lnTo>
                <a:lnTo>
                  <a:pt x="21209" y="246761"/>
                </a:lnTo>
                <a:lnTo>
                  <a:pt x="405765" y="264795"/>
                </a:lnTo>
                <a:lnTo>
                  <a:pt x="416687" y="263779"/>
                </a:lnTo>
                <a:lnTo>
                  <a:pt x="423164" y="255651"/>
                </a:lnTo>
                <a:lnTo>
                  <a:pt x="422148" y="246761"/>
                </a:lnTo>
                <a:lnTo>
                  <a:pt x="401955" y="18034"/>
                </a:lnTo>
                <a:lnTo>
                  <a:pt x="399923" y="11049"/>
                </a:lnTo>
                <a:lnTo>
                  <a:pt x="395605" y="5334"/>
                </a:lnTo>
                <a:lnTo>
                  <a:pt x="389636" y="1524"/>
                </a:lnTo>
                <a:lnTo>
                  <a:pt x="382397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507480" y="3651503"/>
            <a:ext cx="414020" cy="264795"/>
          </a:xfrm>
          <a:custGeom>
            <a:avLst/>
            <a:gdLst/>
            <a:ahLst/>
            <a:cxnLst/>
            <a:rect l="l" t="t" r="r" b="b"/>
            <a:pathLst>
              <a:path w="414020" h="264795">
                <a:moveTo>
                  <a:pt x="396240" y="0"/>
                </a:moveTo>
                <a:lnTo>
                  <a:pt x="29718" y="0"/>
                </a:lnTo>
                <a:lnTo>
                  <a:pt x="0" y="256159"/>
                </a:lnTo>
                <a:lnTo>
                  <a:pt x="7239" y="264287"/>
                </a:lnTo>
                <a:lnTo>
                  <a:pt x="17653" y="264795"/>
                </a:lnTo>
                <a:lnTo>
                  <a:pt x="384175" y="264795"/>
                </a:lnTo>
                <a:lnTo>
                  <a:pt x="413893" y="8636"/>
                </a:lnTo>
                <a:lnTo>
                  <a:pt x="406654" y="508"/>
                </a:lnTo>
                <a:lnTo>
                  <a:pt x="3962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507480" y="3651503"/>
            <a:ext cx="414020" cy="264795"/>
          </a:xfrm>
          <a:custGeom>
            <a:avLst/>
            <a:gdLst/>
            <a:ahLst/>
            <a:cxnLst/>
            <a:rect l="l" t="t" r="r" b="b"/>
            <a:pathLst>
              <a:path w="414020" h="264795">
                <a:moveTo>
                  <a:pt x="396240" y="0"/>
                </a:moveTo>
                <a:lnTo>
                  <a:pt x="29718" y="0"/>
                </a:lnTo>
                <a:lnTo>
                  <a:pt x="0" y="256159"/>
                </a:lnTo>
                <a:lnTo>
                  <a:pt x="7239" y="264287"/>
                </a:lnTo>
                <a:lnTo>
                  <a:pt x="17653" y="264795"/>
                </a:lnTo>
                <a:lnTo>
                  <a:pt x="384175" y="264795"/>
                </a:lnTo>
                <a:lnTo>
                  <a:pt x="413893" y="8636"/>
                </a:lnTo>
                <a:lnTo>
                  <a:pt x="406654" y="508"/>
                </a:lnTo>
                <a:lnTo>
                  <a:pt x="39624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44056" y="3660647"/>
            <a:ext cx="340995" cy="203835"/>
          </a:xfrm>
          <a:custGeom>
            <a:avLst/>
            <a:gdLst/>
            <a:ahLst/>
            <a:cxnLst/>
            <a:rect l="l" t="t" r="r" b="b"/>
            <a:pathLst>
              <a:path w="340995" h="203835">
                <a:moveTo>
                  <a:pt x="337820" y="0"/>
                </a:moveTo>
                <a:lnTo>
                  <a:pt x="11811" y="0"/>
                </a:lnTo>
                <a:lnTo>
                  <a:pt x="8636" y="3048"/>
                </a:lnTo>
                <a:lnTo>
                  <a:pt x="0" y="196596"/>
                </a:lnTo>
                <a:lnTo>
                  <a:pt x="0" y="200660"/>
                </a:lnTo>
                <a:lnTo>
                  <a:pt x="2921" y="203581"/>
                </a:lnTo>
                <a:lnTo>
                  <a:pt x="328930" y="203581"/>
                </a:lnTo>
                <a:lnTo>
                  <a:pt x="332105" y="200533"/>
                </a:lnTo>
                <a:lnTo>
                  <a:pt x="340741" y="6985"/>
                </a:lnTo>
                <a:lnTo>
                  <a:pt x="340741" y="2921"/>
                </a:lnTo>
                <a:lnTo>
                  <a:pt x="33782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44056" y="3660647"/>
            <a:ext cx="340995" cy="203835"/>
          </a:xfrm>
          <a:custGeom>
            <a:avLst/>
            <a:gdLst/>
            <a:ahLst/>
            <a:cxnLst/>
            <a:rect l="l" t="t" r="r" b="b"/>
            <a:pathLst>
              <a:path w="340995" h="203835">
                <a:moveTo>
                  <a:pt x="337820" y="0"/>
                </a:moveTo>
                <a:lnTo>
                  <a:pt x="11811" y="0"/>
                </a:lnTo>
                <a:lnTo>
                  <a:pt x="8636" y="3048"/>
                </a:lnTo>
                <a:lnTo>
                  <a:pt x="0" y="196596"/>
                </a:lnTo>
                <a:lnTo>
                  <a:pt x="0" y="200660"/>
                </a:lnTo>
                <a:lnTo>
                  <a:pt x="2921" y="203581"/>
                </a:lnTo>
                <a:lnTo>
                  <a:pt x="328930" y="203581"/>
                </a:lnTo>
                <a:lnTo>
                  <a:pt x="332105" y="200533"/>
                </a:lnTo>
                <a:lnTo>
                  <a:pt x="340741" y="6985"/>
                </a:lnTo>
                <a:lnTo>
                  <a:pt x="340741" y="2921"/>
                </a:lnTo>
                <a:lnTo>
                  <a:pt x="337820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534911" y="3666744"/>
            <a:ext cx="360045" cy="213360"/>
          </a:xfrm>
          <a:custGeom>
            <a:avLst/>
            <a:gdLst/>
            <a:ahLst/>
            <a:cxnLst/>
            <a:rect l="l" t="t" r="r" b="b"/>
            <a:pathLst>
              <a:path w="360045" h="213360">
                <a:moveTo>
                  <a:pt x="356489" y="0"/>
                </a:moveTo>
                <a:lnTo>
                  <a:pt x="12446" y="0"/>
                </a:lnTo>
                <a:lnTo>
                  <a:pt x="9144" y="3301"/>
                </a:lnTo>
                <a:lnTo>
                  <a:pt x="0" y="205993"/>
                </a:lnTo>
                <a:lnTo>
                  <a:pt x="0" y="210311"/>
                </a:lnTo>
                <a:lnTo>
                  <a:pt x="3048" y="213359"/>
                </a:lnTo>
                <a:lnTo>
                  <a:pt x="347218" y="213232"/>
                </a:lnTo>
                <a:lnTo>
                  <a:pt x="350520" y="210057"/>
                </a:lnTo>
                <a:lnTo>
                  <a:pt x="359664" y="7238"/>
                </a:lnTo>
                <a:lnTo>
                  <a:pt x="359664" y="3047"/>
                </a:lnTo>
                <a:lnTo>
                  <a:pt x="35648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525768" y="3672840"/>
            <a:ext cx="374650" cy="222250"/>
          </a:xfrm>
          <a:custGeom>
            <a:avLst/>
            <a:gdLst/>
            <a:ahLst/>
            <a:cxnLst/>
            <a:rect l="l" t="t" r="r" b="b"/>
            <a:pathLst>
              <a:path w="374650" h="222250">
                <a:moveTo>
                  <a:pt x="371221" y="0"/>
                </a:moveTo>
                <a:lnTo>
                  <a:pt x="12954" y="127"/>
                </a:lnTo>
                <a:lnTo>
                  <a:pt x="9525" y="3429"/>
                </a:lnTo>
                <a:lnTo>
                  <a:pt x="0" y="214503"/>
                </a:lnTo>
                <a:lnTo>
                  <a:pt x="0" y="218947"/>
                </a:lnTo>
                <a:lnTo>
                  <a:pt x="3302" y="222122"/>
                </a:lnTo>
                <a:lnTo>
                  <a:pt x="361442" y="221996"/>
                </a:lnTo>
                <a:lnTo>
                  <a:pt x="364871" y="218694"/>
                </a:lnTo>
                <a:lnTo>
                  <a:pt x="374523" y="7620"/>
                </a:lnTo>
                <a:lnTo>
                  <a:pt x="374523" y="3175"/>
                </a:lnTo>
                <a:lnTo>
                  <a:pt x="371221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71488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651" y="9270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28003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5968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651" y="9270"/>
                </a:lnTo>
                <a:lnTo>
                  <a:pt x="9778" y="5968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684518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746" y="0"/>
                </a:moveTo>
                <a:lnTo>
                  <a:pt x="2412" y="0"/>
                </a:lnTo>
                <a:lnTo>
                  <a:pt x="126" y="2539"/>
                </a:lnTo>
                <a:lnTo>
                  <a:pt x="0" y="5968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651" y="9270"/>
                </a:lnTo>
                <a:lnTo>
                  <a:pt x="9905" y="5968"/>
                </a:lnTo>
                <a:lnTo>
                  <a:pt x="9905" y="2539"/>
                </a:lnTo>
                <a:lnTo>
                  <a:pt x="774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41032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746" y="0"/>
                </a:moveTo>
                <a:lnTo>
                  <a:pt x="2412" y="0"/>
                </a:lnTo>
                <a:lnTo>
                  <a:pt x="126" y="2539"/>
                </a:lnTo>
                <a:lnTo>
                  <a:pt x="0" y="5841"/>
                </a:lnTo>
                <a:lnTo>
                  <a:pt x="0" y="9270"/>
                </a:lnTo>
                <a:lnTo>
                  <a:pt x="2158" y="11937"/>
                </a:lnTo>
                <a:lnTo>
                  <a:pt x="7492" y="11937"/>
                </a:lnTo>
                <a:lnTo>
                  <a:pt x="9778" y="9270"/>
                </a:lnTo>
                <a:lnTo>
                  <a:pt x="9778" y="2539"/>
                </a:lnTo>
                <a:lnTo>
                  <a:pt x="774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97675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9270"/>
                </a:lnTo>
                <a:lnTo>
                  <a:pt x="2158" y="11937"/>
                </a:lnTo>
                <a:lnTo>
                  <a:pt x="7365" y="11937"/>
                </a:lnTo>
                <a:lnTo>
                  <a:pt x="9651" y="9270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854190" y="3675888"/>
            <a:ext cx="10160" cy="12065"/>
          </a:xfrm>
          <a:custGeom>
            <a:avLst/>
            <a:gdLst/>
            <a:ahLst/>
            <a:cxnLst/>
            <a:rect l="l" t="t" r="r" b="b"/>
            <a:pathLst>
              <a:path w="10159" h="12064">
                <a:moveTo>
                  <a:pt x="7619" y="0"/>
                </a:moveTo>
                <a:lnTo>
                  <a:pt x="2285" y="0"/>
                </a:lnTo>
                <a:lnTo>
                  <a:pt x="126" y="2539"/>
                </a:lnTo>
                <a:lnTo>
                  <a:pt x="0" y="5968"/>
                </a:lnTo>
                <a:lnTo>
                  <a:pt x="0" y="9270"/>
                </a:lnTo>
                <a:lnTo>
                  <a:pt x="2158" y="11937"/>
                </a:lnTo>
                <a:lnTo>
                  <a:pt x="7365" y="11937"/>
                </a:lnTo>
                <a:lnTo>
                  <a:pt x="9651" y="9270"/>
                </a:lnTo>
                <a:lnTo>
                  <a:pt x="9778" y="5968"/>
                </a:lnTo>
                <a:lnTo>
                  <a:pt x="9778" y="2539"/>
                </a:lnTo>
                <a:lnTo>
                  <a:pt x="761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59295" y="3700271"/>
            <a:ext cx="316865" cy="0"/>
          </a:xfrm>
          <a:custGeom>
            <a:avLst/>
            <a:gdLst/>
            <a:ahLst/>
            <a:cxnLst/>
            <a:rect l="l" t="t" r="r" b="b"/>
            <a:pathLst>
              <a:path w="316865">
                <a:moveTo>
                  <a:pt x="0" y="0"/>
                </a:moveTo>
                <a:lnTo>
                  <a:pt x="316484" y="0"/>
                </a:lnTo>
              </a:path>
            </a:pathLst>
          </a:custGeom>
          <a:ln w="6096">
            <a:solidFill>
              <a:srgbClr val="6EAC46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47104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386" y="0"/>
                </a:moveTo>
                <a:lnTo>
                  <a:pt x="4698" y="127"/>
                </a:lnTo>
                <a:lnTo>
                  <a:pt x="1777" y="2794"/>
                </a:lnTo>
                <a:lnTo>
                  <a:pt x="1650" y="6223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354" y="49149"/>
                </a:lnTo>
                <a:lnTo>
                  <a:pt x="49148" y="46482"/>
                </a:lnTo>
                <a:lnTo>
                  <a:pt x="49402" y="42926"/>
                </a:lnTo>
                <a:lnTo>
                  <a:pt x="51053" y="6223"/>
                </a:lnTo>
                <a:lnTo>
                  <a:pt x="51053" y="2667"/>
                </a:lnTo>
                <a:lnTo>
                  <a:pt x="4838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549643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482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603365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127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354" y="49149"/>
                </a:lnTo>
                <a:lnTo>
                  <a:pt x="49148" y="46482"/>
                </a:lnTo>
                <a:lnTo>
                  <a:pt x="50926" y="6350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605905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386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51053" y="6223"/>
                </a:lnTo>
                <a:lnTo>
                  <a:pt x="51053" y="2667"/>
                </a:lnTo>
                <a:lnTo>
                  <a:pt x="48386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59626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127"/>
                </a:lnTo>
                <a:lnTo>
                  <a:pt x="1777" y="2794"/>
                </a:lnTo>
                <a:lnTo>
                  <a:pt x="1523" y="6223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227" y="49149"/>
                </a:lnTo>
                <a:lnTo>
                  <a:pt x="49148" y="46482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62166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482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49402" y="42926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715886" y="3772408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571" y="127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276"/>
                </a:lnTo>
                <a:lnTo>
                  <a:pt x="46227" y="49149"/>
                </a:lnTo>
                <a:lnTo>
                  <a:pt x="49148" y="46482"/>
                </a:lnTo>
                <a:lnTo>
                  <a:pt x="49408" y="42926"/>
                </a:lnTo>
                <a:lnTo>
                  <a:pt x="50926" y="6350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718554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132" y="0"/>
                </a:moveTo>
                <a:lnTo>
                  <a:pt x="4571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149"/>
                </a:lnTo>
                <a:lnTo>
                  <a:pt x="46227" y="49149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132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774688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482"/>
                </a:lnTo>
                <a:lnTo>
                  <a:pt x="2666" y="49149"/>
                </a:lnTo>
                <a:lnTo>
                  <a:pt x="46354" y="49149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830948" y="3715511"/>
            <a:ext cx="51435" cy="49530"/>
          </a:xfrm>
          <a:custGeom>
            <a:avLst/>
            <a:gdLst/>
            <a:ahLst/>
            <a:cxnLst/>
            <a:rect l="l" t="t" r="r" b="b"/>
            <a:pathLst>
              <a:path w="51434" h="49529">
                <a:moveTo>
                  <a:pt x="48259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2926"/>
                </a:lnTo>
                <a:lnTo>
                  <a:pt x="0" y="46609"/>
                </a:lnTo>
                <a:lnTo>
                  <a:pt x="2666" y="49149"/>
                </a:lnTo>
                <a:lnTo>
                  <a:pt x="42798" y="49149"/>
                </a:lnTo>
                <a:lnTo>
                  <a:pt x="46227" y="49022"/>
                </a:lnTo>
                <a:lnTo>
                  <a:pt x="49148" y="46355"/>
                </a:lnTo>
                <a:lnTo>
                  <a:pt x="50926" y="6223"/>
                </a:lnTo>
                <a:lnTo>
                  <a:pt x="50926" y="2667"/>
                </a:lnTo>
                <a:lnTo>
                  <a:pt x="48259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541007" y="3675888"/>
            <a:ext cx="344424" cy="2072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544056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921"/>
                </a:lnTo>
                <a:lnTo>
                  <a:pt x="1650" y="6350"/>
                </a:lnTo>
                <a:lnTo>
                  <a:pt x="0" y="43561"/>
                </a:lnTo>
                <a:lnTo>
                  <a:pt x="0" y="47244"/>
                </a:lnTo>
                <a:lnTo>
                  <a:pt x="2666" y="49784"/>
                </a:lnTo>
                <a:lnTo>
                  <a:pt x="46735" y="49784"/>
                </a:lnTo>
                <a:lnTo>
                  <a:pt x="49529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552310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384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384" y="72517"/>
                </a:lnTo>
                <a:lnTo>
                  <a:pt x="27051" y="72390"/>
                </a:lnTo>
                <a:lnTo>
                  <a:pt x="28575" y="70612"/>
                </a:lnTo>
                <a:lnTo>
                  <a:pt x="28321" y="66421"/>
                </a:lnTo>
                <a:lnTo>
                  <a:pt x="26691" y="65024"/>
                </a:lnTo>
                <a:lnTo>
                  <a:pt x="24384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384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384" y="0"/>
                </a:lnTo>
                <a:close/>
              </a:path>
              <a:path w="48895" h="73025">
                <a:moveTo>
                  <a:pt x="26543" y="64897"/>
                </a:moveTo>
                <a:lnTo>
                  <a:pt x="24384" y="65024"/>
                </a:lnTo>
                <a:lnTo>
                  <a:pt x="26691" y="65024"/>
                </a:lnTo>
                <a:lnTo>
                  <a:pt x="26543" y="64897"/>
                </a:lnTo>
                <a:close/>
              </a:path>
              <a:path w="48895" h="73025">
                <a:moveTo>
                  <a:pt x="38735" y="7493"/>
                </a:moveTo>
                <a:lnTo>
                  <a:pt x="24384" y="7493"/>
                </a:lnTo>
                <a:lnTo>
                  <a:pt x="30988" y="9779"/>
                </a:lnTo>
                <a:lnTo>
                  <a:pt x="36322" y="16002"/>
                </a:lnTo>
                <a:lnTo>
                  <a:pt x="40005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00825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793"/>
                </a:lnTo>
                <a:lnTo>
                  <a:pt x="0" y="43561"/>
                </a:lnTo>
                <a:lnTo>
                  <a:pt x="0" y="47244"/>
                </a:lnTo>
                <a:lnTo>
                  <a:pt x="2666" y="49784"/>
                </a:lnTo>
                <a:lnTo>
                  <a:pt x="46735" y="49784"/>
                </a:lnTo>
                <a:lnTo>
                  <a:pt x="49529" y="46990"/>
                </a:lnTo>
                <a:lnTo>
                  <a:pt x="51307" y="6350"/>
                </a:lnTo>
                <a:lnTo>
                  <a:pt x="51307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609080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384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384" y="72517"/>
                </a:lnTo>
                <a:lnTo>
                  <a:pt x="24511" y="65024"/>
                </a:lnTo>
                <a:lnTo>
                  <a:pt x="18034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8034" y="9779"/>
                </a:lnTo>
                <a:lnTo>
                  <a:pt x="24511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384" y="0"/>
                </a:lnTo>
                <a:close/>
              </a:path>
              <a:path w="48895" h="73025">
                <a:moveTo>
                  <a:pt x="38735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57593" y="3829811"/>
            <a:ext cx="52069" cy="50165"/>
          </a:xfrm>
          <a:custGeom>
            <a:avLst/>
            <a:gdLst/>
            <a:ahLst/>
            <a:cxnLst/>
            <a:rect l="l" t="t" r="r" b="b"/>
            <a:pathLst>
              <a:path w="52070" h="50164">
                <a:moveTo>
                  <a:pt x="48767" y="0"/>
                </a:moveTo>
                <a:lnTo>
                  <a:pt x="4698" y="127"/>
                </a:lnTo>
                <a:lnTo>
                  <a:pt x="1777" y="2793"/>
                </a:lnTo>
                <a:lnTo>
                  <a:pt x="0" y="43561"/>
                </a:lnTo>
                <a:lnTo>
                  <a:pt x="0" y="47244"/>
                </a:lnTo>
                <a:lnTo>
                  <a:pt x="2666" y="49784"/>
                </a:lnTo>
                <a:lnTo>
                  <a:pt x="46735" y="49784"/>
                </a:lnTo>
                <a:lnTo>
                  <a:pt x="49656" y="47117"/>
                </a:lnTo>
                <a:lnTo>
                  <a:pt x="51561" y="6350"/>
                </a:lnTo>
                <a:lnTo>
                  <a:pt x="51434" y="2667"/>
                </a:lnTo>
                <a:lnTo>
                  <a:pt x="48767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665721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6416" y="72390"/>
                </a:lnTo>
                <a:lnTo>
                  <a:pt x="27813" y="70866"/>
                </a:lnTo>
                <a:lnTo>
                  <a:pt x="28067" y="66929"/>
                </a:lnTo>
                <a:lnTo>
                  <a:pt x="26543" y="65151"/>
                </a:lnTo>
                <a:lnTo>
                  <a:pt x="24511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511" y="7493"/>
                </a:lnTo>
                <a:lnTo>
                  <a:pt x="38812" y="7493"/>
                </a:lnTo>
                <a:lnTo>
                  <a:pt x="34036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38812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402" y="38354"/>
                </a:lnTo>
                <a:lnTo>
                  <a:pt x="43053" y="40005"/>
                </a:lnTo>
                <a:lnTo>
                  <a:pt x="47244" y="40005"/>
                </a:lnTo>
                <a:lnTo>
                  <a:pt x="48895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910" y="10541"/>
                </a:lnTo>
                <a:lnTo>
                  <a:pt x="38812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714235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767" y="0"/>
                </a:moveTo>
                <a:lnTo>
                  <a:pt x="4698" y="127"/>
                </a:lnTo>
                <a:lnTo>
                  <a:pt x="1904" y="2921"/>
                </a:lnTo>
                <a:lnTo>
                  <a:pt x="0" y="43561"/>
                </a:lnTo>
                <a:lnTo>
                  <a:pt x="126" y="47244"/>
                </a:lnTo>
                <a:lnTo>
                  <a:pt x="2793" y="49784"/>
                </a:lnTo>
                <a:lnTo>
                  <a:pt x="46735" y="49784"/>
                </a:lnTo>
                <a:lnTo>
                  <a:pt x="49656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767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722491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6416" y="72390"/>
                </a:lnTo>
                <a:lnTo>
                  <a:pt x="27940" y="70866"/>
                </a:lnTo>
                <a:lnTo>
                  <a:pt x="28194" y="66929"/>
                </a:lnTo>
                <a:lnTo>
                  <a:pt x="26543" y="65151"/>
                </a:lnTo>
                <a:lnTo>
                  <a:pt x="24511" y="65024"/>
                </a:lnTo>
                <a:lnTo>
                  <a:pt x="18034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620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8034" y="9779"/>
                </a:lnTo>
                <a:lnTo>
                  <a:pt x="24511" y="7493"/>
                </a:lnTo>
                <a:lnTo>
                  <a:pt x="38862" y="7493"/>
                </a:lnTo>
                <a:lnTo>
                  <a:pt x="34163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38862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402" y="38354"/>
                </a:lnTo>
                <a:lnTo>
                  <a:pt x="43180" y="40005"/>
                </a:lnTo>
                <a:lnTo>
                  <a:pt x="47244" y="40005"/>
                </a:lnTo>
                <a:lnTo>
                  <a:pt x="48895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910" y="10541"/>
                </a:lnTo>
                <a:lnTo>
                  <a:pt x="38862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771005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921"/>
                </a:lnTo>
                <a:lnTo>
                  <a:pt x="0" y="43561"/>
                </a:lnTo>
                <a:lnTo>
                  <a:pt x="0" y="47244"/>
                </a:lnTo>
                <a:lnTo>
                  <a:pt x="2793" y="49784"/>
                </a:lnTo>
                <a:lnTo>
                  <a:pt x="46735" y="49784"/>
                </a:lnTo>
                <a:lnTo>
                  <a:pt x="49656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773671" y="3772153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0"/>
                </a:lnTo>
                <a:lnTo>
                  <a:pt x="1777" y="2794"/>
                </a:lnTo>
                <a:lnTo>
                  <a:pt x="0" y="43561"/>
                </a:lnTo>
                <a:lnTo>
                  <a:pt x="0" y="47117"/>
                </a:lnTo>
                <a:lnTo>
                  <a:pt x="2666" y="49784"/>
                </a:lnTo>
                <a:lnTo>
                  <a:pt x="46735" y="49784"/>
                </a:lnTo>
                <a:lnTo>
                  <a:pt x="49656" y="46990"/>
                </a:lnTo>
                <a:lnTo>
                  <a:pt x="51434" y="6223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79259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7051" y="72390"/>
                </a:lnTo>
                <a:lnTo>
                  <a:pt x="28575" y="70612"/>
                </a:lnTo>
                <a:lnTo>
                  <a:pt x="28321" y="66421"/>
                </a:lnTo>
                <a:lnTo>
                  <a:pt x="26691" y="65024"/>
                </a:lnTo>
                <a:lnTo>
                  <a:pt x="24511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511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26543" y="64897"/>
                </a:moveTo>
                <a:lnTo>
                  <a:pt x="24511" y="65024"/>
                </a:lnTo>
                <a:lnTo>
                  <a:pt x="26691" y="65024"/>
                </a:lnTo>
                <a:lnTo>
                  <a:pt x="26543" y="64897"/>
                </a:lnTo>
                <a:close/>
              </a:path>
              <a:path w="48895" h="73025">
                <a:moveTo>
                  <a:pt x="38735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449" y="16002"/>
                </a:lnTo>
                <a:lnTo>
                  <a:pt x="40132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827773" y="3829811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793"/>
                </a:lnTo>
                <a:lnTo>
                  <a:pt x="0" y="43561"/>
                </a:lnTo>
                <a:lnTo>
                  <a:pt x="0" y="47244"/>
                </a:lnTo>
                <a:lnTo>
                  <a:pt x="2793" y="49784"/>
                </a:lnTo>
                <a:lnTo>
                  <a:pt x="46735" y="49784"/>
                </a:lnTo>
                <a:lnTo>
                  <a:pt x="49529" y="46990"/>
                </a:lnTo>
                <a:lnTo>
                  <a:pt x="51434" y="6350"/>
                </a:lnTo>
                <a:lnTo>
                  <a:pt x="51434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830441" y="3772153"/>
            <a:ext cx="51435" cy="50165"/>
          </a:xfrm>
          <a:custGeom>
            <a:avLst/>
            <a:gdLst/>
            <a:ahLst/>
            <a:cxnLst/>
            <a:rect l="l" t="t" r="r" b="b"/>
            <a:pathLst>
              <a:path w="51434" h="50164">
                <a:moveTo>
                  <a:pt x="48640" y="0"/>
                </a:moveTo>
                <a:lnTo>
                  <a:pt x="4698" y="127"/>
                </a:lnTo>
                <a:lnTo>
                  <a:pt x="1777" y="2794"/>
                </a:lnTo>
                <a:lnTo>
                  <a:pt x="0" y="43561"/>
                </a:lnTo>
                <a:lnTo>
                  <a:pt x="0" y="47244"/>
                </a:lnTo>
                <a:lnTo>
                  <a:pt x="2666" y="49911"/>
                </a:lnTo>
                <a:lnTo>
                  <a:pt x="46608" y="49784"/>
                </a:lnTo>
                <a:lnTo>
                  <a:pt x="49402" y="46990"/>
                </a:lnTo>
                <a:lnTo>
                  <a:pt x="51307" y="6350"/>
                </a:lnTo>
                <a:lnTo>
                  <a:pt x="51307" y="2667"/>
                </a:lnTo>
                <a:lnTo>
                  <a:pt x="48640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836029" y="3611879"/>
            <a:ext cx="48895" cy="73025"/>
          </a:xfrm>
          <a:custGeom>
            <a:avLst/>
            <a:gdLst/>
            <a:ahLst/>
            <a:cxnLst/>
            <a:rect l="l" t="t" r="r" b="b"/>
            <a:pathLst>
              <a:path w="48895" h="73025">
                <a:moveTo>
                  <a:pt x="24511" y="0"/>
                </a:moveTo>
                <a:lnTo>
                  <a:pt x="14859" y="2794"/>
                </a:lnTo>
                <a:lnTo>
                  <a:pt x="7112" y="10541"/>
                </a:lnTo>
                <a:lnTo>
                  <a:pt x="1905" y="21971"/>
                </a:lnTo>
                <a:lnTo>
                  <a:pt x="0" y="36195"/>
                </a:lnTo>
                <a:lnTo>
                  <a:pt x="1905" y="50546"/>
                </a:lnTo>
                <a:lnTo>
                  <a:pt x="7112" y="61976"/>
                </a:lnTo>
                <a:lnTo>
                  <a:pt x="14859" y="69723"/>
                </a:lnTo>
                <a:lnTo>
                  <a:pt x="24511" y="72517"/>
                </a:lnTo>
                <a:lnTo>
                  <a:pt x="26289" y="72390"/>
                </a:lnTo>
                <a:lnTo>
                  <a:pt x="27813" y="70866"/>
                </a:lnTo>
                <a:lnTo>
                  <a:pt x="28067" y="66929"/>
                </a:lnTo>
                <a:lnTo>
                  <a:pt x="26543" y="65151"/>
                </a:lnTo>
                <a:lnTo>
                  <a:pt x="24511" y="65024"/>
                </a:lnTo>
                <a:lnTo>
                  <a:pt x="17907" y="62738"/>
                </a:lnTo>
                <a:lnTo>
                  <a:pt x="12573" y="56515"/>
                </a:lnTo>
                <a:lnTo>
                  <a:pt x="8890" y="47371"/>
                </a:lnTo>
                <a:lnTo>
                  <a:pt x="7493" y="36195"/>
                </a:lnTo>
                <a:lnTo>
                  <a:pt x="8890" y="25146"/>
                </a:lnTo>
                <a:lnTo>
                  <a:pt x="12573" y="16002"/>
                </a:lnTo>
                <a:lnTo>
                  <a:pt x="17907" y="9779"/>
                </a:lnTo>
                <a:lnTo>
                  <a:pt x="24511" y="7493"/>
                </a:lnTo>
                <a:lnTo>
                  <a:pt x="38735" y="7493"/>
                </a:lnTo>
                <a:lnTo>
                  <a:pt x="34036" y="2794"/>
                </a:lnTo>
                <a:lnTo>
                  <a:pt x="24511" y="0"/>
                </a:lnTo>
                <a:close/>
              </a:path>
              <a:path w="48895" h="73025">
                <a:moveTo>
                  <a:pt x="38735" y="7493"/>
                </a:moveTo>
                <a:lnTo>
                  <a:pt x="24511" y="7493"/>
                </a:lnTo>
                <a:lnTo>
                  <a:pt x="30988" y="9779"/>
                </a:lnTo>
                <a:lnTo>
                  <a:pt x="36322" y="16002"/>
                </a:lnTo>
                <a:lnTo>
                  <a:pt x="40005" y="25146"/>
                </a:lnTo>
                <a:lnTo>
                  <a:pt x="41402" y="36195"/>
                </a:lnTo>
                <a:lnTo>
                  <a:pt x="41529" y="38100"/>
                </a:lnTo>
                <a:lnTo>
                  <a:pt x="43053" y="39624"/>
                </a:lnTo>
                <a:lnTo>
                  <a:pt x="46990" y="39878"/>
                </a:lnTo>
                <a:lnTo>
                  <a:pt x="48768" y="38354"/>
                </a:lnTo>
                <a:lnTo>
                  <a:pt x="48895" y="36195"/>
                </a:lnTo>
                <a:lnTo>
                  <a:pt x="46990" y="21971"/>
                </a:lnTo>
                <a:lnTo>
                  <a:pt x="41783" y="10541"/>
                </a:lnTo>
                <a:lnTo>
                  <a:pt x="38735" y="7493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50152" y="3611879"/>
            <a:ext cx="335279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714743" y="3767328"/>
            <a:ext cx="45720" cy="42545"/>
          </a:xfrm>
          <a:custGeom>
            <a:avLst/>
            <a:gdLst/>
            <a:ahLst/>
            <a:cxnLst/>
            <a:rect l="l" t="t" r="r" b="b"/>
            <a:pathLst>
              <a:path w="45720" h="42545">
                <a:moveTo>
                  <a:pt x="24129" y="0"/>
                </a:moveTo>
                <a:lnTo>
                  <a:pt x="14858" y="1778"/>
                </a:lnTo>
                <a:lnTo>
                  <a:pt x="6857" y="6604"/>
                </a:lnTo>
                <a:lnTo>
                  <a:pt x="1396" y="15113"/>
                </a:lnTo>
                <a:lnTo>
                  <a:pt x="0" y="23495"/>
                </a:lnTo>
                <a:lnTo>
                  <a:pt x="1904" y="31242"/>
                </a:lnTo>
                <a:lnTo>
                  <a:pt x="6603" y="37465"/>
                </a:lnTo>
                <a:lnTo>
                  <a:pt x="14096" y="41275"/>
                </a:lnTo>
                <a:lnTo>
                  <a:pt x="22732" y="42164"/>
                </a:lnTo>
                <a:lnTo>
                  <a:pt x="32130" y="40513"/>
                </a:lnTo>
                <a:lnTo>
                  <a:pt x="37229" y="37846"/>
                </a:lnTo>
                <a:lnTo>
                  <a:pt x="22224" y="37846"/>
                </a:lnTo>
                <a:lnTo>
                  <a:pt x="15874" y="37338"/>
                </a:lnTo>
                <a:lnTo>
                  <a:pt x="10413" y="35052"/>
                </a:lnTo>
                <a:lnTo>
                  <a:pt x="3047" y="30353"/>
                </a:lnTo>
                <a:lnTo>
                  <a:pt x="2793" y="19938"/>
                </a:lnTo>
                <a:lnTo>
                  <a:pt x="7238" y="13208"/>
                </a:lnTo>
                <a:lnTo>
                  <a:pt x="12318" y="7874"/>
                </a:lnTo>
                <a:lnTo>
                  <a:pt x="18541" y="5080"/>
                </a:lnTo>
                <a:lnTo>
                  <a:pt x="25653" y="4318"/>
                </a:lnTo>
                <a:lnTo>
                  <a:pt x="35929" y="4318"/>
                </a:lnTo>
                <a:lnTo>
                  <a:pt x="36702" y="1397"/>
                </a:lnTo>
                <a:lnTo>
                  <a:pt x="33908" y="762"/>
                </a:lnTo>
                <a:lnTo>
                  <a:pt x="24129" y="0"/>
                </a:lnTo>
                <a:close/>
              </a:path>
              <a:path w="45720" h="42545">
                <a:moveTo>
                  <a:pt x="32384" y="15113"/>
                </a:moveTo>
                <a:lnTo>
                  <a:pt x="44195" y="22606"/>
                </a:lnTo>
                <a:lnTo>
                  <a:pt x="40893" y="30607"/>
                </a:lnTo>
                <a:lnTo>
                  <a:pt x="34162" y="34544"/>
                </a:lnTo>
                <a:lnTo>
                  <a:pt x="28447" y="36830"/>
                </a:lnTo>
                <a:lnTo>
                  <a:pt x="22224" y="37846"/>
                </a:lnTo>
                <a:lnTo>
                  <a:pt x="37229" y="37846"/>
                </a:lnTo>
                <a:lnTo>
                  <a:pt x="40385" y="36195"/>
                </a:lnTo>
                <a:lnTo>
                  <a:pt x="45338" y="28829"/>
                </a:lnTo>
                <a:lnTo>
                  <a:pt x="44957" y="20193"/>
                </a:lnTo>
                <a:lnTo>
                  <a:pt x="32384" y="15113"/>
                </a:lnTo>
                <a:close/>
              </a:path>
              <a:path w="45720" h="42545">
                <a:moveTo>
                  <a:pt x="35929" y="4318"/>
                </a:moveTo>
                <a:lnTo>
                  <a:pt x="25653" y="4318"/>
                </a:lnTo>
                <a:lnTo>
                  <a:pt x="32765" y="5207"/>
                </a:lnTo>
                <a:lnTo>
                  <a:pt x="35559" y="5715"/>
                </a:lnTo>
                <a:lnTo>
                  <a:pt x="35929" y="4318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714743" y="3767328"/>
            <a:ext cx="45720" cy="42545"/>
          </a:xfrm>
          <a:custGeom>
            <a:avLst/>
            <a:gdLst/>
            <a:ahLst/>
            <a:cxnLst/>
            <a:rect l="l" t="t" r="r" b="b"/>
            <a:pathLst>
              <a:path w="45720" h="42545">
                <a:moveTo>
                  <a:pt x="24129" y="0"/>
                </a:moveTo>
                <a:lnTo>
                  <a:pt x="14858" y="1778"/>
                </a:lnTo>
                <a:lnTo>
                  <a:pt x="6857" y="6604"/>
                </a:lnTo>
                <a:lnTo>
                  <a:pt x="1396" y="15113"/>
                </a:lnTo>
                <a:lnTo>
                  <a:pt x="0" y="23495"/>
                </a:lnTo>
                <a:lnTo>
                  <a:pt x="1904" y="31242"/>
                </a:lnTo>
                <a:lnTo>
                  <a:pt x="6603" y="37465"/>
                </a:lnTo>
                <a:lnTo>
                  <a:pt x="14096" y="41275"/>
                </a:lnTo>
                <a:lnTo>
                  <a:pt x="22732" y="42164"/>
                </a:lnTo>
                <a:lnTo>
                  <a:pt x="32130" y="40513"/>
                </a:lnTo>
                <a:lnTo>
                  <a:pt x="37229" y="37846"/>
                </a:lnTo>
                <a:lnTo>
                  <a:pt x="22224" y="37846"/>
                </a:lnTo>
                <a:lnTo>
                  <a:pt x="15874" y="37338"/>
                </a:lnTo>
                <a:lnTo>
                  <a:pt x="10413" y="35052"/>
                </a:lnTo>
                <a:lnTo>
                  <a:pt x="3047" y="30353"/>
                </a:lnTo>
                <a:lnTo>
                  <a:pt x="2793" y="19938"/>
                </a:lnTo>
                <a:lnTo>
                  <a:pt x="7238" y="13208"/>
                </a:lnTo>
                <a:lnTo>
                  <a:pt x="12318" y="7874"/>
                </a:lnTo>
                <a:lnTo>
                  <a:pt x="18541" y="5080"/>
                </a:lnTo>
                <a:lnTo>
                  <a:pt x="25653" y="4318"/>
                </a:lnTo>
                <a:lnTo>
                  <a:pt x="35929" y="4318"/>
                </a:lnTo>
                <a:lnTo>
                  <a:pt x="36702" y="1397"/>
                </a:lnTo>
                <a:lnTo>
                  <a:pt x="33908" y="762"/>
                </a:lnTo>
                <a:lnTo>
                  <a:pt x="24129" y="0"/>
                </a:lnTo>
                <a:close/>
              </a:path>
              <a:path w="45720" h="42545">
                <a:moveTo>
                  <a:pt x="32384" y="15113"/>
                </a:moveTo>
                <a:lnTo>
                  <a:pt x="44195" y="22606"/>
                </a:lnTo>
                <a:lnTo>
                  <a:pt x="40893" y="30607"/>
                </a:lnTo>
                <a:lnTo>
                  <a:pt x="34162" y="34544"/>
                </a:lnTo>
                <a:lnTo>
                  <a:pt x="28447" y="36830"/>
                </a:lnTo>
                <a:lnTo>
                  <a:pt x="22224" y="37846"/>
                </a:lnTo>
                <a:lnTo>
                  <a:pt x="37229" y="37846"/>
                </a:lnTo>
                <a:lnTo>
                  <a:pt x="40385" y="36195"/>
                </a:lnTo>
                <a:lnTo>
                  <a:pt x="45338" y="28829"/>
                </a:lnTo>
                <a:lnTo>
                  <a:pt x="44957" y="20193"/>
                </a:lnTo>
                <a:lnTo>
                  <a:pt x="32384" y="15113"/>
                </a:lnTo>
                <a:close/>
              </a:path>
              <a:path w="45720" h="42545">
                <a:moveTo>
                  <a:pt x="35929" y="4318"/>
                </a:moveTo>
                <a:lnTo>
                  <a:pt x="25653" y="4318"/>
                </a:lnTo>
                <a:lnTo>
                  <a:pt x="32765" y="5207"/>
                </a:lnTo>
                <a:lnTo>
                  <a:pt x="35559" y="5715"/>
                </a:lnTo>
                <a:lnTo>
                  <a:pt x="35929" y="4318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601968" y="3709415"/>
            <a:ext cx="51435" cy="54610"/>
          </a:xfrm>
          <a:custGeom>
            <a:avLst/>
            <a:gdLst/>
            <a:ahLst/>
            <a:cxnLst/>
            <a:rect l="l" t="t" r="r" b="b"/>
            <a:pathLst>
              <a:path w="51434" h="54610">
                <a:moveTo>
                  <a:pt x="28762" y="29844"/>
                </a:moveTo>
                <a:lnTo>
                  <a:pt x="22351" y="29844"/>
                </a:lnTo>
                <a:lnTo>
                  <a:pt x="32892" y="41147"/>
                </a:lnTo>
                <a:lnTo>
                  <a:pt x="46481" y="54355"/>
                </a:lnTo>
                <a:lnTo>
                  <a:pt x="49783" y="51053"/>
                </a:lnTo>
                <a:lnTo>
                  <a:pt x="36328" y="37845"/>
                </a:lnTo>
                <a:lnTo>
                  <a:pt x="28762" y="29844"/>
                </a:lnTo>
                <a:close/>
              </a:path>
              <a:path w="51434" h="54610">
                <a:moveTo>
                  <a:pt x="3936" y="0"/>
                </a:moveTo>
                <a:lnTo>
                  <a:pt x="0" y="2285"/>
                </a:lnTo>
                <a:lnTo>
                  <a:pt x="1777" y="4698"/>
                </a:lnTo>
                <a:lnTo>
                  <a:pt x="11556" y="17271"/>
                </a:lnTo>
                <a:lnTo>
                  <a:pt x="19303" y="26288"/>
                </a:lnTo>
                <a:lnTo>
                  <a:pt x="11429" y="35051"/>
                </a:lnTo>
                <a:lnTo>
                  <a:pt x="2539" y="48005"/>
                </a:lnTo>
                <a:lnTo>
                  <a:pt x="1904" y="49148"/>
                </a:lnTo>
                <a:lnTo>
                  <a:pt x="2412" y="50545"/>
                </a:lnTo>
                <a:lnTo>
                  <a:pt x="4571" y="51688"/>
                </a:lnTo>
                <a:lnTo>
                  <a:pt x="5841" y="51307"/>
                </a:lnTo>
                <a:lnTo>
                  <a:pt x="6476" y="50418"/>
                </a:lnTo>
                <a:lnTo>
                  <a:pt x="14985" y="37845"/>
                </a:lnTo>
                <a:lnTo>
                  <a:pt x="22351" y="29844"/>
                </a:lnTo>
                <a:lnTo>
                  <a:pt x="28762" y="29844"/>
                </a:lnTo>
                <a:lnTo>
                  <a:pt x="25399" y="26288"/>
                </a:lnTo>
                <a:lnTo>
                  <a:pt x="29294" y="22859"/>
                </a:lnTo>
                <a:lnTo>
                  <a:pt x="22478" y="22859"/>
                </a:lnTo>
                <a:lnTo>
                  <a:pt x="15493" y="14731"/>
                </a:lnTo>
                <a:lnTo>
                  <a:pt x="3936" y="0"/>
                </a:lnTo>
                <a:close/>
              </a:path>
              <a:path w="51434" h="54610">
                <a:moveTo>
                  <a:pt x="49148" y="1142"/>
                </a:moveTo>
                <a:lnTo>
                  <a:pt x="46735" y="2920"/>
                </a:lnTo>
                <a:lnTo>
                  <a:pt x="34289" y="12445"/>
                </a:lnTo>
                <a:lnTo>
                  <a:pt x="22478" y="22859"/>
                </a:lnTo>
                <a:lnTo>
                  <a:pt x="29294" y="22859"/>
                </a:lnTo>
                <a:lnTo>
                  <a:pt x="37083" y="16001"/>
                </a:lnTo>
                <a:lnTo>
                  <a:pt x="49148" y="6984"/>
                </a:lnTo>
                <a:lnTo>
                  <a:pt x="51434" y="5206"/>
                </a:lnTo>
                <a:lnTo>
                  <a:pt x="49148" y="1142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778752" y="3721608"/>
            <a:ext cx="36574" cy="182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605016" y="3837432"/>
            <a:ext cx="39624" cy="2743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25184" y="3593591"/>
            <a:ext cx="21590" cy="18415"/>
          </a:xfrm>
          <a:custGeom>
            <a:avLst/>
            <a:gdLst/>
            <a:ahLst/>
            <a:cxnLst/>
            <a:rect l="l" t="t" r="r" b="b"/>
            <a:pathLst>
              <a:path w="21589" h="18414">
                <a:moveTo>
                  <a:pt x="12319" y="0"/>
                </a:moveTo>
                <a:lnTo>
                  <a:pt x="4572" y="380"/>
                </a:lnTo>
                <a:lnTo>
                  <a:pt x="127" y="3809"/>
                </a:lnTo>
                <a:lnTo>
                  <a:pt x="0" y="5968"/>
                </a:lnTo>
                <a:lnTo>
                  <a:pt x="1270" y="7365"/>
                </a:lnTo>
                <a:lnTo>
                  <a:pt x="3556" y="9651"/>
                </a:lnTo>
                <a:lnTo>
                  <a:pt x="6096" y="11683"/>
                </a:lnTo>
                <a:lnTo>
                  <a:pt x="8763" y="13461"/>
                </a:lnTo>
                <a:lnTo>
                  <a:pt x="17780" y="18160"/>
                </a:lnTo>
                <a:lnTo>
                  <a:pt x="21336" y="7238"/>
                </a:lnTo>
                <a:lnTo>
                  <a:pt x="12319" y="0"/>
                </a:lnTo>
                <a:close/>
              </a:path>
            </a:pathLst>
          </a:custGeom>
          <a:solidFill>
            <a:srgbClr val="E287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31279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31279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61759" y="3526535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61759" y="3526535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46520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46520" y="3529584"/>
            <a:ext cx="52069" cy="387350"/>
          </a:xfrm>
          <a:custGeom>
            <a:avLst/>
            <a:gdLst/>
            <a:ahLst/>
            <a:cxnLst/>
            <a:rect l="l" t="t" r="r" b="b"/>
            <a:pathLst>
              <a:path w="52070" h="387350">
                <a:moveTo>
                  <a:pt x="15621" y="0"/>
                </a:moveTo>
                <a:lnTo>
                  <a:pt x="0" y="1397"/>
                </a:lnTo>
                <a:lnTo>
                  <a:pt x="35941" y="386969"/>
                </a:lnTo>
                <a:lnTo>
                  <a:pt x="51562" y="385445"/>
                </a:lnTo>
                <a:lnTo>
                  <a:pt x="156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28232" y="3499103"/>
            <a:ext cx="51815" cy="3352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28232" y="3429000"/>
            <a:ext cx="170687" cy="48768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275319" y="3422903"/>
            <a:ext cx="298703" cy="368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153400" y="3675888"/>
            <a:ext cx="377825" cy="237490"/>
          </a:xfrm>
          <a:custGeom>
            <a:avLst/>
            <a:gdLst/>
            <a:ahLst/>
            <a:cxnLst/>
            <a:rect l="l" t="t" r="r" b="b"/>
            <a:pathLst>
              <a:path w="377825" h="237489">
                <a:moveTo>
                  <a:pt x="164592" y="0"/>
                </a:moveTo>
                <a:lnTo>
                  <a:pt x="2921" y="97409"/>
                </a:lnTo>
                <a:lnTo>
                  <a:pt x="0" y="102743"/>
                </a:lnTo>
                <a:lnTo>
                  <a:pt x="127" y="105664"/>
                </a:lnTo>
                <a:lnTo>
                  <a:pt x="211074" y="236220"/>
                </a:lnTo>
                <a:lnTo>
                  <a:pt x="215138" y="237236"/>
                </a:lnTo>
                <a:lnTo>
                  <a:pt x="217043" y="236220"/>
                </a:lnTo>
                <a:lnTo>
                  <a:pt x="374396" y="139827"/>
                </a:lnTo>
                <a:lnTo>
                  <a:pt x="376174" y="138557"/>
                </a:lnTo>
                <a:lnTo>
                  <a:pt x="377317" y="136652"/>
                </a:lnTo>
                <a:lnTo>
                  <a:pt x="377444" y="134366"/>
                </a:lnTo>
                <a:lnTo>
                  <a:pt x="377317" y="131445"/>
                </a:lnTo>
                <a:lnTo>
                  <a:pt x="376301" y="129539"/>
                </a:lnTo>
                <a:lnTo>
                  <a:pt x="374523" y="128270"/>
                </a:lnTo>
                <a:lnTo>
                  <a:pt x="166370" y="1016"/>
                </a:lnTo>
                <a:lnTo>
                  <a:pt x="164592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153400" y="3675888"/>
            <a:ext cx="377825" cy="237490"/>
          </a:xfrm>
          <a:custGeom>
            <a:avLst/>
            <a:gdLst/>
            <a:ahLst/>
            <a:cxnLst/>
            <a:rect l="l" t="t" r="r" b="b"/>
            <a:pathLst>
              <a:path w="377825" h="237489">
                <a:moveTo>
                  <a:pt x="164592" y="0"/>
                </a:moveTo>
                <a:lnTo>
                  <a:pt x="2921" y="97409"/>
                </a:lnTo>
                <a:lnTo>
                  <a:pt x="0" y="102743"/>
                </a:lnTo>
                <a:lnTo>
                  <a:pt x="127" y="105664"/>
                </a:lnTo>
                <a:lnTo>
                  <a:pt x="211074" y="236220"/>
                </a:lnTo>
                <a:lnTo>
                  <a:pt x="215138" y="237236"/>
                </a:lnTo>
                <a:lnTo>
                  <a:pt x="217043" y="236220"/>
                </a:lnTo>
                <a:lnTo>
                  <a:pt x="374396" y="139827"/>
                </a:lnTo>
                <a:lnTo>
                  <a:pt x="376174" y="138557"/>
                </a:lnTo>
                <a:lnTo>
                  <a:pt x="377317" y="136652"/>
                </a:lnTo>
                <a:lnTo>
                  <a:pt x="377444" y="134366"/>
                </a:lnTo>
                <a:lnTo>
                  <a:pt x="377317" y="131445"/>
                </a:lnTo>
                <a:lnTo>
                  <a:pt x="376301" y="129539"/>
                </a:lnTo>
                <a:lnTo>
                  <a:pt x="374523" y="128270"/>
                </a:lnTo>
                <a:lnTo>
                  <a:pt x="166370" y="1016"/>
                </a:lnTo>
                <a:lnTo>
                  <a:pt x="1645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153400" y="3672840"/>
            <a:ext cx="375285" cy="234315"/>
          </a:xfrm>
          <a:custGeom>
            <a:avLst/>
            <a:gdLst/>
            <a:ahLst/>
            <a:cxnLst/>
            <a:rect l="l" t="t" r="r" b="b"/>
            <a:pathLst>
              <a:path w="375284" h="234314">
                <a:moveTo>
                  <a:pt x="162814" y="0"/>
                </a:moveTo>
                <a:lnTo>
                  <a:pt x="160401" y="762"/>
                </a:lnTo>
                <a:lnTo>
                  <a:pt x="0" y="100457"/>
                </a:lnTo>
                <a:lnTo>
                  <a:pt x="0" y="102743"/>
                </a:lnTo>
                <a:lnTo>
                  <a:pt x="211455" y="234188"/>
                </a:lnTo>
                <a:lnTo>
                  <a:pt x="214630" y="234188"/>
                </a:lnTo>
                <a:lnTo>
                  <a:pt x="374396" y="134874"/>
                </a:lnTo>
                <a:lnTo>
                  <a:pt x="374777" y="133096"/>
                </a:lnTo>
                <a:lnTo>
                  <a:pt x="373888" y="131318"/>
                </a:lnTo>
                <a:lnTo>
                  <a:pt x="373507" y="130937"/>
                </a:lnTo>
                <a:lnTo>
                  <a:pt x="162814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66759" y="3803903"/>
            <a:ext cx="164592" cy="1097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174735" y="3688079"/>
            <a:ext cx="347345" cy="213360"/>
          </a:xfrm>
          <a:custGeom>
            <a:avLst/>
            <a:gdLst/>
            <a:ahLst/>
            <a:cxnLst/>
            <a:rect l="l" t="t" r="r" b="b"/>
            <a:pathLst>
              <a:path w="347345" h="213360">
                <a:moveTo>
                  <a:pt x="155701" y="0"/>
                </a:moveTo>
                <a:lnTo>
                  <a:pt x="153288" y="889"/>
                </a:lnTo>
                <a:lnTo>
                  <a:pt x="0" y="94361"/>
                </a:lnTo>
                <a:lnTo>
                  <a:pt x="0" y="96647"/>
                </a:lnTo>
                <a:lnTo>
                  <a:pt x="190753" y="212979"/>
                </a:lnTo>
                <a:lnTo>
                  <a:pt x="194055" y="212979"/>
                </a:lnTo>
                <a:lnTo>
                  <a:pt x="346582" y="120015"/>
                </a:lnTo>
                <a:lnTo>
                  <a:pt x="347090" y="118110"/>
                </a:lnTo>
                <a:lnTo>
                  <a:pt x="346074" y="116205"/>
                </a:lnTo>
                <a:lnTo>
                  <a:pt x="345693" y="115824"/>
                </a:lnTo>
                <a:lnTo>
                  <a:pt x="1557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177783" y="3685032"/>
            <a:ext cx="338455" cy="213360"/>
          </a:xfrm>
          <a:custGeom>
            <a:avLst/>
            <a:gdLst/>
            <a:ahLst/>
            <a:cxnLst/>
            <a:rect l="l" t="t" r="r" b="b"/>
            <a:pathLst>
              <a:path w="338454" h="213360">
                <a:moveTo>
                  <a:pt x="149859" y="0"/>
                </a:moveTo>
                <a:lnTo>
                  <a:pt x="148970" y="0"/>
                </a:lnTo>
                <a:lnTo>
                  <a:pt x="507" y="91821"/>
                </a:lnTo>
                <a:lnTo>
                  <a:pt x="0" y="92710"/>
                </a:lnTo>
                <a:lnTo>
                  <a:pt x="0" y="96393"/>
                </a:lnTo>
                <a:lnTo>
                  <a:pt x="507" y="97282"/>
                </a:lnTo>
                <a:lnTo>
                  <a:pt x="188213" y="213360"/>
                </a:lnTo>
                <a:lnTo>
                  <a:pt x="189229" y="213360"/>
                </a:lnTo>
                <a:lnTo>
                  <a:pt x="189991" y="212979"/>
                </a:lnTo>
                <a:lnTo>
                  <a:pt x="337565" y="121539"/>
                </a:lnTo>
                <a:lnTo>
                  <a:pt x="338073" y="120650"/>
                </a:lnTo>
                <a:lnTo>
                  <a:pt x="338073" y="116967"/>
                </a:lnTo>
                <a:lnTo>
                  <a:pt x="337565" y="116078"/>
                </a:lnTo>
                <a:lnTo>
                  <a:pt x="14985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177783" y="3776471"/>
            <a:ext cx="188595" cy="121920"/>
          </a:xfrm>
          <a:custGeom>
            <a:avLst/>
            <a:gdLst/>
            <a:ahLst/>
            <a:cxnLst/>
            <a:rect l="l" t="t" r="r" b="b"/>
            <a:pathLst>
              <a:path w="188595" h="121920">
                <a:moveTo>
                  <a:pt x="507" y="0"/>
                </a:moveTo>
                <a:lnTo>
                  <a:pt x="253" y="381"/>
                </a:lnTo>
                <a:lnTo>
                  <a:pt x="126" y="889"/>
                </a:lnTo>
                <a:lnTo>
                  <a:pt x="0" y="4445"/>
                </a:lnTo>
                <a:lnTo>
                  <a:pt x="507" y="5207"/>
                </a:lnTo>
                <a:lnTo>
                  <a:pt x="1269" y="5715"/>
                </a:lnTo>
                <a:lnTo>
                  <a:pt x="187705" y="121920"/>
                </a:lnTo>
                <a:lnTo>
                  <a:pt x="188467" y="121920"/>
                </a:lnTo>
                <a:lnTo>
                  <a:pt x="188467" y="116967"/>
                </a:lnTo>
                <a:lnTo>
                  <a:pt x="187832" y="116967"/>
                </a:lnTo>
                <a:lnTo>
                  <a:pt x="187197" y="116713"/>
                </a:lnTo>
                <a:lnTo>
                  <a:pt x="634" y="635"/>
                </a:lnTo>
                <a:lnTo>
                  <a:pt x="507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366759" y="3800855"/>
            <a:ext cx="149225" cy="97155"/>
          </a:xfrm>
          <a:custGeom>
            <a:avLst/>
            <a:gdLst/>
            <a:ahLst/>
            <a:cxnLst/>
            <a:rect l="l" t="t" r="r" b="b"/>
            <a:pathLst>
              <a:path w="149225" h="97154">
                <a:moveTo>
                  <a:pt x="147954" y="0"/>
                </a:moveTo>
                <a:lnTo>
                  <a:pt x="148335" y="381"/>
                </a:lnTo>
                <a:lnTo>
                  <a:pt x="148208" y="889"/>
                </a:lnTo>
                <a:lnTo>
                  <a:pt x="888" y="92202"/>
                </a:lnTo>
                <a:lnTo>
                  <a:pt x="0" y="92329"/>
                </a:lnTo>
                <a:lnTo>
                  <a:pt x="0" y="97155"/>
                </a:lnTo>
                <a:lnTo>
                  <a:pt x="888" y="97028"/>
                </a:lnTo>
                <a:lnTo>
                  <a:pt x="148462" y="5588"/>
                </a:lnTo>
                <a:lnTo>
                  <a:pt x="148970" y="4826"/>
                </a:lnTo>
                <a:lnTo>
                  <a:pt x="148843" y="1270"/>
                </a:lnTo>
                <a:lnTo>
                  <a:pt x="148589" y="508"/>
                </a:lnTo>
                <a:lnTo>
                  <a:pt x="147954" y="0"/>
                </a:lnTo>
                <a:close/>
              </a:path>
            </a:pathLst>
          </a:custGeom>
          <a:solidFill>
            <a:srgbClr val="EEEE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177783" y="3685032"/>
            <a:ext cx="198120" cy="1249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177783" y="3697223"/>
            <a:ext cx="381000" cy="2072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497823" y="3863975"/>
            <a:ext cx="4445" cy="8890"/>
          </a:xfrm>
          <a:custGeom>
            <a:avLst/>
            <a:gdLst/>
            <a:ahLst/>
            <a:cxnLst/>
            <a:rect l="l" t="t" r="r" b="b"/>
            <a:pathLst>
              <a:path w="4445" h="8889">
                <a:moveTo>
                  <a:pt x="3936" y="0"/>
                </a:moveTo>
                <a:lnTo>
                  <a:pt x="126" y="3175"/>
                </a:lnTo>
                <a:lnTo>
                  <a:pt x="0" y="6350"/>
                </a:lnTo>
                <a:lnTo>
                  <a:pt x="3174" y="8382"/>
                </a:lnTo>
                <a:lnTo>
                  <a:pt x="888" y="3175"/>
                </a:lnTo>
                <a:lnTo>
                  <a:pt x="393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500998" y="3872357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0"/>
                </a:moveTo>
                <a:lnTo>
                  <a:pt x="127" y="380"/>
                </a:lnTo>
                <a:lnTo>
                  <a:pt x="1143" y="761"/>
                </a:lnTo>
                <a:lnTo>
                  <a:pt x="3048" y="1904"/>
                </a:lnTo>
                <a:lnTo>
                  <a:pt x="4191" y="2158"/>
                </a:lnTo>
                <a:lnTo>
                  <a:pt x="2159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497951" y="3858767"/>
            <a:ext cx="8890" cy="3175"/>
          </a:xfrm>
          <a:custGeom>
            <a:avLst/>
            <a:gdLst/>
            <a:ahLst/>
            <a:cxnLst/>
            <a:rect l="l" t="t" r="r" b="b"/>
            <a:pathLst>
              <a:path w="8890" h="3175">
                <a:moveTo>
                  <a:pt x="4571" y="0"/>
                </a:moveTo>
                <a:lnTo>
                  <a:pt x="0" y="2793"/>
                </a:lnTo>
                <a:lnTo>
                  <a:pt x="4698" y="634"/>
                </a:lnTo>
                <a:lnTo>
                  <a:pt x="5574" y="634"/>
                </a:lnTo>
                <a:lnTo>
                  <a:pt x="4571" y="0"/>
                </a:lnTo>
                <a:close/>
              </a:path>
              <a:path w="8890" h="3175">
                <a:moveTo>
                  <a:pt x="5574" y="634"/>
                </a:moveTo>
                <a:lnTo>
                  <a:pt x="4698" y="634"/>
                </a:lnTo>
                <a:lnTo>
                  <a:pt x="8381" y="2412"/>
                </a:lnTo>
                <a:lnTo>
                  <a:pt x="5574" y="63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505190" y="3874515"/>
            <a:ext cx="3810" cy="635"/>
          </a:xfrm>
          <a:custGeom>
            <a:avLst/>
            <a:gdLst/>
            <a:ahLst/>
            <a:cxnLst/>
            <a:rect l="l" t="t" r="r" b="b"/>
            <a:pathLst>
              <a:path w="3809" h="635">
                <a:moveTo>
                  <a:pt x="0" y="0"/>
                </a:moveTo>
                <a:lnTo>
                  <a:pt x="1269" y="380"/>
                </a:lnTo>
                <a:lnTo>
                  <a:pt x="3301" y="380"/>
                </a:lnTo>
                <a:lnTo>
                  <a:pt x="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05190" y="3865626"/>
            <a:ext cx="6985" cy="5080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2793" y="0"/>
                </a:moveTo>
                <a:lnTo>
                  <a:pt x="761" y="1143"/>
                </a:lnTo>
                <a:lnTo>
                  <a:pt x="0" y="2413"/>
                </a:lnTo>
                <a:lnTo>
                  <a:pt x="2539" y="4826"/>
                </a:lnTo>
                <a:lnTo>
                  <a:pt x="5079" y="4826"/>
                </a:lnTo>
                <a:lnTo>
                  <a:pt x="6070" y="4445"/>
                </a:lnTo>
                <a:lnTo>
                  <a:pt x="5206" y="4445"/>
                </a:lnTo>
                <a:lnTo>
                  <a:pt x="3682" y="4318"/>
                </a:lnTo>
                <a:lnTo>
                  <a:pt x="2920" y="4064"/>
                </a:lnTo>
                <a:lnTo>
                  <a:pt x="888" y="2794"/>
                </a:lnTo>
                <a:lnTo>
                  <a:pt x="634" y="1397"/>
                </a:lnTo>
                <a:lnTo>
                  <a:pt x="2793" y="0"/>
                </a:lnTo>
                <a:close/>
              </a:path>
              <a:path w="6984" h="5079">
                <a:moveTo>
                  <a:pt x="6730" y="4191"/>
                </a:moveTo>
                <a:lnTo>
                  <a:pt x="5206" y="4445"/>
                </a:lnTo>
                <a:lnTo>
                  <a:pt x="6070" y="4445"/>
                </a:lnTo>
                <a:lnTo>
                  <a:pt x="6730" y="419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509127" y="3858895"/>
            <a:ext cx="11430" cy="5715"/>
          </a:xfrm>
          <a:custGeom>
            <a:avLst/>
            <a:gdLst/>
            <a:ahLst/>
            <a:cxnLst/>
            <a:rect l="l" t="t" r="r" b="b"/>
            <a:pathLst>
              <a:path w="11429" h="5714">
                <a:moveTo>
                  <a:pt x="8559" y="507"/>
                </a:moveTo>
                <a:lnTo>
                  <a:pt x="3302" y="507"/>
                </a:lnTo>
                <a:lnTo>
                  <a:pt x="6604" y="634"/>
                </a:lnTo>
                <a:lnTo>
                  <a:pt x="9779" y="1523"/>
                </a:lnTo>
                <a:lnTo>
                  <a:pt x="7239" y="5587"/>
                </a:lnTo>
                <a:lnTo>
                  <a:pt x="11049" y="1396"/>
                </a:lnTo>
                <a:lnTo>
                  <a:pt x="8559" y="507"/>
                </a:lnTo>
                <a:close/>
              </a:path>
              <a:path w="11429" h="5714">
                <a:moveTo>
                  <a:pt x="3683" y="0"/>
                </a:moveTo>
                <a:lnTo>
                  <a:pt x="0" y="1142"/>
                </a:lnTo>
                <a:lnTo>
                  <a:pt x="3302" y="507"/>
                </a:lnTo>
                <a:lnTo>
                  <a:pt x="8559" y="507"/>
                </a:lnTo>
                <a:lnTo>
                  <a:pt x="7493" y="126"/>
                </a:lnTo>
                <a:lnTo>
                  <a:pt x="368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13953" y="3876421"/>
            <a:ext cx="12065" cy="4445"/>
          </a:xfrm>
          <a:custGeom>
            <a:avLst/>
            <a:gdLst/>
            <a:ahLst/>
            <a:cxnLst/>
            <a:rect l="l" t="t" r="r" b="b"/>
            <a:pathLst>
              <a:path w="12065" h="4445">
                <a:moveTo>
                  <a:pt x="4063" y="126"/>
                </a:moveTo>
                <a:lnTo>
                  <a:pt x="0" y="4444"/>
                </a:lnTo>
                <a:lnTo>
                  <a:pt x="4317" y="761"/>
                </a:lnTo>
                <a:lnTo>
                  <a:pt x="5572" y="761"/>
                </a:lnTo>
                <a:lnTo>
                  <a:pt x="4063" y="126"/>
                </a:lnTo>
                <a:close/>
              </a:path>
              <a:path w="12065" h="4445">
                <a:moveTo>
                  <a:pt x="5572" y="761"/>
                </a:moveTo>
                <a:lnTo>
                  <a:pt x="4317" y="761"/>
                </a:lnTo>
                <a:lnTo>
                  <a:pt x="6730" y="1523"/>
                </a:lnTo>
                <a:lnTo>
                  <a:pt x="9397" y="1269"/>
                </a:lnTo>
                <a:lnTo>
                  <a:pt x="9613" y="1142"/>
                </a:lnTo>
                <a:lnTo>
                  <a:pt x="6476" y="1142"/>
                </a:lnTo>
                <a:lnTo>
                  <a:pt x="5572" y="761"/>
                </a:lnTo>
                <a:close/>
              </a:path>
              <a:path w="12065" h="4445">
                <a:moveTo>
                  <a:pt x="11556" y="0"/>
                </a:moveTo>
                <a:lnTo>
                  <a:pt x="9143" y="1142"/>
                </a:lnTo>
                <a:lnTo>
                  <a:pt x="9613" y="1142"/>
                </a:lnTo>
                <a:lnTo>
                  <a:pt x="1155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532494" y="3877309"/>
            <a:ext cx="4445" cy="5715"/>
          </a:xfrm>
          <a:custGeom>
            <a:avLst/>
            <a:gdLst/>
            <a:ahLst/>
            <a:cxnLst/>
            <a:rect l="l" t="t" r="r" b="b"/>
            <a:pathLst>
              <a:path w="4445" h="5714">
                <a:moveTo>
                  <a:pt x="762" y="0"/>
                </a:moveTo>
                <a:lnTo>
                  <a:pt x="3683" y="2412"/>
                </a:lnTo>
                <a:lnTo>
                  <a:pt x="0" y="5206"/>
                </a:lnTo>
                <a:lnTo>
                  <a:pt x="4445" y="2412"/>
                </a:lnTo>
                <a:lnTo>
                  <a:pt x="76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21065" y="3865371"/>
            <a:ext cx="16510" cy="12065"/>
          </a:xfrm>
          <a:custGeom>
            <a:avLst/>
            <a:gdLst/>
            <a:ahLst/>
            <a:cxnLst/>
            <a:rect l="l" t="t" r="r" b="b"/>
            <a:pathLst>
              <a:path w="16509" h="12064">
                <a:moveTo>
                  <a:pt x="9089" y="761"/>
                </a:moveTo>
                <a:lnTo>
                  <a:pt x="7619" y="761"/>
                </a:lnTo>
                <a:lnTo>
                  <a:pt x="14858" y="5206"/>
                </a:lnTo>
                <a:lnTo>
                  <a:pt x="15493" y="8000"/>
                </a:lnTo>
                <a:lnTo>
                  <a:pt x="12191" y="11937"/>
                </a:lnTo>
                <a:lnTo>
                  <a:pt x="16001" y="8762"/>
                </a:lnTo>
                <a:lnTo>
                  <a:pt x="16382" y="5333"/>
                </a:lnTo>
                <a:lnTo>
                  <a:pt x="9089" y="761"/>
                </a:lnTo>
                <a:close/>
              </a:path>
              <a:path w="16509" h="12064">
                <a:moveTo>
                  <a:pt x="7873" y="0"/>
                </a:moveTo>
                <a:lnTo>
                  <a:pt x="3682" y="380"/>
                </a:lnTo>
                <a:lnTo>
                  <a:pt x="0" y="1396"/>
                </a:lnTo>
                <a:lnTo>
                  <a:pt x="2920" y="761"/>
                </a:lnTo>
                <a:lnTo>
                  <a:pt x="9089" y="761"/>
                </a:lnTo>
                <a:lnTo>
                  <a:pt x="7873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214359" y="3742944"/>
            <a:ext cx="69850" cy="54610"/>
          </a:xfrm>
          <a:custGeom>
            <a:avLst/>
            <a:gdLst/>
            <a:ahLst/>
            <a:cxnLst/>
            <a:rect l="l" t="t" r="r" b="b"/>
            <a:pathLst>
              <a:path w="69850" h="54610">
                <a:moveTo>
                  <a:pt x="53340" y="0"/>
                </a:moveTo>
                <a:lnTo>
                  <a:pt x="0" y="32130"/>
                </a:lnTo>
                <a:lnTo>
                  <a:pt x="12446" y="54355"/>
                </a:lnTo>
                <a:lnTo>
                  <a:pt x="64770" y="25145"/>
                </a:lnTo>
                <a:lnTo>
                  <a:pt x="69596" y="10032"/>
                </a:lnTo>
                <a:lnTo>
                  <a:pt x="53340" y="0"/>
                </a:lnTo>
                <a:close/>
              </a:path>
            </a:pathLst>
          </a:custGeom>
          <a:solidFill>
            <a:srgbClr val="C5DE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841992" y="3563111"/>
            <a:ext cx="149860" cy="283210"/>
          </a:xfrm>
          <a:custGeom>
            <a:avLst/>
            <a:gdLst/>
            <a:ahLst/>
            <a:cxnLst/>
            <a:rect l="l" t="t" r="r" b="b"/>
            <a:pathLst>
              <a:path w="149859" h="283210">
                <a:moveTo>
                  <a:pt x="80693" y="3810"/>
                </a:moveTo>
                <a:lnTo>
                  <a:pt x="79628" y="3810"/>
                </a:lnTo>
                <a:lnTo>
                  <a:pt x="148462" y="282956"/>
                </a:lnTo>
                <a:lnTo>
                  <a:pt x="149351" y="282702"/>
                </a:lnTo>
                <a:lnTo>
                  <a:pt x="80693" y="3810"/>
                </a:lnTo>
                <a:close/>
              </a:path>
              <a:path w="149859" h="283210">
                <a:moveTo>
                  <a:pt x="79755" y="0"/>
                </a:moveTo>
                <a:lnTo>
                  <a:pt x="0" y="281432"/>
                </a:lnTo>
                <a:lnTo>
                  <a:pt x="888" y="281813"/>
                </a:lnTo>
                <a:lnTo>
                  <a:pt x="79628" y="3810"/>
                </a:lnTo>
                <a:lnTo>
                  <a:pt x="80693" y="3810"/>
                </a:lnTo>
                <a:lnTo>
                  <a:pt x="79755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890759" y="3755135"/>
            <a:ext cx="91440" cy="100330"/>
          </a:xfrm>
          <a:custGeom>
            <a:avLst/>
            <a:gdLst/>
            <a:ahLst/>
            <a:cxnLst/>
            <a:rect l="l" t="t" r="r" b="b"/>
            <a:pathLst>
              <a:path w="91440" h="100329">
                <a:moveTo>
                  <a:pt x="44196" y="0"/>
                </a:moveTo>
                <a:lnTo>
                  <a:pt x="8763" y="29337"/>
                </a:lnTo>
                <a:lnTo>
                  <a:pt x="0" y="59436"/>
                </a:lnTo>
                <a:lnTo>
                  <a:pt x="381" y="70866"/>
                </a:lnTo>
                <a:lnTo>
                  <a:pt x="2286" y="82550"/>
                </a:lnTo>
                <a:lnTo>
                  <a:pt x="6223" y="92710"/>
                </a:lnTo>
                <a:lnTo>
                  <a:pt x="12573" y="99949"/>
                </a:lnTo>
                <a:lnTo>
                  <a:pt x="84328" y="99949"/>
                </a:lnTo>
                <a:lnTo>
                  <a:pt x="85344" y="97790"/>
                </a:lnTo>
                <a:lnTo>
                  <a:pt x="87757" y="92075"/>
                </a:lnTo>
                <a:lnTo>
                  <a:pt x="90043" y="83566"/>
                </a:lnTo>
                <a:lnTo>
                  <a:pt x="90932" y="73406"/>
                </a:lnTo>
                <a:lnTo>
                  <a:pt x="85471" y="52577"/>
                </a:lnTo>
                <a:lnTo>
                  <a:pt x="74041" y="29591"/>
                </a:lnTo>
                <a:lnTo>
                  <a:pt x="62865" y="10922"/>
                </a:lnTo>
                <a:lnTo>
                  <a:pt x="57785" y="3302"/>
                </a:lnTo>
                <a:lnTo>
                  <a:pt x="44196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890759" y="3755135"/>
            <a:ext cx="49530" cy="100965"/>
          </a:xfrm>
          <a:custGeom>
            <a:avLst/>
            <a:gdLst/>
            <a:ahLst/>
            <a:cxnLst/>
            <a:rect l="l" t="t" r="r" b="b"/>
            <a:pathLst>
              <a:path w="49529" h="100964">
                <a:moveTo>
                  <a:pt x="10384" y="97436"/>
                </a:moveTo>
                <a:lnTo>
                  <a:pt x="10541" y="97917"/>
                </a:lnTo>
                <a:lnTo>
                  <a:pt x="13335" y="100457"/>
                </a:lnTo>
                <a:lnTo>
                  <a:pt x="10384" y="97436"/>
                </a:lnTo>
                <a:close/>
              </a:path>
              <a:path w="49529" h="100964">
                <a:moveTo>
                  <a:pt x="13433" y="25616"/>
                </a:moveTo>
                <a:lnTo>
                  <a:pt x="10160" y="28194"/>
                </a:lnTo>
                <a:lnTo>
                  <a:pt x="0" y="61341"/>
                </a:lnTo>
                <a:lnTo>
                  <a:pt x="508" y="67818"/>
                </a:lnTo>
                <a:lnTo>
                  <a:pt x="762" y="72263"/>
                </a:lnTo>
                <a:lnTo>
                  <a:pt x="7747" y="94615"/>
                </a:lnTo>
                <a:lnTo>
                  <a:pt x="8001" y="94996"/>
                </a:lnTo>
                <a:lnTo>
                  <a:pt x="10384" y="97436"/>
                </a:lnTo>
                <a:lnTo>
                  <a:pt x="762" y="67818"/>
                </a:lnTo>
                <a:lnTo>
                  <a:pt x="254" y="61341"/>
                </a:lnTo>
                <a:lnTo>
                  <a:pt x="13433" y="25616"/>
                </a:lnTo>
                <a:close/>
              </a:path>
              <a:path w="49529" h="100964">
                <a:moveTo>
                  <a:pt x="39325" y="5233"/>
                </a:moveTo>
                <a:lnTo>
                  <a:pt x="14732" y="22098"/>
                </a:lnTo>
                <a:lnTo>
                  <a:pt x="13433" y="25616"/>
                </a:lnTo>
                <a:lnTo>
                  <a:pt x="39325" y="5233"/>
                </a:lnTo>
                <a:close/>
              </a:path>
              <a:path w="49529" h="100964">
                <a:moveTo>
                  <a:pt x="45974" y="0"/>
                </a:moveTo>
                <a:lnTo>
                  <a:pt x="39325" y="5233"/>
                </a:lnTo>
                <a:lnTo>
                  <a:pt x="45847" y="762"/>
                </a:lnTo>
                <a:lnTo>
                  <a:pt x="49149" y="762"/>
                </a:lnTo>
                <a:lnTo>
                  <a:pt x="45974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936606" y="3755897"/>
            <a:ext cx="48895" cy="99695"/>
          </a:xfrm>
          <a:custGeom>
            <a:avLst/>
            <a:gdLst/>
            <a:ahLst/>
            <a:cxnLst/>
            <a:rect l="l" t="t" r="r" b="b"/>
            <a:pathLst>
              <a:path w="48895" h="99695">
                <a:moveTo>
                  <a:pt x="3301" y="0"/>
                </a:moveTo>
                <a:lnTo>
                  <a:pt x="0" y="0"/>
                </a:lnTo>
                <a:lnTo>
                  <a:pt x="13842" y="3175"/>
                </a:lnTo>
                <a:lnTo>
                  <a:pt x="18160" y="9525"/>
                </a:lnTo>
                <a:lnTo>
                  <a:pt x="22605" y="16256"/>
                </a:lnTo>
                <a:lnTo>
                  <a:pt x="30606" y="29591"/>
                </a:lnTo>
                <a:lnTo>
                  <a:pt x="34162" y="35814"/>
                </a:lnTo>
                <a:lnTo>
                  <a:pt x="37337" y="42164"/>
                </a:lnTo>
                <a:lnTo>
                  <a:pt x="40512" y="48387"/>
                </a:lnTo>
                <a:lnTo>
                  <a:pt x="43179" y="54864"/>
                </a:lnTo>
                <a:lnTo>
                  <a:pt x="46481" y="64516"/>
                </a:lnTo>
                <a:lnTo>
                  <a:pt x="46481" y="64897"/>
                </a:lnTo>
                <a:lnTo>
                  <a:pt x="47243" y="67945"/>
                </a:lnTo>
                <a:lnTo>
                  <a:pt x="47243" y="68199"/>
                </a:lnTo>
                <a:lnTo>
                  <a:pt x="47624" y="71501"/>
                </a:lnTo>
                <a:lnTo>
                  <a:pt x="47624" y="77597"/>
                </a:lnTo>
                <a:lnTo>
                  <a:pt x="40893" y="99695"/>
                </a:lnTo>
                <a:lnTo>
                  <a:pt x="41401" y="99695"/>
                </a:lnTo>
                <a:lnTo>
                  <a:pt x="44322" y="94488"/>
                </a:lnTo>
                <a:lnTo>
                  <a:pt x="44322" y="94234"/>
                </a:lnTo>
                <a:lnTo>
                  <a:pt x="46481" y="88138"/>
                </a:lnTo>
                <a:lnTo>
                  <a:pt x="48132" y="78486"/>
                </a:lnTo>
                <a:lnTo>
                  <a:pt x="48386" y="75057"/>
                </a:lnTo>
                <a:lnTo>
                  <a:pt x="47116" y="64897"/>
                </a:lnTo>
                <a:lnTo>
                  <a:pt x="47116" y="64516"/>
                </a:lnTo>
                <a:lnTo>
                  <a:pt x="43814" y="54483"/>
                </a:lnTo>
                <a:lnTo>
                  <a:pt x="41020" y="47879"/>
                </a:lnTo>
                <a:lnTo>
                  <a:pt x="37845" y="41656"/>
                </a:lnTo>
                <a:lnTo>
                  <a:pt x="34670" y="35306"/>
                </a:lnTo>
                <a:lnTo>
                  <a:pt x="14223" y="2540"/>
                </a:lnTo>
                <a:lnTo>
                  <a:pt x="14350" y="2540"/>
                </a:lnTo>
                <a:lnTo>
                  <a:pt x="3301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9925177" y="3697223"/>
            <a:ext cx="41275" cy="57785"/>
          </a:xfrm>
          <a:custGeom>
            <a:avLst/>
            <a:gdLst/>
            <a:ahLst/>
            <a:cxnLst/>
            <a:rect l="l" t="t" r="r" b="b"/>
            <a:pathLst>
              <a:path w="41275" h="57785">
                <a:moveTo>
                  <a:pt x="20574" y="0"/>
                </a:moveTo>
                <a:lnTo>
                  <a:pt x="10795" y="127"/>
                </a:lnTo>
                <a:lnTo>
                  <a:pt x="5207" y="1397"/>
                </a:lnTo>
                <a:lnTo>
                  <a:pt x="2032" y="3048"/>
                </a:lnTo>
                <a:lnTo>
                  <a:pt x="5334" y="9144"/>
                </a:lnTo>
                <a:lnTo>
                  <a:pt x="0" y="13970"/>
                </a:lnTo>
                <a:lnTo>
                  <a:pt x="12192" y="53975"/>
                </a:lnTo>
                <a:lnTo>
                  <a:pt x="24384" y="57403"/>
                </a:lnTo>
                <a:lnTo>
                  <a:pt x="28448" y="48006"/>
                </a:lnTo>
                <a:lnTo>
                  <a:pt x="32512" y="39243"/>
                </a:lnTo>
                <a:lnTo>
                  <a:pt x="36830" y="30480"/>
                </a:lnTo>
                <a:lnTo>
                  <a:pt x="40259" y="24130"/>
                </a:lnTo>
                <a:lnTo>
                  <a:pt x="41275" y="16256"/>
                </a:lnTo>
                <a:lnTo>
                  <a:pt x="39751" y="9144"/>
                </a:lnTo>
                <a:lnTo>
                  <a:pt x="39624" y="8890"/>
                </a:lnTo>
                <a:lnTo>
                  <a:pt x="31242" y="2413"/>
                </a:lnTo>
                <a:lnTo>
                  <a:pt x="20574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9929494" y="3791203"/>
            <a:ext cx="18415" cy="36830"/>
          </a:xfrm>
          <a:custGeom>
            <a:avLst/>
            <a:gdLst/>
            <a:ahLst/>
            <a:cxnLst/>
            <a:rect l="l" t="t" r="r" b="b"/>
            <a:pathLst>
              <a:path w="18415" h="36829">
                <a:moveTo>
                  <a:pt x="1523" y="25146"/>
                </a:moveTo>
                <a:lnTo>
                  <a:pt x="0" y="29083"/>
                </a:lnTo>
                <a:lnTo>
                  <a:pt x="1650" y="30861"/>
                </a:lnTo>
                <a:lnTo>
                  <a:pt x="4698" y="32131"/>
                </a:lnTo>
                <a:lnTo>
                  <a:pt x="7873" y="32385"/>
                </a:lnTo>
                <a:lnTo>
                  <a:pt x="7873" y="36703"/>
                </a:lnTo>
                <a:lnTo>
                  <a:pt x="10540" y="36703"/>
                </a:lnTo>
                <a:lnTo>
                  <a:pt x="10540" y="32385"/>
                </a:lnTo>
                <a:lnTo>
                  <a:pt x="10159" y="32385"/>
                </a:lnTo>
                <a:lnTo>
                  <a:pt x="15493" y="31750"/>
                </a:lnTo>
                <a:lnTo>
                  <a:pt x="18033" y="28448"/>
                </a:lnTo>
                <a:lnTo>
                  <a:pt x="18033" y="28194"/>
                </a:lnTo>
                <a:lnTo>
                  <a:pt x="7873" y="28194"/>
                </a:lnTo>
                <a:lnTo>
                  <a:pt x="5587" y="27940"/>
                </a:lnTo>
                <a:lnTo>
                  <a:pt x="3428" y="26924"/>
                </a:lnTo>
                <a:lnTo>
                  <a:pt x="1523" y="25146"/>
                </a:lnTo>
                <a:close/>
              </a:path>
              <a:path w="18415" h="36829">
                <a:moveTo>
                  <a:pt x="8127" y="4445"/>
                </a:moveTo>
                <a:lnTo>
                  <a:pt x="7492" y="4445"/>
                </a:lnTo>
                <a:lnTo>
                  <a:pt x="3174" y="4953"/>
                </a:lnTo>
                <a:lnTo>
                  <a:pt x="634" y="8382"/>
                </a:lnTo>
                <a:lnTo>
                  <a:pt x="634" y="17780"/>
                </a:lnTo>
                <a:lnTo>
                  <a:pt x="4444" y="19304"/>
                </a:lnTo>
                <a:lnTo>
                  <a:pt x="8000" y="20320"/>
                </a:lnTo>
                <a:lnTo>
                  <a:pt x="7873" y="28194"/>
                </a:lnTo>
                <a:lnTo>
                  <a:pt x="18033" y="28194"/>
                </a:lnTo>
                <a:lnTo>
                  <a:pt x="18033" y="28067"/>
                </a:lnTo>
                <a:lnTo>
                  <a:pt x="10540" y="28067"/>
                </a:lnTo>
                <a:lnTo>
                  <a:pt x="10540" y="21209"/>
                </a:lnTo>
                <a:lnTo>
                  <a:pt x="13842" y="21209"/>
                </a:lnTo>
                <a:lnTo>
                  <a:pt x="13842" y="17399"/>
                </a:lnTo>
                <a:lnTo>
                  <a:pt x="10667" y="16383"/>
                </a:lnTo>
                <a:lnTo>
                  <a:pt x="10667" y="15621"/>
                </a:lnTo>
                <a:lnTo>
                  <a:pt x="8000" y="15621"/>
                </a:lnTo>
                <a:lnTo>
                  <a:pt x="6222" y="14859"/>
                </a:lnTo>
                <a:lnTo>
                  <a:pt x="4825" y="13843"/>
                </a:lnTo>
                <a:lnTo>
                  <a:pt x="4825" y="10414"/>
                </a:lnTo>
                <a:lnTo>
                  <a:pt x="5841" y="9017"/>
                </a:lnTo>
                <a:lnTo>
                  <a:pt x="8127" y="8636"/>
                </a:lnTo>
                <a:lnTo>
                  <a:pt x="8127" y="4445"/>
                </a:lnTo>
                <a:close/>
              </a:path>
              <a:path w="18415" h="36829">
                <a:moveTo>
                  <a:pt x="13842" y="17399"/>
                </a:moveTo>
                <a:lnTo>
                  <a:pt x="13842" y="26416"/>
                </a:lnTo>
                <a:lnTo>
                  <a:pt x="12826" y="27686"/>
                </a:lnTo>
                <a:lnTo>
                  <a:pt x="10540" y="28067"/>
                </a:lnTo>
                <a:lnTo>
                  <a:pt x="18033" y="28067"/>
                </a:lnTo>
                <a:lnTo>
                  <a:pt x="18033" y="18923"/>
                </a:lnTo>
                <a:lnTo>
                  <a:pt x="13842" y="17399"/>
                </a:lnTo>
                <a:close/>
              </a:path>
              <a:path w="18415" h="36829">
                <a:moveTo>
                  <a:pt x="13842" y="21209"/>
                </a:moveTo>
                <a:lnTo>
                  <a:pt x="10540" y="21209"/>
                </a:lnTo>
                <a:lnTo>
                  <a:pt x="12572" y="21844"/>
                </a:lnTo>
                <a:lnTo>
                  <a:pt x="13842" y="22733"/>
                </a:lnTo>
                <a:lnTo>
                  <a:pt x="13842" y="21209"/>
                </a:lnTo>
                <a:close/>
              </a:path>
              <a:path w="18415" h="36829">
                <a:moveTo>
                  <a:pt x="10794" y="0"/>
                </a:moveTo>
                <a:lnTo>
                  <a:pt x="8127" y="0"/>
                </a:lnTo>
                <a:lnTo>
                  <a:pt x="8125" y="8763"/>
                </a:lnTo>
                <a:lnTo>
                  <a:pt x="8000" y="15621"/>
                </a:lnTo>
                <a:lnTo>
                  <a:pt x="10667" y="15621"/>
                </a:lnTo>
                <a:lnTo>
                  <a:pt x="10667" y="8636"/>
                </a:lnTo>
                <a:lnTo>
                  <a:pt x="16636" y="8636"/>
                </a:lnTo>
                <a:lnTo>
                  <a:pt x="17271" y="6731"/>
                </a:lnTo>
                <a:lnTo>
                  <a:pt x="15239" y="5334"/>
                </a:lnTo>
                <a:lnTo>
                  <a:pt x="13080" y="4445"/>
                </a:lnTo>
                <a:lnTo>
                  <a:pt x="10794" y="4445"/>
                </a:lnTo>
                <a:lnTo>
                  <a:pt x="10794" y="0"/>
                </a:lnTo>
                <a:close/>
              </a:path>
              <a:path w="18415" h="36829">
                <a:moveTo>
                  <a:pt x="16636" y="8636"/>
                </a:moveTo>
                <a:lnTo>
                  <a:pt x="11429" y="8636"/>
                </a:lnTo>
                <a:lnTo>
                  <a:pt x="12572" y="8763"/>
                </a:lnTo>
                <a:lnTo>
                  <a:pt x="14350" y="9525"/>
                </a:lnTo>
                <a:lnTo>
                  <a:pt x="15874" y="10668"/>
                </a:lnTo>
                <a:lnTo>
                  <a:pt x="16636" y="8636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924288" y="3697223"/>
            <a:ext cx="43180" cy="60960"/>
          </a:xfrm>
          <a:custGeom>
            <a:avLst/>
            <a:gdLst/>
            <a:ahLst/>
            <a:cxnLst/>
            <a:rect l="l" t="t" r="r" b="b"/>
            <a:pathLst>
              <a:path w="43179" h="60960">
                <a:moveTo>
                  <a:pt x="6477" y="2158"/>
                </a:moveTo>
                <a:lnTo>
                  <a:pt x="5588" y="2158"/>
                </a:lnTo>
                <a:lnTo>
                  <a:pt x="5207" y="2539"/>
                </a:lnTo>
                <a:lnTo>
                  <a:pt x="4826" y="3301"/>
                </a:lnTo>
                <a:lnTo>
                  <a:pt x="4826" y="6349"/>
                </a:lnTo>
                <a:lnTo>
                  <a:pt x="6096" y="9778"/>
                </a:lnTo>
                <a:lnTo>
                  <a:pt x="762" y="14731"/>
                </a:lnTo>
                <a:lnTo>
                  <a:pt x="127" y="15366"/>
                </a:lnTo>
                <a:lnTo>
                  <a:pt x="0" y="17144"/>
                </a:lnTo>
                <a:lnTo>
                  <a:pt x="762" y="20192"/>
                </a:lnTo>
                <a:lnTo>
                  <a:pt x="889" y="20446"/>
                </a:lnTo>
                <a:lnTo>
                  <a:pt x="4953" y="32003"/>
                </a:lnTo>
                <a:lnTo>
                  <a:pt x="8382" y="41528"/>
                </a:lnTo>
                <a:lnTo>
                  <a:pt x="11811" y="50672"/>
                </a:lnTo>
                <a:lnTo>
                  <a:pt x="11411" y="50672"/>
                </a:lnTo>
                <a:lnTo>
                  <a:pt x="10414" y="57530"/>
                </a:lnTo>
                <a:lnTo>
                  <a:pt x="26797" y="60578"/>
                </a:lnTo>
                <a:lnTo>
                  <a:pt x="26924" y="58165"/>
                </a:lnTo>
                <a:lnTo>
                  <a:pt x="27305" y="55117"/>
                </a:lnTo>
                <a:lnTo>
                  <a:pt x="26924" y="54990"/>
                </a:lnTo>
                <a:lnTo>
                  <a:pt x="12065" y="50672"/>
                </a:lnTo>
                <a:lnTo>
                  <a:pt x="11811" y="50672"/>
                </a:lnTo>
                <a:lnTo>
                  <a:pt x="11430" y="50545"/>
                </a:lnTo>
                <a:lnTo>
                  <a:pt x="12019" y="50545"/>
                </a:lnTo>
                <a:lnTo>
                  <a:pt x="3344" y="26288"/>
                </a:lnTo>
                <a:lnTo>
                  <a:pt x="1397" y="20446"/>
                </a:lnTo>
                <a:lnTo>
                  <a:pt x="1270" y="20192"/>
                </a:lnTo>
                <a:lnTo>
                  <a:pt x="508" y="17144"/>
                </a:lnTo>
                <a:lnTo>
                  <a:pt x="381" y="16890"/>
                </a:lnTo>
                <a:lnTo>
                  <a:pt x="381" y="15874"/>
                </a:lnTo>
                <a:lnTo>
                  <a:pt x="889" y="15366"/>
                </a:lnTo>
                <a:lnTo>
                  <a:pt x="6604" y="10032"/>
                </a:lnTo>
                <a:lnTo>
                  <a:pt x="6858" y="10032"/>
                </a:lnTo>
                <a:lnTo>
                  <a:pt x="6705" y="9651"/>
                </a:lnTo>
                <a:lnTo>
                  <a:pt x="6350" y="9651"/>
                </a:lnTo>
                <a:lnTo>
                  <a:pt x="6350" y="9397"/>
                </a:lnTo>
                <a:lnTo>
                  <a:pt x="6604" y="9397"/>
                </a:lnTo>
                <a:lnTo>
                  <a:pt x="6223" y="8889"/>
                </a:lnTo>
                <a:lnTo>
                  <a:pt x="5334" y="3301"/>
                </a:lnTo>
                <a:lnTo>
                  <a:pt x="5588" y="2920"/>
                </a:lnTo>
                <a:lnTo>
                  <a:pt x="5969" y="2539"/>
                </a:lnTo>
                <a:lnTo>
                  <a:pt x="6477" y="2158"/>
                </a:lnTo>
                <a:close/>
              </a:path>
              <a:path w="43179" h="60960">
                <a:moveTo>
                  <a:pt x="40224" y="26375"/>
                </a:moveTo>
                <a:lnTo>
                  <a:pt x="40005" y="26923"/>
                </a:lnTo>
                <a:lnTo>
                  <a:pt x="39370" y="28701"/>
                </a:lnTo>
                <a:lnTo>
                  <a:pt x="36830" y="33781"/>
                </a:lnTo>
                <a:lnTo>
                  <a:pt x="30931" y="45719"/>
                </a:lnTo>
                <a:lnTo>
                  <a:pt x="27889" y="52577"/>
                </a:lnTo>
                <a:lnTo>
                  <a:pt x="26924" y="54990"/>
                </a:lnTo>
                <a:lnTo>
                  <a:pt x="27178" y="54990"/>
                </a:lnTo>
                <a:lnTo>
                  <a:pt x="28250" y="52450"/>
                </a:lnTo>
                <a:lnTo>
                  <a:pt x="31304" y="45592"/>
                </a:lnTo>
                <a:lnTo>
                  <a:pt x="35052" y="37972"/>
                </a:lnTo>
                <a:lnTo>
                  <a:pt x="36068" y="36067"/>
                </a:lnTo>
                <a:lnTo>
                  <a:pt x="38608" y="30987"/>
                </a:lnTo>
                <a:lnTo>
                  <a:pt x="39624" y="28828"/>
                </a:lnTo>
                <a:lnTo>
                  <a:pt x="40224" y="26375"/>
                </a:lnTo>
                <a:close/>
              </a:path>
              <a:path w="43179" h="60960">
                <a:moveTo>
                  <a:pt x="42092" y="18738"/>
                </a:moveTo>
                <a:lnTo>
                  <a:pt x="40224" y="26375"/>
                </a:lnTo>
                <a:lnTo>
                  <a:pt x="40386" y="25780"/>
                </a:lnTo>
                <a:lnTo>
                  <a:pt x="40640" y="25272"/>
                </a:lnTo>
                <a:lnTo>
                  <a:pt x="41967" y="20446"/>
                </a:lnTo>
                <a:lnTo>
                  <a:pt x="42092" y="18738"/>
                </a:lnTo>
                <a:close/>
              </a:path>
              <a:path w="43179" h="60960">
                <a:moveTo>
                  <a:pt x="42151" y="14146"/>
                </a:moveTo>
                <a:lnTo>
                  <a:pt x="42253" y="15366"/>
                </a:lnTo>
                <a:lnTo>
                  <a:pt x="42164" y="16890"/>
                </a:lnTo>
                <a:lnTo>
                  <a:pt x="42092" y="18738"/>
                </a:lnTo>
                <a:lnTo>
                  <a:pt x="42482" y="17144"/>
                </a:lnTo>
                <a:lnTo>
                  <a:pt x="42604" y="15874"/>
                </a:lnTo>
                <a:lnTo>
                  <a:pt x="42672" y="14731"/>
                </a:lnTo>
                <a:lnTo>
                  <a:pt x="42151" y="14146"/>
                </a:lnTo>
                <a:close/>
              </a:path>
              <a:path w="43179" h="60960">
                <a:moveTo>
                  <a:pt x="35903" y="7116"/>
                </a:moveTo>
                <a:lnTo>
                  <a:pt x="42151" y="14146"/>
                </a:lnTo>
                <a:lnTo>
                  <a:pt x="41021" y="9397"/>
                </a:lnTo>
                <a:lnTo>
                  <a:pt x="40513" y="8889"/>
                </a:lnTo>
                <a:lnTo>
                  <a:pt x="35903" y="7116"/>
                </a:lnTo>
                <a:close/>
              </a:path>
              <a:path w="43179" h="60960">
                <a:moveTo>
                  <a:pt x="6604" y="9397"/>
                </a:moveTo>
                <a:lnTo>
                  <a:pt x="6350" y="9651"/>
                </a:lnTo>
                <a:lnTo>
                  <a:pt x="6705" y="9651"/>
                </a:lnTo>
                <a:lnTo>
                  <a:pt x="6604" y="9397"/>
                </a:lnTo>
                <a:close/>
              </a:path>
              <a:path w="43179" h="60960">
                <a:moveTo>
                  <a:pt x="17907" y="0"/>
                </a:moveTo>
                <a:lnTo>
                  <a:pt x="11811" y="634"/>
                </a:lnTo>
                <a:lnTo>
                  <a:pt x="19050" y="634"/>
                </a:lnTo>
                <a:lnTo>
                  <a:pt x="35903" y="7116"/>
                </a:lnTo>
                <a:lnTo>
                  <a:pt x="31496" y="2158"/>
                </a:lnTo>
                <a:lnTo>
                  <a:pt x="32131" y="2158"/>
                </a:lnTo>
                <a:lnTo>
                  <a:pt x="22987" y="253"/>
                </a:lnTo>
                <a:lnTo>
                  <a:pt x="17907" y="0"/>
                </a:lnTo>
                <a:close/>
              </a:path>
              <a:path w="43179" h="60960">
                <a:moveTo>
                  <a:pt x="12954" y="761"/>
                </a:moveTo>
                <a:lnTo>
                  <a:pt x="8509" y="761"/>
                </a:lnTo>
                <a:lnTo>
                  <a:pt x="5080" y="2158"/>
                </a:lnTo>
                <a:lnTo>
                  <a:pt x="5588" y="2158"/>
                </a:lnTo>
                <a:lnTo>
                  <a:pt x="12954" y="761"/>
                </a:lnTo>
                <a:close/>
              </a:path>
              <a:path w="43179" h="60960">
                <a:moveTo>
                  <a:pt x="17272" y="634"/>
                </a:moveTo>
                <a:lnTo>
                  <a:pt x="11557" y="634"/>
                </a:lnTo>
                <a:lnTo>
                  <a:pt x="10033" y="761"/>
                </a:lnTo>
                <a:lnTo>
                  <a:pt x="14986" y="761"/>
                </a:lnTo>
                <a:lnTo>
                  <a:pt x="17272" y="634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893807" y="3776471"/>
            <a:ext cx="36195" cy="45720"/>
          </a:xfrm>
          <a:custGeom>
            <a:avLst/>
            <a:gdLst/>
            <a:ahLst/>
            <a:cxnLst/>
            <a:rect l="l" t="t" r="r" b="b"/>
            <a:pathLst>
              <a:path w="36195" h="45720">
                <a:moveTo>
                  <a:pt x="18288" y="0"/>
                </a:moveTo>
                <a:lnTo>
                  <a:pt x="10922" y="1778"/>
                </a:lnTo>
                <a:lnTo>
                  <a:pt x="11176" y="1778"/>
                </a:lnTo>
                <a:lnTo>
                  <a:pt x="5207" y="6731"/>
                </a:lnTo>
                <a:lnTo>
                  <a:pt x="1397" y="13970"/>
                </a:lnTo>
                <a:lnTo>
                  <a:pt x="0" y="22352"/>
                </a:lnTo>
                <a:lnTo>
                  <a:pt x="1397" y="31242"/>
                </a:lnTo>
                <a:lnTo>
                  <a:pt x="5334" y="38735"/>
                </a:lnTo>
                <a:lnTo>
                  <a:pt x="11176" y="43561"/>
                </a:lnTo>
                <a:lnTo>
                  <a:pt x="11303" y="43561"/>
                </a:lnTo>
                <a:lnTo>
                  <a:pt x="17907" y="45339"/>
                </a:lnTo>
                <a:lnTo>
                  <a:pt x="24892" y="43561"/>
                </a:lnTo>
                <a:lnTo>
                  <a:pt x="30734" y="38735"/>
                </a:lnTo>
                <a:lnTo>
                  <a:pt x="34798" y="31368"/>
                </a:lnTo>
                <a:lnTo>
                  <a:pt x="36195" y="22860"/>
                </a:lnTo>
                <a:lnTo>
                  <a:pt x="34798" y="14097"/>
                </a:lnTo>
                <a:lnTo>
                  <a:pt x="30861" y="6731"/>
                </a:lnTo>
                <a:lnTo>
                  <a:pt x="25019" y="1778"/>
                </a:lnTo>
                <a:lnTo>
                  <a:pt x="18288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890759" y="3779520"/>
            <a:ext cx="33527" cy="396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9863328" y="3779520"/>
            <a:ext cx="64007" cy="6705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9866376" y="3828288"/>
            <a:ext cx="33655" cy="1905"/>
          </a:xfrm>
          <a:custGeom>
            <a:avLst/>
            <a:gdLst/>
            <a:ahLst/>
            <a:cxnLst/>
            <a:rect l="l" t="t" r="r" b="b"/>
            <a:pathLst>
              <a:path w="33654" h="1904">
                <a:moveTo>
                  <a:pt x="0" y="888"/>
                </a:moveTo>
                <a:lnTo>
                  <a:pt x="33147" y="888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863328" y="3837470"/>
            <a:ext cx="33655" cy="8890"/>
          </a:xfrm>
          <a:custGeom>
            <a:avLst/>
            <a:gdLst/>
            <a:ahLst/>
            <a:cxnLst/>
            <a:rect l="l" t="t" r="r" b="b"/>
            <a:pathLst>
              <a:path w="33654" h="8889">
                <a:moveTo>
                  <a:pt x="0" y="4298"/>
                </a:moveTo>
                <a:lnTo>
                  <a:pt x="33248" y="4298"/>
                </a:lnTo>
              </a:path>
            </a:pathLst>
          </a:custGeom>
          <a:ln w="9867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9863328" y="3837559"/>
            <a:ext cx="34925" cy="8890"/>
          </a:xfrm>
          <a:custGeom>
            <a:avLst/>
            <a:gdLst/>
            <a:ahLst/>
            <a:cxnLst/>
            <a:rect l="l" t="t" r="r" b="b"/>
            <a:pathLst>
              <a:path w="34925" h="8889">
                <a:moveTo>
                  <a:pt x="762" y="380"/>
                </a:moveTo>
                <a:lnTo>
                  <a:pt x="634" y="3047"/>
                </a:lnTo>
                <a:lnTo>
                  <a:pt x="634" y="5841"/>
                </a:lnTo>
                <a:lnTo>
                  <a:pt x="762" y="8635"/>
                </a:lnTo>
                <a:lnTo>
                  <a:pt x="1016" y="5841"/>
                </a:lnTo>
                <a:lnTo>
                  <a:pt x="1016" y="3047"/>
                </a:lnTo>
                <a:lnTo>
                  <a:pt x="762" y="380"/>
                </a:lnTo>
                <a:close/>
              </a:path>
              <a:path w="34925" h="8889">
                <a:moveTo>
                  <a:pt x="3937" y="380"/>
                </a:moveTo>
                <a:lnTo>
                  <a:pt x="3809" y="3047"/>
                </a:lnTo>
                <a:lnTo>
                  <a:pt x="3809" y="5841"/>
                </a:lnTo>
                <a:lnTo>
                  <a:pt x="3937" y="8635"/>
                </a:lnTo>
                <a:lnTo>
                  <a:pt x="4191" y="5841"/>
                </a:lnTo>
                <a:lnTo>
                  <a:pt x="4191" y="3047"/>
                </a:lnTo>
                <a:lnTo>
                  <a:pt x="3937" y="380"/>
                </a:lnTo>
                <a:close/>
              </a:path>
              <a:path w="34925" h="8889">
                <a:moveTo>
                  <a:pt x="7112" y="380"/>
                </a:moveTo>
                <a:lnTo>
                  <a:pt x="6984" y="3047"/>
                </a:lnTo>
                <a:lnTo>
                  <a:pt x="6984" y="5841"/>
                </a:lnTo>
                <a:lnTo>
                  <a:pt x="7112" y="8635"/>
                </a:lnTo>
                <a:lnTo>
                  <a:pt x="7366" y="5841"/>
                </a:lnTo>
                <a:lnTo>
                  <a:pt x="7366" y="3047"/>
                </a:lnTo>
                <a:lnTo>
                  <a:pt x="7112" y="380"/>
                </a:lnTo>
                <a:close/>
              </a:path>
              <a:path w="34925" h="8889">
                <a:moveTo>
                  <a:pt x="10287" y="380"/>
                </a:moveTo>
                <a:lnTo>
                  <a:pt x="10160" y="3047"/>
                </a:lnTo>
                <a:lnTo>
                  <a:pt x="10160" y="5841"/>
                </a:lnTo>
                <a:lnTo>
                  <a:pt x="10287" y="8635"/>
                </a:lnTo>
                <a:lnTo>
                  <a:pt x="10541" y="5841"/>
                </a:lnTo>
                <a:lnTo>
                  <a:pt x="10541" y="3047"/>
                </a:lnTo>
                <a:lnTo>
                  <a:pt x="10287" y="380"/>
                </a:lnTo>
                <a:close/>
              </a:path>
              <a:path w="34925" h="8889">
                <a:moveTo>
                  <a:pt x="13588" y="380"/>
                </a:moveTo>
                <a:lnTo>
                  <a:pt x="13335" y="3047"/>
                </a:lnTo>
                <a:lnTo>
                  <a:pt x="13335" y="5841"/>
                </a:lnTo>
                <a:lnTo>
                  <a:pt x="13588" y="8635"/>
                </a:lnTo>
                <a:lnTo>
                  <a:pt x="13842" y="5841"/>
                </a:lnTo>
                <a:lnTo>
                  <a:pt x="13842" y="3047"/>
                </a:lnTo>
                <a:lnTo>
                  <a:pt x="13588" y="380"/>
                </a:lnTo>
                <a:close/>
              </a:path>
              <a:path w="34925" h="8889">
                <a:moveTo>
                  <a:pt x="16764" y="380"/>
                </a:moveTo>
                <a:lnTo>
                  <a:pt x="16510" y="3047"/>
                </a:lnTo>
                <a:lnTo>
                  <a:pt x="16510" y="5841"/>
                </a:lnTo>
                <a:lnTo>
                  <a:pt x="16764" y="8635"/>
                </a:lnTo>
                <a:lnTo>
                  <a:pt x="16891" y="5841"/>
                </a:lnTo>
                <a:lnTo>
                  <a:pt x="16891" y="3047"/>
                </a:lnTo>
                <a:lnTo>
                  <a:pt x="16764" y="380"/>
                </a:lnTo>
                <a:close/>
              </a:path>
              <a:path w="34925" h="8889">
                <a:moveTo>
                  <a:pt x="19939" y="380"/>
                </a:moveTo>
                <a:lnTo>
                  <a:pt x="19685" y="3047"/>
                </a:lnTo>
                <a:lnTo>
                  <a:pt x="19685" y="5841"/>
                </a:lnTo>
                <a:lnTo>
                  <a:pt x="19939" y="8635"/>
                </a:lnTo>
                <a:lnTo>
                  <a:pt x="20066" y="5841"/>
                </a:lnTo>
                <a:lnTo>
                  <a:pt x="20066" y="3047"/>
                </a:lnTo>
                <a:lnTo>
                  <a:pt x="19939" y="380"/>
                </a:lnTo>
                <a:close/>
              </a:path>
              <a:path w="34925" h="8889">
                <a:moveTo>
                  <a:pt x="23113" y="380"/>
                </a:moveTo>
                <a:lnTo>
                  <a:pt x="22860" y="3047"/>
                </a:lnTo>
                <a:lnTo>
                  <a:pt x="22860" y="5841"/>
                </a:lnTo>
                <a:lnTo>
                  <a:pt x="23113" y="8635"/>
                </a:lnTo>
                <a:lnTo>
                  <a:pt x="23241" y="5841"/>
                </a:lnTo>
                <a:lnTo>
                  <a:pt x="23241" y="3047"/>
                </a:lnTo>
                <a:lnTo>
                  <a:pt x="23113" y="380"/>
                </a:lnTo>
                <a:close/>
              </a:path>
              <a:path w="34925" h="8889">
                <a:moveTo>
                  <a:pt x="26288" y="380"/>
                </a:moveTo>
                <a:lnTo>
                  <a:pt x="26034" y="3047"/>
                </a:lnTo>
                <a:lnTo>
                  <a:pt x="26034" y="5841"/>
                </a:lnTo>
                <a:lnTo>
                  <a:pt x="26288" y="8635"/>
                </a:lnTo>
                <a:lnTo>
                  <a:pt x="26543" y="5841"/>
                </a:lnTo>
                <a:lnTo>
                  <a:pt x="26543" y="3047"/>
                </a:lnTo>
                <a:lnTo>
                  <a:pt x="26288" y="380"/>
                </a:lnTo>
                <a:close/>
              </a:path>
              <a:path w="34925" h="8889">
                <a:moveTo>
                  <a:pt x="29463" y="380"/>
                </a:moveTo>
                <a:lnTo>
                  <a:pt x="29337" y="3047"/>
                </a:lnTo>
                <a:lnTo>
                  <a:pt x="29337" y="5841"/>
                </a:lnTo>
                <a:lnTo>
                  <a:pt x="29463" y="8635"/>
                </a:lnTo>
                <a:lnTo>
                  <a:pt x="29718" y="5841"/>
                </a:lnTo>
                <a:lnTo>
                  <a:pt x="29718" y="3047"/>
                </a:lnTo>
                <a:lnTo>
                  <a:pt x="29463" y="380"/>
                </a:lnTo>
                <a:close/>
              </a:path>
              <a:path w="34925" h="8889">
                <a:moveTo>
                  <a:pt x="32766" y="380"/>
                </a:moveTo>
                <a:lnTo>
                  <a:pt x="32512" y="3047"/>
                </a:lnTo>
                <a:lnTo>
                  <a:pt x="32512" y="5841"/>
                </a:lnTo>
                <a:lnTo>
                  <a:pt x="32766" y="8635"/>
                </a:lnTo>
                <a:lnTo>
                  <a:pt x="32893" y="5841"/>
                </a:lnTo>
                <a:lnTo>
                  <a:pt x="32893" y="3047"/>
                </a:lnTo>
                <a:lnTo>
                  <a:pt x="32766" y="380"/>
                </a:lnTo>
                <a:close/>
              </a:path>
              <a:path w="34925" h="8889">
                <a:moveTo>
                  <a:pt x="7746" y="0"/>
                </a:moveTo>
                <a:lnTo>
                  <a:pt x="0" y="126"/>
                </a:lnTo>
                <a:lnTo>
                  <a:pt x="0" y="380"/>
                </a:lnTo>
                <a:lnTo>
                  <a:pt x="34925" y="380"/>
                </a:lnTo>
                <a:lnTo>
                  <a:pt x="34925" y="126"/>
                </a:lnTo>
                <a:lnTo>
                  <a:pt x="7746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9899395" y="3794696"/>
            <a:ext cx="635" cy="9525"/>
          </a:xfrm>
          <a:custGeom>
            <a:avLst/>
            <a:gdLst/>
            <a:ahLst/>
            <a:cxnLst/>
            <a:rect l="l" t="t" r="r" b="b"/>
            <a:pathLst>
              <a:path w="634" h="9525">
                <a:moveTo>
                  <a:pt x="0" y="4476"/>
                </a:moveTo>
                <a:lnTo>
                  <a:pt x="190" y="4476"/>
                </a:lnTo>
              </a:path>
            </a:pathLst>
          </a:custGeom>
          <a:ln w="10223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9845040" y="3846576"/>
            <a:ext cx="146050" cy="24765"/>
          </a:xfrm>
          <a:custGeom>
            <a:avLst/>
            <a:gdLst/>
            <a:ahLst/>
            <a:cxnLst/>
            <a:rect l="l" t="t" r="r" b="b"/>
            <a:pathLst>
              <a:path w="146050" h="24764">
                <a:moveTo>
                  <a:pt x="0" y="0"/>
                </a:moveTo>
                <a:lnTo>
                  <a:pt x="48006" y="24257"/>
                </a:lnTo>
                <a:lnTo>
                  <a:pt x="104013" y="24257"/>
                </a:lnTo>
                <a:lnTo>
                  <a:pt x="108839" y="23622"/>
                </a:lnTo>
                <a:lnTo>
                  <a:pt x="120142" y="20574"/>
                </a:lnTo>
                <a:lnTo>
                  <a:pt x="133858" y="13589"/>
                </a:lnTo>
                <a:lnTo>
                  <a:pt x="146050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9937750" y="3756152"/>
            <a:ext cx="3810" cy="9525"/>
          </a:xfrm>
          <a:custGeom>
            <a:avLst/>
            <a:gdLst/>
            <a:ahLst/>
            <a:cxnLst/>
            <a:rect l="l" t="t" r="r" b="b"/>
            <a:pathLst>
              <a:path w="3809" h="9525">
                <a:moveTo>
                  <a:pt x="3555" y="0"/>
                </a:moveTo>
                <a:lnTo>
                  <a:pt x="2539" y="1143"/>
                </a:lnTo>
                <a:lnTo>
                  <a:pt x="1777" y="2540"/>
                </a:lnTo>
                <a:lnTo>
                  <a:pt x="1269" y="4191"/>
                </a:lnTo>
                <a:lnTo>
                  <a:pt x="634" y="5715"/>
                </a:lnTo>
                <a:lnTo>
                  <a:pt x="126" y="7365"/>
                </a:lnTo>
                <a:lnTo>
                  <a:pt x="0" y="9144"/>
                </a:lnTo>
                <a:lnTo>
                  <a:pt x="126" y="9144"/>
                </a:lnTo>
                <a:lnTo>
                  <a:pt x="761" y="6985"/>
                </a:lnTo>
                <a:lnTo>
                  <a:pt x="2666" y="1905"/>
                </a:lnTo>
                <a:lnTo>
                  <a:pt x="3555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930383" y="3708780"/>
            <a:ext cx="11430" cy="43815"/>
          </a:xfrm>
          <a:custGeom>
            <a:avLst/>
            <a:gdLst/>
            <a:ahLst/>
            <a:cxnLst/>
            <a:rect l="l" t="t" r="r" b="b"/>
            <a:pathLst>
              <a:path w="11429" h="43814">
                <a:moveTo>
                  <a:pt x="10839" y="41579"/>
                </a:moveTo>
                <a:lnTo>
                  <a:pt x="11302" y="43561"/>
                </a:lnTo>
                <a:lnTo>
                  <a:pt x="11048" y="42418"/>
                </a:lnTo>
                <a:lnTo>
                  <a:pt x="10839" y="41579"/>
                </a:lnTo>
                <a:close/>
              </a:path>
              <a:path w="11429" h="43814">
                <a:moveTo>
                  <a:pt x="0" y="0"/>
                </a:moveTo>
                <a:lnTo>
                  <a:pt x="253" y="508"/>
                </a:lnTo>
                <a:lnTo>
                  <a:pt x="761" y="1651"/>
                </a:lnTo>
                <a:lnTo>
                  <a:pt x="1142" y="2794"/>
                </a:lnTo>
                <a:lnTo>
                  <a:pt x="10839" y="41579"/>
                </a:lnTo>
                <a:lnTo>
                  <a:pt x="2031" y="3937"/>
                </a:lnTo>
                <a:lnTo>
                  <a:pt x="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944322" y="3756533"/>
            <a:ext cx="1270" cy="17145"/>
          </a:xfrm>
          <a:custGeom>
            <a:avLst/>
            <a:gdLst/>
            <a:ahLst/>
            <a:cxnLst/>
            <a:rect l="l" t="t" r="r" b="b"/>
            <a:pathLst>
              <a:path w="1270" h="17145">
                <a:moveTo>
                  <a:pt x="0" y="8382"/>
                </a:moveTo>
                <a:lnTo>
                  <a:pt x="1174" y="8382"/>
                </a:lnTo>
              </a:path>
            </a:pathLst>
          </a:custGeom>
          <a:ln w="18033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9944100" y="3728465"/>
            <a:ext cx="6350" cy="26670"/>
          </a:xfrm>
          <a:custGeom>
            <a:avLst/>
            <a:gdLst/>
            <a:ahLst/>
            <a:cxnLst/>
            <a:rect l="l" t="t" r="r" b="b"/>
            <a:pathLst>
              <a:path w="6350" h="26670">
                <a:moveTo>
                  <a:pt x="644" y="23907"/>
                </a:moveTo>
                <a:lnTo>
                  <a:pt x="0" y="26669"/>
                </a:lnTo>
                <a:lnTo>
                  <a:pt x="381" y="25399"/>
                </a:lnTo>
                <a:lnTo>
                  <a:pt x="644" y="23907"/>
                </a:lnTo>
                <a:close/>
              </a:path>
              <a:path w="6350" h="26670">
                <a:moveTo>
                  <a:pt x="5645" y="2476"/>
                </a:moveTo>
                <a:lnTo>
                  <a:pt x="644" y="23907"/>
                </a:lnTo>
                <a:lnTo>
                  <a:pt x="5645" y="2476"/>
                </a:lnTo>
                <a:close/>
              </a:path>
              <a:path w="6350" h="26670">
                <a:moveTo>
                  <a:pt x="6223" y="0"/>
                </a:moveTo>
                <a:lnTo>
                  <a:pt x="5645" y="2476"/>
                </a:lnTo>
                <a:lnTo>
                  <a:pt x="5969" y="1396"/>
                </a:lnTo>
                <a:lnTo>
                  <a:pt x="6223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0066655" y="3569208"/>
            <a:ext cx="147320" cy="283210"/>
          </a:xfrm>
          <a:custGeom>
            <a:avLst/>
            <a:gdLst/>
            <a:ahLst/>
            <a:cxnLst/>
            <a:rect l="l" t="t" r="r" b="b"/>
            <a:pathLst>
              <a:path w="147320" h="283210">
                <a:moveTo>
                  <a:pt x="79312" y="3936"/>
                </a:moveTo>
                <a:lnTo>
                  <a:pt x="78231" y="3936"/>
                </a:lnTo>
                <a:lnTo>
                  <a:pt x="145795" y="283082"/>
                </a:lnTo>
                <a:lnTo>
                  <a:pt x="146811" y="282701"/>
                </a:lnTo>
                <a:lnTo>
                  <a:pt x="79312" y="3936"/>
                </a:lnTo>
                <a:close/>
              </a:path>
              <a:path w="147320" h="283210">
                <a:moveTo>
                  <a:pt x="78358" y="0"/>
                </a:moveTo>
                <a:lnTo>
                  <a:pt x="0" y="281431"/>
                </a:lnTo>
                <a:lnTo>
                  <a:pt x="888" y="281812"/>
                </a:lnTo>
                <a:lnTo>
                  <a:pt x="78231" y="3936"/>
                </a:lnTo>
                <a:lnTo>
                  <a:pt x="79312" y="3936"/>
                </a:lnTo>
                <a:lnTo>
                  <a:pt x="78358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079735" y="3715511"/>
            <a:ext cx="121920" cy="152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0104119" y="3795648"/>
            <a:ext cx="29209" cy="36195"/>
          </a:xfrm>
          <a:custGeom>
            <a:avLst/>
            <a:gdLst/>
            <a:ahLst/>
            <a:cxnLst/>
            <a:rect l="l" t="t" r="r" b="b"/>
            <a:pathLst>
              <a:path w="29209" h="36195">
                <a:moveTo>
                  <a:pt x="2920" y="0"/>
                </a:moveTo>
                <a:lnTo>
                  <a:pt x="0" y="634"/>
                </a:lnTo>
                <a:lnTo>
                  <a:pt x="21335" y="36067"/>
                </a:lnTo>
                <a:lnTo>
                  <a:pt x="28066" y="32130"/>
                </a:lnTo>
                <a:lnTo>
                  <a:pt x="28701" y="15239"/>
                </a:lnTo>
                <a:lnTo>
                  <a:pt x="14604" y="2285"/>
                </a:lnTo>
                <a:lnTo>
                  <a:pt x="2920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117581" y="3761232"/>
            <a:ext cx="22860" cy="106680"/>
          </a:xfrm>
          <a:custGeom>
            <a:avLst/>
            <a:gdLst/>
            <a:ahLst/>
            <a:cxnLst/>
            <a:rect l="l" t="t" r="r" b="b"/>
            <a:pathLst>
              <a:path w="22859" h="106679">
                <a:moveTo>
                  <a:pt x="1269" y="0"/>
                </a:moveTo>
                <a:lnTo>
                  <a:pt x="0" y="6223"/>
                </a:lnTo>
                <a:lnTo>
                  <a:pt x="12445" y="44704"/>
                </a:lnTo>
                <a:lnTo>
                  <a:pt x="15620" y="45212"/>
                </a:lnTo>
                <a:lnTo>
                  <a:pt x="15874" y="51943"/>
                </a:lnTo>
                <a:lnTo>
                  <a:pt x="13257" y="98679"/>
                </a:lnTo>
                <a:lnTo>
                  <a:pt x="12826" y="103632"/>
                </a:lnTo>
                <a:lnTo>
                  <a:pt x="16382" y="106172"/>
                </a:lnTo>
                <a:lnTo>
                  <a:pt x="16128" y="98679"/>
                </a:lnTo>
                <a:lnTo>
                  <a:pt x="16128" y="97790"/>
                </a:lnTo>
                <a:lnTo>
                  <a:pt x="16382" y="87249"/>
                </a:lnTo>
                <a:lnTo>
                  <a:pt x="17271" y="60960"/>
                </a:lnTo>
                <a:lnTo>
                  <a:pt x="17144" y="52451"/>
                </a:lnTo>
                <a:lnTo>
                  <a:pt x="16763" y="45339"/>
                </a:lnTo>
                <a:lnTo>
                  <a:pt x="16975" y="45339"/>
                </a:lnTo>
                <a:lnTo>
                  <a:pt x="16890" y="45085"/>
                </a:lnTo>
                <a:lnTo>
                  <a:pt x="20065" y="41910"/>
                </a:lnTo>
                <a:lnTo>
                  <a:pt x="21589" y="36449"/>
                </a:lnTo>
                <a:lnTo>
                  <a:pt x="21970" y="31115"/>
                </a:lnTo>
                <a:lnTo>
                  <a:pt x="22351" y="27305"/>
                </a:lnTo>
                <a:lnTo>
                  <a:pt x="1269" y="0"/>
                </a:lnTo>
                <a:close/>
              </a:path>
              <a:path w="22859" h="106679">
                <a:moveTo>
                  <a:pt x="16975" y="45339"/>
                </a:moveTo>
                <a:lnTo>
                  <a:pt x="16763" y="45339"/>
                </a:lnTo>
                <a:lnTo>
                  <a:pt x="17017" y="45466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0135996" y="3796029"/>
            <a:ext cx="29209" cy="29845"/>
          </a:xfrm>
          <a:custGeom>
            <a:avLst/>
            <a:gdLst/>
            <a:ahLst/>
            <a:cxnLst/>
            <a:rect l="l" t="t" r="r" b="b"/>
            <a:pathLst>
              <a:path w="29209" h="29845">
                <a:moveTo>
                  <a:pt x="13207" y="0"/>
                </a:moveTo>
                <a:lnTo>
                  <a:pt x="0" y="15875"/>
                </a:lnTo>
                <a:lnTo>
                  <a:pt x="888" y="24257"/>
                </a:lnTo>
                <a:lnTo>
                  <a:pt x="11810" y="29464"/>
                </a:lnTo>
                <a:lnTo>
                  <a:pt x="24002" y="17272"/>
                </a:lnTo>
                <a:lnTo>
                  <a:pt x="28701" y="5080"/>
                </a:lnTo>
                <a:lnTo>
                  <a:pt x="28955" y="1651"/>
                </a:lnTo>
                <a:lnTo>
                  <a:pt x="29082" y="1143"/>
                </a:lnTo>
                <a:lnTo>
                  <a:pt x="13207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076688" y="3834384"/>
            <a:ext cx="106680" cy="30480"/>
          </a:xfrm>
          <a:custGeom>
            <a:avLst/>
            <a:gdLst/>
            <a:ahLst/>
            <a:cxnLst/>
            <a:rect l="l" t="t" r="r" b="b"/>
            <a:pathLst>
              <a:path w="106679" h="30479">
                <a:moveTo>
                  <a:pt x="13589" y="7747"/>
                </a:moveTo>
                <a:lnTo>
                  <a:pt x="5334" y="10414"/>
                </a:lnTo>
                <a:lnTo>
                  <a:pt x="0" y="17780"/>
                </a:lnTo>
                <a:lnTo>
                  <a:pt x="22860" y="30099"/>
                </a:lnTo>
                <a:lnTo>
                  <a:pt x="96266" y="30099"/>
                </a:lnTo>
                <a:lnTo>
                  <a:pt x="106172" y="22733"/>
                </a:lnTo>
                <a:lnTo>
                  <a:pt x="100076" y="15621"/>
                </a:lnTo>
                <a:lnTo>
                  <a:pt x="95960" y="13462"/>
                </a:lnTo>
                <a:lnTo>
                  <a:pt x="75946" y="13462"/>
                </a:lnTo>
                <a:lnTo>
                  <a:pt x="73107" y="11049"/>
                </a:lnTo>
                <a:lnTo>
                  <a:pt x="21082" y="11049"/>
                </a:lnTo>
                <a:lnTo>
                  <a:pt x="13589" y="7747"/>
                </a:lnTo>
                <a:close/>
              </a:path>
              <a:path w="106679" h="30479">
                <a:moveTo>
                  <a:pt x="83947" y="10668"/>
                </a:moveTo>
                <a:lnTo>
                  <a:pt x="75946" y="13462"/>
                </a:lnTo>
                <a:lnTo>
                  <a:pt x="95960" y="13462"/>
                </a:lnTo>
                <a:lnTo>
                  <a:pt x="92329" y="11557"/>
                </a:lnTo>
                <a:lnTo>
                  <a:pt x="83947" y="10668"/>
                </a:lnTo>
                <a:close/>
              </a:path>
              <a:path w="106679" h="30479">
                <a:moveTo>
                  <a:pt x="39370" y="0"/>
                </a:moveTo>
                <a:lnTo>
                  <a:pt x="21082" y="11049"/>
                </a:lnTo>
                <a:lnTo>
                  <a:pt x="73107" y="11049"/>
                </a:lnTo>
                <a:lnTo>
                  <a:pt x="70866" y="9144"/>
                </a:lnTo>
                <a:lnTo>
                  <a:pt x="53340" y="9144"/>
                </a:lnTo>
                <a:lnTo>
                  <a:pt x="46990" y="2667"/>
                </a:lnTo>
                <a:lnTo>
                  <a:pt x="39370" y="0"/>
                </a:lnTo>
                <a:close/>
              </a:path>
              <a:path w="106679" h="30479">
                <a:moveTo>
                  <a:pt x="65151" y="6858"/>
                </a:moveTo>
                <a:lnTo>
                  <a:pt x="59182" y="6858"/>
                </a:lnTo>
                <a:lnTo>
                  <a:pt x="53340" y="9144"/>
                </a:lnTo>
                <a:lnTo>
                  <a:pt x="70866" y="9144"/>
                </a:lnTo>
                <a:lnTo>
                  <a:pt x="65151" y="6858"/>
                </a:lnTo>
                <a:close/>
              </a:path>
            </a:pathLst>
          </a:custGeom>
          <a:solidFill>
            <a:srgbClr val="AC74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067543" y="3849623"/>
            <a:ext cx="146050" cy="24765"/>
          </a:xfrm>
          <a:custGeom>
            <a:avLst/>
            <a:gdLst/>
            <a:ahLst/>
            <a:cxnLst/>
            <a:rect l="l" t="t" r="r" b="b"/>
            <a:pathLst>
              <a:path w="146050" h="24764">
                <a:moveTo>
                  <a:pt x="0" y="0"/>
                </a:moveTo>
                <a:lnTo>
                  <a:pt x="48006" y="24257"/>
                </a:lnTo>
                <a:lnTo>
                  <a:pt x="104139" y="24257"/>
                </a:lnTo>
                <a:lnTo>
                  <a:pt x="108839" y="23622"/>
                </a:lnTo>
                <a:lnTo>
                  <a:pt x="120142" y="20574"/>
                </a:lnTo>
                <a:lnTo>
                  <a:pt x="133858" y="13589"/>
                </a:lnTo>
                <a:lnTo>
                  <a:pt x="146050" y="1143"/>
                </a:lnTo>
                <a:lnTo>
                  <a:pt x="0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113264" y="3805935"/>
            <a:ext cx="22225" cy="25400"/>
          </a:xfrm>
          <a:custGeom>
            <a:avLst/>
            <a:gdLst/>
            <a:ahLst/>
            <a:cxnLst/>
            <a:rect l="l" t="t" r="r" b="b"/>
            <a:pathLst>
              <a:path w="22225" h="25400">
                <a:moveTo>
                  <a:pt x="0" y="0"/>
                </a:moveTo>
                <a:lnTo>
                  <a:pt x="508" y="889"/>
                </a:lnTo>
                <a:lnTo>
                  <a:pt x="762" y="1143"/>
                </a:lnTo>
                <a:lnTo>
                  <a:pt x="1270" y="1905"/>
                </a:lnTo>
                <a:lnTo>
                  <a:pt x="3048" y="3937"/>
                </a:lnTo>
                <a:lnTo>
                  <a:pt x="4953" y="6223"/>
                </a:lnTo>
                <a:lnTo>
                  <a:pt x="21717" y="24892"/>
                </a:lnTo>
                <a:lnTo>
                  <a:pt x="21463" y="24003"/>
                </a:lnTo>
                <a:lnTo>
                  <a:pt x="21209" y="23622"/>
                </a:lnTo>
                <a:lnTo>
                  <a:pt x="20955" y="23114"/>
                </a:lnTo>
                <a:lnTo>
                  <a:pt x="5334" y="5842"/>
                </a:lnTo>
                <a:lnTo>
                  <a:pt x="1397" y="1651"/>
                </a:lnTo>
                <a:lnTo>
                  <a:pt x="635" y="635"/>
                </a:lnTo>
                <a:lnTo>
                  <a:pt x="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128377" y="3779520"/>
            <a:ext cx="6985" cy="27940"/>
          </a:xfrm>
          <a:custGeom>
            <a:avLst/>
            <a:gdLst/>
            <a:ahLst/>
            <a:cxnLst/>
            <a:rect l="l" t="t" r="r" b="b"/>
            <a:pathLst>
              <a:path w="6984" h="27939">
                <a:moveTo>
                  <a:pt x="6368" y="25118"/>
                </a:moveTo>
                <a:lnTo>
                  <a:pt x="6857" y="27812"/>
                </a:lnTo>
                <a:lnTo>
                  <a:pt x="6857" y="27050"/>
                </a:lnTo>
                <a:lnTo>
                  <a:pt x="6368" y="25118"/>
                </a:lnTo>
                <a:close/>
              </a:path>
              <a:path w="6984" h="27939">
                <a:moveTo>
                  <a:pt x="0" y="0"/>
                </a:moveTo>
                <a:lnTo>
                  <a:pt x="6368" y="25118"/>
                </a:lnTo>
                <a:lnTo>
                  <a:pt x="2539" y="7111"/>
                </a:lnTo>
                <a:lnTo>
                  <a:pt x="507" y="1523"/>
                </a:lnTo>
                <a:lnTo>
                  <a:pt x="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136378" y="3806952"/>
            <a:ext cx="22225" cy="17780"/>
          </a:xfrm>
          <a:custGeom>
            <a:avLst/>
            <a:gdLst/>
            <a:ahLst/>
            <a:cxnLst/>
            <a:rect l="l" t="t" r="r" b="b"/>
            <a:pathLst>
              <a:path w="22225" h="17779">
                <a:moveTo>
                  <a:pt x="4304" y="12826"/>
                </a:moveTo>
                <a:lnTo>
                  <a:pt x="2794" y="13970"/>
                </a:lnTo>
                <a:lnTo>
                  <a:pt x="1905" y="14859"/>
                </a:lnTo>
                <a:lnTo>
                  <a:pt x="1143" y="15748"/>
                </a:lnTo>
                <a:lnTo>
                  <a:pt x="762" y="16256"/>
                </a:lnTo>
                <a:lnTo>
                  <a:pt x="381" y="16637"/>
                </a:lnTo>
                <a:lnTo>
                  <a:pt x="254" y="16891"/>
                </a:lnTo>
                <a:lnTo>
                  <a:pt x="0" y="17272"/>
                </a:lnTo>
                <a:lnTo>
                  <a:pt x="4304" y="12826"/>
                </a:lnTo>
                <a:close/>
              </a:path>
              <a:path w="22225" h="17779">
                <a:moveTo>
                  <a:pt x="18764" y="1878"/>
                </a:moveTo>
                <a:lnTo>
                  <a:pt x="13081" y="5207"/>
                </a:lnTo>
                <a:lnTo>
                  <a:pt x="7747" y="9271"/>
                </a:lnTo>
                <a:lnTo>
                  <a:pt x="4304" y="12826"/>
                </a:lnTo>
                <a:lnTo>
                  <a:pt x="18764" y="1878"/>
                </a:lnTo>
                <a:close/>
              </a:path>
              <a:path w="22225" h="17779">
                <a:moveTo>
                  <a:pt x="21971" y="0"/>
                </a:moveTo>
                <a:lnTo>
                  <a:pt x="21844" y="0"/>
                </a:lnTo>
                <a:lnTo>
                  <a:pt x="21463" y="127"/>
                </a:lnTo>
                <a:lnTo>
                  <a:pt x="21209" y="254"/>
                </a:lnTo>
                <a:lnTo>
                  <a:pt x="20574" y="508"/>
                </a:lnTo>
                <a:lnTo>
                  <a:pt x="18764" y="1878"/>
                </a:lnTo>
                <a:lnTo>
                  <a:pt x="21971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896856" y="3567690"/>
            <a:ext cx="277495" cy="0"/>
          </a:xfrm>
          <a:custGeom>
            <a:avLst/>
            <a:gdLst/>
            <a:ahLst/>
            <a:cxnLst/>
            <a:rect l="l" t="t" r="r" b="b"/>
            <a:pathLst>
              <a:path w="277495">
                <a:moveTo>
                  <a:pt x="0" y="0"/>
                </a:moveTo>
                <a:lnTo>
                  <a:pt x="276898" y="0"/>
                </a:lnTo>
              </a:path>
            </a:pathLst>
          </a:custGeom>
          <a:ln w="10401">
            <a:solidFill>
              <a:srgbClr val="455A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960864" y="3886200"/>
            <a:ext cx="137159" cy="731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0006583" y="3550920"/>
            <a:ext cx="45720" cy="347980"/>
          </a:xfrm>
          <a:custGeom>
            <a:avLst/>
            <a:gdLst/>
            <a:ahLst/>
            <a:cxnLst/>
            <a:rect l="l" t="t" r="r" b="b"/>
            <a:pathLst>
              <a:path w="45720" h="347979">
                <a:moveTo>
                  <a:pt x="30606" y="307594"/>
                </a:moveTo>
                <a:lnTo>
                  <a:pt x="14477" y="307594"/>
                </a:lnTo>
                <a:lnTo>
                  <a:pt x="8000" y="316484"/>
                </a:lnTo>
                <a:lnTo>
                  <a:pt x="8000" y="338582"/>
                </a:lnTo>
                <a:lnTo>
                  <a:pt x="14477" y="347472"/>
                </a:lnTo>
                <a:lnTo>
                  <a:pt x="30606" y="347472"/>
                </a:lnTo>
                <a:lnTo>
                  <a:pt x="37210" y="338582"/>
                </a:lnTo>
                <a:lnTo>
                  <a:pt x="37210" y="316484"/>
                </a:lnTo>
                <a:lnTo>
                  <a:pt x="30606" y="307594"/>
                </a:lnTo>
                <a:close/>
              </a:path>
              <a:path w="45720" h="347979">
                <a:moveTo>
                  <a:pt x="16128" y="0"/>
                </a:moveTo>
                <a:lnTo>
                  <a:pt x="10794" y="6731"/>
                </a:lnTo>
                <a:lnTo>
                  <a:pt x="10413" y="23876"/>
                </a:lnTo>
                <a:lnTo>
                  <a:pt x="15620" y="31115"/>
                </a:lnTo>
                <a:lnTo>
                  <a:pt x="16763" y="31242"/>
                </a:lnTo>
                <a:lnTo>
                  <a:pt x="11302" y="237744"/>
                </a:lnTo>
                <a:lnTo>
                  <a:pt x="16636" y="248920"/>
                </a:lnTo>
                <a:lnTo>
                  <a:pt x="0" y="279908"/>
                </a:lnTo>
                <a:lnTo>
                  <a:pt x="15620" y="307594"/>
                </a:lnTo>
                <a:lnTo>
                  <a:pt x="29463" y="307594"/>
                </a:lnTo>
                <a:lnTo>
                  <a:pt x="45211" y="279908"/>
                </a:lnTo>
                <a:lnTo>
                  <a:pt x="28574" y="248920"/>
                </a:lnTo>
                <a:lnTo>
                  <a:pt x="33908" y="237744"/>
                </a:lnTo>
                <a:lnTo>
                  <a:pt x="28320" y="31750"/>
                </a:lnTo>
                <a:lnTo>
                  <a:pt x="28701" y="31750"/>
                </a:lnTo>
                <a:lnTo>
                  <a:pt x="34289" y="24892"/>
                </a:lnTo>
                <a:lnTo>
                  <a:pt x="34543" y="16256"/>
                </a:lnTo>
                <a:lnTo>
                  <a:pt x="34543" y="7366"/>
                </a:lnTo>
                <a:lnTo>
                  <a:pt x="29209" y="127"/>
                </a:lnTo>
                <a:lnTo>
                  <a:pt x="16128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015728" y="3550920"/>
            <a:ext cx="16510" cy="33655"/>
          </a:xfrm>
          <a:custGeom>
            <a:avLst/>
            <a:gdLst/>
            <a:ahLst/>
            <a:cxnLst/>
            <a:rect l="l" t="t" r="r" b="b"/>
            <a:pathLst>
              <a:path w="16509" h="33654">
                <a:moveTo>
                  <a:pt x="13236" y="32815"/>
                </a:moveTo>
                <a:lnTo>
                  <a:pt x="13970" y="33401"/>
                </a:lnTo>
                <a:lnTo>
                  <a:pt x="16256" y="32893"/>
                </a:lnTo>
                <a:lnTo>
                  <a:pt x="13970" y="32893"/>
                </a:lnTo>
                <a:lnTo>
                  <a:pt x="13236" y="32815"/>
                </a:lnTo>
                <a:close/>
              </a:path>
              <a:path w="16509" h="33654">
                <a:moveTo>
                  <a:pt x="3947" y="25403"/>
                </a:moveTo>
                <a:lnTo>
                  <a:pt x="13236" y="32815"/>
                </a:lnTo>
                <a:lnTo>
                  <a:pt x="3947" y="25403"/>
                </a:lnTo>
                <a:close/>
              </a:path>
              <a:path w="16509" h="33654">
                <a:moveTo>
                  <a:pt x="820" y="15931"/>
                </a:moveTo>
                <a:lnTo>
                  <a:pt x="0" y="18415"/>
                </a:lnTo>
                <a:lnTo>
                  <a:pt x="1270" y="23241"/>
                </a:lnTo>
                <a:lnTo>
                  <a:pt x="1397" y="23368"/>
                </a:lnTo>
                <a:lnTo>
                  <a:pt x="3947" y="25403"/>
                </a:lnTo>
                <a:lnTo>
                  <a:pt x="820" y="15931"/>
                </a:lnTo>
                <a:close/>
              </a:path>
              <a:path w="16509" h="33654">
                <a:moveTo>
                  <a:pt x="4069" y="6092"/>
                </a:moveTo>
                <a:lnTo>
                  <a:pt x="3937" y="6350"/>
                </a:lnTo>
                <a:lnTo>
                  <a:pt x="2413" y="8763"/>
                </a:lnTo>
                <a:lnTo>
                  <a:pt x="1778" y="10160"/>
                </a:lnTo>
                <a:lnTo>
                  <a:pt x="508" y="14986"/>
                </a:lnTo>
                <a:lnTo>
                  <a:pt x="820" y="15931"/>
                </a:lnTo>
                <a:lnTo>
                  <a:pt x="4069" y="6092"/>
                </a:lnTo>
                <a:close/>
              </a:path>
              <a:path w="16509" h="33654">
                <a:moveTo>
                  <a:pt x="14097" y="0"/>
                </a:moveTo>
                <a:lnTo>
                  <a:pt x="5715" y="3556"/>
                </a:lnTo>
                <a:lnTo>
                  <a:pt x="4572" y="4572"/>
                </a:lnTo>
                <a:lnTo>
                  <a:pt x="4069" y="6092"/>
                </a:lnTo>
                <a:lnTo>
                  <a:pt x="13970" y="508"/>
                </a:lnTo>
                <a:lnTo>
                  <a:pt x="16510" y="508"/>
                </a:lnTo>
                <a:lnTo>
                  <a:pt x="14097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029697" y="3569334"/>
            <a:ext cx="13335" cy="14604"/>
          </a:xfrm>
          <a:custGeom>
            <a:avLst/>
            <a:gdLst/>
            <a:ahLst/>
            <a:cxnLst/>
            <a:rect l="l" t="t" r="r" b="b"/>
            <a:pathLst>
              <a:path w="13334" h="14604">
                <a:moveTo>
                  <a:pt x="2830" y="13831"/>
                </a:moveTo>
                <a:lnTo>
                  <a:pt x="0" y="14478"/>
                </a:lnTo>
                <a:lnTo>
                  <a:pt x="2285" y="14478"/>
                </a:lnTo>
                <a:lnTo>
                  <a:pt x="2830" y="13831"/>
                </a:lnTo>
                <a:close/>
              </a:path>
              <a:path w="13334" h="14604">
                <a:moveTo>
                  <a:pt x="12845" y="1930"/>
                </a:moveTo>
                <a:lnTo>
                  <a:pt x="2830" y="13831"/>
                </a:lnTo>
                <a:lnTo>
                  <a:pt x="4444" y="13462"/>
                </a:lnTo>
                <a:lnTo>
                  <a:pt x="6349" y="12446"/>
                </a:lnTo>
                <a:lnTo>
                  <a:pt x="10413" y="8763"/>
                </a:lnTo>
                <a:lnTo>
                  <a:pt x="12064" y="5715"/>
                </a:lnTo>
                <a:lnTo>
                  <a:pt x="12191" y="4826"/>
                </a:lnTo>
                <a:lnTo>
                  <a:pt x="12845" y="1930"/>
                </a:lnTo>
                <a:close/>
              </a:path>
              <a:path w="13334" h="14604">
                <a:moveTo>
                  <a:pt x="13207" y="0"/>
                </a:moveTo>
                <a:lnTo>
                  <a:pt x="13080" y="889"/>
                </a:lnTo>
                <a:lnTo>
                  <a:pt x="12845" y="1930"/>
                </a:lnTo>
                <a:lnTo>
                  <a:pt x="13080" y="1651"/>
                </a:lnTo>
                <a:lnTo>
                  <a:pt x="13207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029825" y="3551428"/>
            <a:ext cx="13335" cy="15240"/>
          </a:xfrm>
          <a:custGeom>
            <a:avLst/>
            <a:gdLst/>
            <a:ahLst/>
            <a:cxnLst/>
            <a:rect l="l" t="t" r="r" b="b"/>
            <a:pathLst>
              <a:path w="13334" h="15239">
                <a:moveTo>
                  <a:pt x="2413" y="0"/>
                </a:moveTo>
                <a:lnTo>
                  <a:pt x="0" y="0"/>
                </a:lnTo>
                <a:lnTo>
                  <a:pt x="4318" y="1016"/>
                </a:lnTo>
                <a:lnTo>
                  <a:pt x="6223" y="2032"/>
                </a:lnTo>
                <a:lnTo>
                  <a:pt x="12954" y="13970"/>
                </a:lnTo>
                <a:lnTo>
                  <a:pt x="13081" y="14859"/>
                </a:lnTo>
                <a:lnTo>
                  <a:pt x="13081" y="12827"/>
                </a:lnTo>
                <a:lnTo>
                  <a:pt x="11811" y="6096"/>
                </a:lnTo>
                <a:lnTo>
                  <a:pt x="7620" y="1397"/>
                </a:lnTo>
                <a:lnTo>
                  <a:pt x="2413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003535" y="3788664"/>
            <a:ext cx="48768" cy="731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022967" y="3859657"/>
            <a:ext cx="13335" cy="1905"/>
          </a:xfrm>
          <a:custGeom>
            <a:avLst/>
            <a:gdLst/>
            <a:ahLst/>
            <a:cxnLst/>
            <a:rect l="l" t="t" r="r" b="b"/>
            <a:pathLst>
              <a:path w="13334" h="1904">
                <a:moveTo>
                  <a:pt x="8000" y="0"/>
                </a:moveTo>
                <a:lnTo>
                  <a:pt x="4825" y="0"/>
                </a:lnTo>
                <a:lnTo>
                  <a:pt x="3301" y="381"/>
                </a:lnTo>
                <a:lnTo>
                  <a:pt x="1777" y="889"/>
                </a:lnTo>
                <a:lnTo>
                  <a:pt x="1142" y="1016"/>
                </a:lnTo>
                <a:lnTo>
                  <a:pt x="507" y="1270"/>
                </a:lnTo>
                <a:lnTo>
                  <a:pt x="0" y="1651"/>
                </a:lnTo>
                <a:lnTo>
                  <a:pt x="0" y="1905"/>
                </a:lnTo>
                <a:lnTo>
                  <a:pt x="2793" y="762"/>
                </a:lnTo>
                <a:lnTo>
                  <a:pt x="8635" y="635"/>
                </a:lnTo>
                <a:lnTo>
                  <a:pt x="10871" y="635"/>
                </a:lnTo>
                <a:lnTo>
                  <a:pt x="9651" y="127"/>
                </a:lnTo>
                <a:lnTo>
                  <a:pt x="8000" y="0"/>
                </a:lnTo>
                <a:close/>
              </a:path>
              <a:path w="13334" h="1904">
                <a:moveTo>
                  <a:pt x="10871" y="635"/>
                </a:moveTo>
                <a:lnTo>
                  <a:pt x="8635" y="635"/>
                </a:lnTo>
                <a:lnTo>
                  <a:pt x="10794" y="1016"/>
                </a:lnTo>
                <a:lnTo>
                  <a:pt x="12953" y="1651"/>
                </a:lnTo>
                <a:lnTo>
                  <a:pt x="12445" y="1270"/>
                </a:lnTo>
                <a:lnTo>
                  <a:pt x="11810" y="889"/>
                </a:lnTo>
                <a:lnTo>
                  <a:pt x="11175" y="762"/>
                </a:lnTo>
                <a:lnTo>
                  <a:pt x="10871" y="635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017125" y="3888866"/>
            <a:ext cx="26034" cy="12065"/>
          </a:xfrm>
          <a:custGeom>
            <a:avLst/>
            <a:gdLst/>
            <a:ahLst/>
            <a:cxnLst/>
            <a:rect l="l" t="t" r="r" b="b"/>
            <a:pathLst>
              <a:path w="26034" h="12064">
                <a:moveTo>
                  <a:pt x="26034" y="0"/>
                </a:moveTo>
                <a:lnTo>
                  <a:pt x="10660" y="10946"/>
                </a:lnTo>
                <a:lnTo>
                  <a:pt x="11810" y="11683"/>
                </a:lnTo>
                <a:lnTo>
                  <a:pt x="16001" y="11175"/>
                </a:lnTo>
                <a:lnTo>
                  <a:pt x="25907" y="507"/>
                </a:lnTo>
                <a:lnTo>
                  <a:pt x="26034" y="0"/>
                </a:lnTo>
                <a:close/>
              </a:path>
              <a:path w="26034" h="12064">
                <a:moveTo>
                  <a:pt x="492" y="4425"/>
                </a:moveTo>
                <a:lnTo>
                  <a:pt x="1015" y="5079"/>
                </a:lnTo>
                <a:lnTo>
                  <a:pt x="2158" y="6349"/>
                </a:lnTo>
                <a:lnTo>
                  <a:pt x="6476" y="10159"/>
                </a:lnTo>
                <a:lnTo>
                  <a:pt x="10159" y="11302"/>
                </a:lnTo>
                <a:lnTo>
                  <a:pt x="10660" y="10946"/>
                </a:lnTo>
                <a:lnTo>
                  <a:pt x="492" y="4425"/>
                </a:lnTo>
                <a:close/>
              </a:path>
              <a:path w="26034" h="12064">
                <a:moveTo>
                  <a:pt x="0" y="3809"/>
                </a:moveTo>
                <a:lnTo>
                  <a:pt x="126" y="4190"/>
                </a:lnTo>
                <a:lnTo>
                  <a:pt x="492" y="4425"/>
                </a:lnTo>
                <a:lnTo>
                  <a:pt x="0" y="3809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005568" y="3831335"/>
            <a:ext cx="47625" cy="635"/>
          </a:xfrm>
          <a:custGeom>
            <a:avLst/>
            <a:gdLst/>
            <a:ahLst/>
            <a:cxnLst/>
            <a:rect l="l" t="t" r="r" b="b"/>
            <a:pathLst>
              <a:path w="47625" h="635">
                <a:moveTo>
                  <a:pt x="0" y="317"/>
                </a:moveTo>
                <a:lnTo>
                  <a:pt x="47498" y="317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9987660" y="3926776"/>
            <a:ext cx="84455" cy="0"/>
          </a:xfrm>
          <a:custGeom>
            <a:avLst/>
            <a:gdLst/>
            <a:ahLst/>
            <a:cxnLst/>
            <a:rect l="l" t="t" r="r" b="b"/>
            <a:pathLst>
              <a:path w="84454">
                <a:moveTo>
                  <a:pt x="0" y="0"/>
                </a:moveTo>
                <a:lnTo>
                  <a:pt x="84074" y="0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9912095" y="3550920"/>
            <a:ext cx="18415" cy="24765"/>
          </a:xfrm>
          <a:custGeom>
            <a:avLst/>
            <a:gdLst/>
            <a:ahLst/>
            <a:cxnLst/>
            <a:rect l="l" t="t" r="r" b="b"/>
            <a:pathLst>
              <a:path w="18415" h="24764">
                <a:moveTo>
                  <a:pt x="6096" y="0"/>
                </a:moveTo>
                <a:lnTo>
                  <a:pt x="1651" y="4064"/>
                </a:lnTo>
                <a:lnTo>
                  <a:pt x="0" y="16129"/>
                </a:lnTo>
                <a:lnTo>
                  <a:pt x="2921" y="21971"/>
                </a:lnTo>
                <a:lnTo>
                  <a:pt x="12065" y="24257"/>
                </a:lnTo>
                <a:lnTo>
                  <a:pt x="16383" y="20320"/>
                </a:lnTo>
                <a:lnTo>
                  <a:pt x="18034" y="8128"/>
                </a:lnTo>
                <a:lnTo>
                  <a:pt x="15113" y="2286"/>
                </a:lnTo>
                <a:lnTo>
                  <a:pt x="6096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9912095" y="3550920"/>
            <a:ext cx="12065" cy="24765"/>
          </a:xfrm>
          <a:custGeom>
            <a:avLst/>
            <a:gdLst/>
            <a:ahLst/>
            <a:cxnLst/>
            <a:rect l="l" t="t" r="r" b="b"/>
            <a:pathLst>
              <a:path w="12065" h="24764">
                <a:moveTo>
                  <a:pt x="10169" y="24171"/>
                </a:moveTo>
                <a:lnTo>
                  <a:pt x="9525" y="24257"/>
                </a:lnTo>
                <a:lnTo>
                  <a:pt x="10287" y="24257"/>
                </a:lnTo>
                <a:close/>
              </a:path>
              <a:path w="12065" h="24764">
                <a:moveTo>
                  <a:pt x="9382" y="23593"/>
                </a:moveTo>
                <a:lnTo>
                  <a:pt x="10169" y="24171"/>
                </a:lnTo>
                <a:lnTo>
                  <a:pt x="11430" y="24003"/>
                </a:lnTo>
                <a:lnTo>
                  <a:pt x="9382" y="23593"/>
                </a:lnTo>
                <a:close/>
              </a:path>
              <a:path w="12065" h="24764">
                <a:moveTo>
                  <a:pt x="2065" y="18227"/>
                </a:moveTo>
                <a:lnTo>
                  <a:pt x="9382" y="23593"/>
                </a:lnTo>
                <a:lnTo>
                  <a:pt x="2065" y="18227"/>
                </a:lnTo>
                <a:close/>
              </a:path>
              <a:path w="12065" h="24764">
                <a:moveTo>
                  <a:pt x="10795" y="0"/>
                </a:moveTo>
                <a:lnTo>
                  <a:pt x="0" y="12065"/>
                </a:lnTo>
                <a:lnTo>
                  <a:pt x="762" y="17272"/>
                </a:lnTo>
                <a:lnTo>
                  <a:pt x="2065" y="18227"/>
                </a:lnTo>
                <a:lnTo>
                  <a:pt x="1397" y="17399"/>
                </a:lnTo>
                <a:lnTo>
                  <a:pt x="1270" y="17272"/>
                </a:lnTo>
                <a:lnTo>
                  <a:pt x="508" y="12065"/>
                </a:lnTo>
                <a:lnTo>
                  <a:pt x="2032" y="7620"/>
                </a:lnTo>
                <a:lnTo>
                  <a:pt x="2413" y="6604"/>
                </a:lnTo>
                <a:lnTo>
                  <a:pt x="10795" y="508"/>
                </a:lnTo>
                <a:lnTo>
                  <a:pt x="11684" y="508"/>
                </a:lnTo>
                <a:lnTo>
                  <a:pt x="10795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9923526" y="3572636"/>
            <a:ext cx="4445" cy="2540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4318" y="0"/>
                </a:moveTo>
                <a:lnTo>
                  <a:pt x="0" y="2286"/>
                </a:lnTo>
                <a:lnTo>
                  <a:pt x="1651" y="2540"/>
                </a:lnTo>
                <a:lnTo>
                  <a:pt x="4318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9927843" y="357225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190"/>
                </a:moveTo>
                <a:lnTo>
                  <a:pt x="380" y="190"/>
                </a:lnTo>
              </a:path>
            </a:pathLst>
          </a:custGeom>
          <a:ln w="3175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9928352" y="3569715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1270" y="0"/>
                </a:moveTo>
                <a:lnTo>
                  <a:pt x="0" y="2286"/>
                </a:lnTo>
                <a:lnTo>
                  <a:pt x="1143" y="1270"/>
                </a:lnTo>
                <a:lnTo>
                  <a:pt x="127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9929621" y="3561969"/>
            <a:ext cx="1270" cy="8255"/>
          </a:xfrm>
          <a:custGeom>
            <a:avLst/>
            <a:gdLst/>
            <a:ahLst/>
            <a:cxnLst/>
            <a:rect l="l" t="t" r="r" b="b"/>
            <a:pathLst>
              <a:path w="1270" h="8254">
                <a:moveTo>
                  <a:pt x="0" y="3873"/>
                </a:moveTo>
                <a:lnTo>
                  <a:pt x="761" y="3873"/>
                </a:lnTo>
              </a:path>
            </a:pathLst>
          </a:custGeom>
          <a:ln w="9017">
            <a:solidFill>
              <a:srgbClr val="2430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922891" y="3551428"/>
            <a:ext cx="7620" cy="8890"/>
          </a:xfrm>
          <a:custGeom>
            <a:avLst/>
            <a:gdLst/>
            <a:ahLst/>
            <a:cxnLst/>
            <a:rect l="l" t="t" r="r" b="b"/>
            <a:pathLst>
              <a:path w="7620" h="8889">
                <a:moveTo>
                  <a:pt x="889" y="0"/>
                </a:moveTo>
                <a:lnTo>
                  <a:pt x="0" y="0"/>
                </a:lnTo>
                <a:lnTo>
                  <a:pt x="4318" y="2794"/>
                </a:lnTo>
                <a:lnTo>
                  <a:pt x="5715" y="4572"/>
                </a:lnTo>
                <a:lnTo>
                  <a:pt x="7112" y="8636"/>
                </a:lnTo>
                <a:lnTo>
                  <a:pt x="6985" y="7620"/>
                </a:lnTo>
                <a:lnTo>
                  <a:pt x="5969" y="4445"/>
                </a:lnTo>
                <a:lnTo>
                  <a:pt x="4445" y="2413"/>
                </a:lnTo>
                <a:lnTo>
                  <a:pt x="889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10134600" y="3557015"/>
            <a:ext cx="20955" cy="27305"/>
          </a:xfrm>
          <a:custGeom>
            <a:avLst/>
            <a:gdLst/>
            <a:ahLst/>
            <a:cxnLst/>
            <a:rect l="l" t="t" r="r" b="b"/>
            <a:pathLst>
              <a:path w="20954" h="27304">
                <a:moveTo>
                  <a:pt x="11429" y="0"/>
                </a:moveTo>
                <a:lnTo>
                  <a:pt x="5714" y="1397"/>
                </a:lnTo>
                <a:lnTo>
                  <a:pt x="0" y="12319"/>
                </a:lnTo>
                <a:lnTo>
                  <a:pt x="1015" y="19812"/>
                </a:lnTo>
                <a:lnTo>
                  <a:pt x="9397" y="27178"/>
                </a:lnTo>
                <a:lnTo>
                  <a:pt x="15112" y="25780"/>
                </a:lnTo>
                <a:lnTo>
                  <a:pt x="20827" y="14859"/>
                </a:lnTo>
                <a:lnTo>
                  <a:pt x="19684" y="7493"/>
                </a:lnTo>
                <a:lnTo>
                  <a:pt x="15620" y="3682"/>
                </a:lnTo>
                <a:lnTo>
                  <a:pt x="11429" y="0"/>
                </a:lnTo>
                <a:close/>
              </a:path>
            </a:pathLst>
          </a:custGeom>
          <a:solidFill>
            <a:srgbClr val="455A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10142728" y="3569080"/>
            <a:ext cx="13335" cy="12700"/>
          </a:xfrm>
          <a:custGeom>
            <a:avLst/>
            <a:gdLst/>
            <a:ahLst/>
            <a:cxnLst/>
            <a:rect l="l" t="t" r="r" b="b"/>
            <a:pathLst>
              <a:path w="13334" h="12700">
                <a:moveTo>
                  <a:pt x="13080" y="0"/>
                </a:moveTo>
                <a:lnTo>
                  <a:pt x="12953" y="762"/>
                </a:lnTo>
                <a:lnTo>
                  <a:pt x="12826" y="3429"/>
                </a:lnTo>
                <a:lnTo>
                  <a:pt x="12191" y="5207"/>
                </a:lnTo>
                <a:lnTo>
                  <a:pt x="3301" y="11557"/>
                </a:lnTo>
                <a:lnTo>
                  <a:pt x="0" y="11557"/>
                </a:lnTo>
                <a:lnTo>
                  <a:pt x="1777" y="11938"/>
                </a:lnTo>
                <a:lnTo>
                  <a:pt x="3428" y="12192"/>
                </a:lnTo>
                <a:lnTo>
                  <a:pt x="5206" y="11938"/>
                </a:lnTo>
                <a:lnTo>
                  <a:pt x="8254" y="10541"/>
                </a:lnTo>
                <a:lnTo>
                  <a:pt x="9651" y="9398"/>
                </a:lnTo>
                <a:lnTo>
                  <a:pt x="12318" y="5969"/>
                </a:lnTo>
                <a:lnTo>
                  <a:pt x="13080" y="3429"/>
                </a:lnTo>
                <a:lnTo>
                  <a:pt x="13080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0134600" y="3557015"/>
            <a:ext cx="14604" cy="24130"/>
          </a:xfrm>
          <a:custGeom>
            <a:avLst/>
            <a:gdLst/>
            <a:ahLst/>
            <a:cxnLst/>
            <a:rect l="l" t="t" r="r" b="b"/>
            <a:pathLst>
              <a:path w="14604" h="24129">
                <a:moveTo>
                  <a:pt x="839" y="11259"/>
                </a:moveTo>
                <a:lnTo>
                  <a:pt x="7874" y="23622"/>
                </a:lnTo>
                <a:lnTo>
                  <a:pt x="11430" y="23622"/>
                </a:lnTo>
                <a:lnTo>
                  <a:pt x="8763" y="23241"/>
                </a:lnTo>
                <a:lnTo>
                  <a:pt x="7874" y="22860"/>
                </a:lnTo>
                <a:lnTo>
                  <a:pt x="508" y="12065"/>
                </a:lnTo>
                <a:lnTo>
                  <a:pt x="839" y="11259"/>
                </a:lnTo>
                <a:close/>
              </a:path>
              <a:path w="14604" h="24129">
                <a:moveTo>
                  <a:pt x="11381" y="1143"/>
                </a:moveTo>
                <a:lnTo>
                  <a:pt x="9271" y="1143"/>
                </a:lnTo>
                <a:lnTo>
                  <a:pt x="7620" y="1651"/>
                </a:lnTo>
                <a:lnTo>
                  <a:pt x="4445" y="3937"/>
                </a:lnTo>
                <a:lnTo>
                  <a:pt x="3175" y="5588"/>
                </a:lnTo>
                <a:lnTo>
                  <a:pt x="839" y="11259"/>
                </a:lnTo>
                <a:lnTo>
                  <a:pt x="11381" y="1143"/>
                </a:lnTo>
                <a:close/>
              </a:path>
              <a:path w="14604" h="24129">
                <a:moveTo>
                  <a:pt x="12573" y="0"/>
                </a:moveTo>
                <a:lnTo>
                  <a:pt x="11381" y="1143"/>
                </a:lnTo>
                <a:lnTo>
                  <a:pt x="14605" y="1143"/>
                </a:lnTo>
                <a:lnTo>
                  <a:pt x="12573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0147427" y="3558159"/>
            <a:ext cx="8255" cy="8255"/>
          </a:xfrm>
          <a:custGeom>
            <a:avLst/>
            <a:gdLst/>
            <a:ahLst/>
            <a:cxnLst/>
            <a:rect l="l" t="t" r="r" b="b"/>
            <a:pathLst>
              <a:path w="8254" h="8254">
                <a:moveTo>
                  <a:pt x="1777" y="0"/>
                </a:moveTo>
                <a:lnTo>
                  <a:pt x="0" y="0"/>
                </a:lnTo>
                <a:lnTo>
                  <a:pt x="1269" y="254"/>
                </a:lnTo>
                <a:lnTo>
                  <a:pt x="4698" y="2159"/>
                </a:lnTo>
                <a:lnTo>
                  <a:pt x="6349" y="3937"/>
                </a:lnTo>
                <a:lnTo>
                  <a:pt x="8000" y="8001"/>
                </a:lnTo>
                <a:lnTo>
                  <a:pt x="8000" y="6985"/>
                </a:lnTo>
                <a:lnTo>
                  <a:pt x="7619" y="6096"/>
                </a:lnTo>
                <a:lnTo>
                  <a:pt x="6984" y="4445"/>
                </a:lnTo>
                <a:lnTo>
                  <a:pt x="6603" y="3682"/>
                </a:lnTo>
                <a:lnTo>
                  <a:pt x="4952" y="1778"/>
                </a:lnTo>
                <a:lnTo>
                  <a:pt x="1777" y="0"/>
                </a:lnTo>
                <a:close/>
              </a:path>
            </a:pathLst>
          </a:custGeom>
          <a:solidFill>
            <a:srgbClr val="2430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605386" y="3616833"/>
            <a:ext cx="283210" cy="285750"/>
          </a:xfrm>
          <a:custGeom>
            <a:avLst/>
            <a:gdLst/>
            <a:ahLst/>
            <a:cxnLst/>
            <a:rect l="l" t="t" r="r" b="b"/>
            <a:pathLst>
              <a:path w="283209" h="285750">
                <a:moveTo>
                  <a:pt x="141477" y="0"/>
                </a:moveTo>
                <a:lnTo>
                  <a:pt x="96773" y="7366"/>
                </a:lnTo>
                <a:lnTo>
                  <a:pt x="57911" y="27686"/>
                </a:lnTo>
                <a:lnTo>
                  <a:pt x="27304" y="58547"/>
                </a:lnTo>
                <a:lnTo>
                  <a:pt x="7238" y="97663"/>
                </a:lnTo>
                <a:lnTo>
                  <a:pt x="0" y="142748"/>
                </a:lnTo>
                <a:lnTo>
                  <a:pt x="7238" y="187833"/>
                </a:lnTo>
                <a:lnTo>
                  <a:pt x="27304" y="226949"/>
                </a:lnTo>
                <a:lnTo>
                  <a:pt x="57911" y="257937"/>
                </a:lnTo>
                <a:lnTo>
                  <a:pt x="96773" y="278130"/>
                </a:lnTo>
                <a:lnTo>
                  <a:pt x="141477" y="285496"/>
                </a:lnTo>
                <a:lnTo>
                  <a:pt x="186181" y="278130"/>
                </a:lnTo>
                <a:lnTo>
                  <a:pt x="214248" y="263525"/>
                </a:lnTo>
                <a:lnTo>
                  <a:pt x="141477" y="263525"/>
                </a:lnTo>
                <a:lnTo>
                  <a:pt x="94868" y="254000"/>
                </a:lnTo>
                <a:lnTo>
                  <a:pt x="56895" y="228092"/>
                </a:lnTo>
                <a:lnTo>
                  <a:pt x="31114" y="189738"/>
                </a:lnTo>
                <a:lnTo>
                  <a:pt x="21716" y="142748"/>
                </a:lnTo>
                <a:lnTo>
                  <a:pt x="31114" y="95758"/>
                </a:lnTo>
                <a:lnTo>
                  <a:pt x="56895" y="57404"/>
                </a:lnTo>
                <a:lnTo>
                  <a:pt x="94868" y="31496"/>
                </a:lnTo>
                <a:lnTo>
                  <a:pt x="141477" y="21971"/>
                </a:lnTo>
                <a:lnTo>
                  <a:pt x="214248" y="21971"/>
                </a:lnTo>
                <a:lnTo>
                  <a:pt x="186181" y="7366"/>
                </a:lnTo>
                <a:lnTo>
                  <a:pt x="141477" y="0"/>
                </a:lnTo>
                <a:close/>
              </a:path>
              <a:path w="283209" h="285750">
                <a:moveTo>
                  <a:pt x="261238" y="69342"/>
                </a:moveTo>
                <a:lnTo>
                  <a:pt x="261238" y="142748"/>
                </a:lnTo>
                <a:lnTo>
                  <a:pt x="251840" y="189738"/>
                </a:lnTo>
                <a:lnTo>
                  <a:pt x="226186" y="228092"/>
                </a:lnTo>
                <a:lnTo>
                  <a:pt x="188086" y="254000"/>
                </a:lnTo>
                <a:lnTo>
                  <a:pt x="141477" y="263525"/>
                </a:lnTo>
                <a:lnTo>
                  <a:pt x="214248" y="263525"/>
                </a:lnTo>
                <a:lnTo>
                  <a:pt x="225043" y="257937"/>
                </a:lnTo>
                <a:lnTo>
                  <a:pt x="255650" y="226949"/>
                </a:lnTo>
                <a:lnTo>
                  <a:pt x="275843" y="187833"/>
                </a:lnTo>
                <a:lnTo>
                  <a:pt x="283082" y="142748"/>
                </a:lnTo>
                <a:lnTo>
                  <a:pt x="275843" y="97663"/>
                </a:lnTo>
                <a:lnTo>
                  <a:pt x="261238" y="69342"/>
                </a:lnTo>
                <a:close/>
              </a:path>
              <a:path w="283209" h="285750">
                <a:moveTo>
                  <a:pt x="214248" y="21971"/>
                </a:moveTo>
                <a:lnTo>
                  <a:pt x="141477" y="21971"/>
                </a:lnTo>
                <a:lnTo>
                  <a:pt x="188086" y="31496"/>
                </a:lnTo>
                <a:lnTo>
                  <a:pt x="226186" y="57404"/>
                </a:lnTo>
                <a:lnTo>
                  <a:pt x="251840" y="95758"/>
                </a:lnTo>
                <a:lnTo>
                  <a:pt x="261238" y="142748"/>
                </a:lnTo>
                <a:lnTo>
                  <a:pt x="261238" y="69342"/>
                </a:lnTo>
                <a:lnTo>
                  <a:pt x="255650" y="58547"/>
                </a:lnTo>
                <a:lnTo>
                  <a:pt x="225043" y="27686"/>
                </a:lnTo>
                <a:lnTo>
                  <a:pt x="214248" y="2197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561064" y="3572255"/>
            <a:ext cx="372110" cy="374650"/>
          </a:xfrm>
          <a:custGeom>
            <a:avLst/>
            <a:gdLst/>
            <a:ahLst/>
            <a:cxnLst/>
            <a:rect l="l" t="t" r="r" b="b"/>
            <a:pathLst>
              <a:path w="372109" h="374650">
                <a:moveTo>
                  <a:pt x="185800" y="0"/>
                </a:moveTo>
                <a:lnTo>
                  <a:pt x="136524" y="6731"/>
                </a:lnTo>
                <a:lnTo>
                  <a:pt x="92201" y="25654"/>
                </a:lnTo>
                <a:lnTo>
                  <a:pt x="54482" y="54991"/>
                </a:lnTo>
                <a:lnTo>
                  <a:pt x="25399" y="92964"/>
                </a:lnTo>
                <a:lnTo>
                  <a:pt x="6603" y="137668"/>
                </a:lnTo>
                <a:lnTo>
                  <a:pt x="0" y="187325"/>
                </a:lnTo>
                <a:lnTo>
                  <a:pt x="6603" y="236982"/>
                </a:lnTo>
                <a:lnTo>
                  <a:pt x="25399" y="281686"/>
                </a:lnTo>
                <a:lnTo>
                  <a:pt x="54482" y="319659"/>
                </a:lnTo>
                <a:lnTo>
                  <a:pt x="92201" y="348996"/>
                </a:lnTo>
                <a:lnTo>
                  <a:pt x="136524" y="367919"/>
                </a:lnTo>
                <a:lnTo>
                  <a:pt x="185800" y="374650"/>
                </a:lnTo>
                <a:lnTo>
                  <a:pt x="235076" y="367919"/>
                </a:lnTo>
                <a:lnTo>
                  <a:pt x="270890" y="352679"/>
                </a:lnTo>
                <a:lnTo>
                  <a:pt x="185800" y="352679"/>
                </a:lnTo>
                <a:lnTo>
                  <a:pt x="142239" y="346837"/>
                </a:lnTo>
                <a:lnTo>
                  <a:pt x="103123" y="330073"/>
                </a:lnTo>
                <a:lnTo>
                  <a:pt x="69849" y="304165"/>
                </a:lnTo>
                <a:lnTo>
                  <a:pt x="44195" y="270764"/>
                </a:lnTo>
                <a:lnTo>
                  <a:pt x="27685" y="231267"/>
                </a:lnTo>
                <a:lnTo>
                  <a:pt x="21716" y="187325"/>
                </a:lnTo>
                <a:lnTo>
                  <a:pt x="27685" y="143383"/>
                </a:lnTo>
                <a:lnTo>
                  <a:pt x="44195" y="103886"/>
                </a:lnTo>
                <a:lnTo>
                  <a:pt x="69849" y="70485"/>
                </a:lnTo>
                <a:lnTo>
                  <a:pt x="103123" y="44577"/>
                </a:lnTo>
                <a:lnTo>
                  <a:pt x="142239" y="27813"/>
                </a:lnTo>
                <a:lnTo>
                  <a:pt x="185800" y="21971"/>
                </a:lnTo>
                <a:lnTo>
                  <a:pt x="270763" y="21971"/>
                </a:lnTo>
                <a:lnTo>
                  <a:pt x="235076" y="6731"/>
                </a:lnTo>
                <a:lnTo>
                  <a:pt x="185800" y="0"/>
                </a:lnTo>
                <a:close/>
              </a:path>
              <a:path w="372109" h="374650">
                <a:moveTo>
                  <a:pt x="349884" y="101600"/>
                </a:moveTo>
                <a:lnTo>
                  <a:pt x="349884" y="187325"/>
                </a:lnTo>
                <a:lnTo>
                  <a:pt x="344042" y="231267"/>
                </a:lnTo>
                <a:lnTo>
                  <a:pt x="327405" y="270764"/>
                </a:lnTo>
                <a:lnTo>
                  <a:pt x="301751" y="304165"/>
                </a:lnTo>
                <a:lnTo>
                  <a:pt x="268604" y="330073"/>
                </a:lnTo>
                <a:lnTo>
                  <a:pt x="229361" y="346837"/>
                </a:lnTo>
                <a:lnTo>
                  <a:pt x="185800" y="352679"/>
                </a:lnTo>
                <a:lnTo>
                  <a:pt x="270890" y="352679"/>
                </a:lnTo>
                <a:lnTo>
                  <a:pt x="317118" y="319659"/>
                </a:lnTo>
                <a:lnTo>
                  <a:pt x="346201" y="281686"/>
                </a:lnTo>
                <a:lnTo>
                  <a:pt x="364997" y="236982"/>
                </a:lnTo>
                <a:lnTo>
                  <a:pt x="371601" y="187325"/>
                </a:lnTo>
                <a:lnTo>
                  <a:pt x="364997" y="137668"/>
                </a:lnTo>
                <a:lnTo>
                  <a:pt x="349884" y="101600"/>
                </a:lnTo>
                <a:close/>
              </a:path>
              <a:path w="372109" h="374650">
                <a:moveTo>
                  <a:pt x="270763" y="21971"/>
                </a:moveTo>
                <a:lnTo>
                  <a:pt x="185800" y="21971"/>
                </a:lnTo>
                <a:lnTo>
                  <a:pt x="229361" y="27813"/>
                </a:lnTo>
                <a:lnTo>
                  <a:pt x="268604" y="44577"/>
                </a:lnTo>
                <a:lnTo>
                  <a:pt x="301751" y="70485"/>
                </a:lnTo>
                <a:lnTo>
                  <a:pt x="327405" y="103886"/>
                </a:lnTo>
                <a:lnTo>
                  <a:pt x="344042" y="143383"/>
                </a:lnTo>
                <a:lnTo>
                  <a:pt x="349884" y="187325"/>
                </a:lnTo>
                <a:lnTo>
                  <a:pt x="349884" y="101600"/>
                </a:lnTo>
                <a:lnTo>
                  <a:pt x="346201" y="92964"/>
                </a:lnTo>
                <a:lnTo>
                  <a:pt x="317118" y="54991"/>
                </a:lnTo>
                <a:lnTo>
                  <a:pt x="279526" y="25654"/>
                </a:lnTo>
                <a:lnTo>
                  <a:pt x="270763" y="2197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692128" y="3660647"/>
            <a:ext cx="109727" cy="19811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597640" y="5897879"/>
            <a:ext cx="79248" cy="1463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384280" y="5550408"/>
            <a:ext cx="506095" cy="381000"/>
          </a:xfrm>
          <a:custGeom>
            <a:avLst/>
            <a:gdLst/>
            <a:ahLst/>
            <a:cxnLst/>
            <a:rect l="l" t="t" r="r" b="b"/>
            <a:pathLst>
              <a:path w="506095" h="381000">
                <a:moveTo>
                  <a:pt x="505841" y="0"/>
                </a:moveTo>
                <a:lnTo>
                  <a:pt x="0" y="0"/>
                </a:lnTo>
                <a:lnTo>
                  <a:pt x="0" y="373087"/>
                </a:lnTo>
                <a:lnTo>
                  <a:pt x="7874" y="380898"/>
                </a:lnTo>
                <a:lnTo>
                  <a:pt x="497967" y="380898"/>
                </a:lnTo>
                <a:lnTo>
                  <a:pt x="503936" y="374992"/>
                </a:lnTo>
                <a:lnTo>
                  <a:pt x="11176" y="374992"/>
                </a:lnTo>
                <a:lnTo>
                  <a:pt x="5969" y="369823"/>
                </a:lnTo>
                <a:lnTo>
                  <a:pt x="5969" y="5841"/>
                </a:lnTo>
                <a:lnTo>
                  <a:pt x="505841" y="5841"/>
                </a:lnTo>
                <a:lnTo>
                  <a:pt x="505841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884532" y="5556250"/>
            <a:ext cx="0" cy="369570"/>
          </a:xfrm>
          <a:custGeom>
            <a:avLst/>
            <a:gdLst/>
            <a:ahLst/>
            <a:cxnLst/>
            <a:rect l="l" t="t" r="r" b="b"/>
            <a:pathLst>
              <a:path h="369570">
                <a:moveTo>
                  <a:pt x="0" y="0"/>
                </a:moveTo>
                <a:lnTo>
                  <a:pt x="0" y="369150"/>
                </a:lnTo>
              </a:path>
            </a:pathLst>
          </a:custGeom>
          <a:ln w="12445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384280" y="5550408"/>
            <a:ext cx="506095" cy="381000"/>
          </a:xfrm>
          <a:custGeom>
            <a:avLst/>
            <a:gdLst/>
            <a:ahLst/>
            <a:cxnLst/>
            <a:rect l="l" t="t" r="r" b="b"/>
            <a:pathLst>
              <a:path w="506095" h="381000">
                <a:moveTo>
                  <a:pt x="8382" y="0"/>
                </a:moveTo>
                <a:lnTo>
                  <a:pt x="0" y="0"/>
                </a:lnTo>
                <a:lnTo>
                  <a:pt x="0" y="373087"/>
                </a:lnTo>
                <a:lnTo>
                  <a:pt x="7874" y="380898"/>
                </a:lnTo>
                <a:lnTo>
                  <a:pt x="497967" y="380898"/>
                </a:lnTo>
                <a:lnTo>
                  <a:pt x="503920" y="374992"/>
                </a:lnTo>
                <a:lnTo>
                  <a:pt x="11176" y="374992"/>
                </a:lnTo>
                <a:lnTo>
                  <a:pt x="10922" y="374802"/>
                </a:lnTo>
                <a:lnTo>
                  <a:pt x="494919" y="374802"/>
                </a:lnTo>
                <a:lnTo>
                  <a:pt x="494919" y="372275"/>
                </a:lnTo>
                <a:lnTo>
                  <a:pt x="8382" y="372275"/>
                </a:lnTo>
                <a:lnTo>
                  <a:pt x="5969" y="369823"/>
                </a:lnTo>
                <a:lnTo>
                  <a:pt x="8382" y="369747"/>
                </a:lnTo>
                <a:lnTo>
                  <a:pt x="8382" y="0"/>
                </a:lnTo>
                <a:close/>
              </a:path>
              <a:path w="506095" h="381000">
                <a:moveTo>
                  <a:pt x="499872" y="0"/>
                </a:moveTo>
                <a:lnTo>
                  <a:pt x="494919" y="0"/>
                </a:lnTo>
                <a:lnTo>
                  <a:pt x="494919" y="374802"/>
                </a:lnTo>
                <a:lnTo>
                  <a:pt x="494665" y="374992"/>
                </a:lnTo>
                <a:lnTo>
                  <a:pt x="503920" y="374992"/>
                </a:lnTo>
                <a:lnTo>
                  <a:pt x="505841" y="373087"/>
                </a:lnTo>
                <a:lnTo>
                  <a:pt x="505841" y="372287"/>
                </a:lnTo>
                <a:lnTo>
                  <a:pt x="497459" y="372287"/>
                </a:lnTo>
                <a:lnTo>
                  <a:pt x="497459" y="369747"/>
                </a:lnTo>
                <a:lnTo>
                  <a:pt x="499872" y="369747"/>
                </a:lnTo>
                <a:lnTo>
                  <a:pt x="499872" y="0"/>
                </a:lnTo>
                <a:close/>
              </a:path>
              <a:path w="506095" h="381000">
                <a:moveTo>
                  <a:pt x="505841" y="0"/>
                </a:moveTo>
                <a:lnTo>
                  <a:pt x="499872" y="0"/>
                </a:lnTo>
                <a:lnTo>
                  <a:pt x="499799" y="369823"/>
                </a:lnTo>
                <a:lnTo>
                  <a:pt x="497459" y="372287"/>
                </a:lnTo>
                <a:lnTo>
                  <a:pt x="505841" y="372287"/>
                </a:lnTo>
                <a:lnTo>
                  <a:pt x="505841" y="0"/>
                </a:lnTo>
                <a:close/>
              </a:path>
              <a:path w="506095" h="381000">
                <a:moveTo>
                  <a:pt x="494919" y="0"/>
                </a:moveTo>
                <a:lnTo>
                  <a:pt x="8382" y="0"/>
                </a:lnTo>
                <a:lnTo>
                  <a:pt x="8382" y="372275"/>
                </a:lnTo>
                <a:lnTo>
                  <a:pt x="494919" y="372275"/>
                </a:lnTo>
                <a:lnTo>
                  <a:pt x="4949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1390376" y="5551932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3217" y="0"/>
                </a:lnTo>
              </a:path>
            </a:pathLst>
          </a:custGeom>
          <a:ln w="16510">
            <a:solidFill>
              <a:srgbClr val="6E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372088" y="5548712"/>
            <a:ext cx="530225" cy="0"/>
          </a:xfrm>
          <a:custGeom>
            <a:avLst/>
            <a:gdLst/>
            <a:ahLst/>
            <a:cxnLst/>
            <a:rect l="l" t="t" r="r" b="b"/>
            <a:pathLst>
              <a:path w="530225">
                <a:moveTo>
                  <a:pt x="0" y="0"/>
                </a:moveTo>
                <a:lnTo>
                  <a:pt x="530212" y="0"/>
                </a:lnTo>
              </a:path>
            </a:pathLst>
          </a:custGeom>
          <a:ln w="99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1439143" y="5599176"/>
            <a:ext cx="384175" cy="264795"/>
          </a:xfrm>
          <a:custGeom>
            <a:avLst/>
            <a:gdLst/>
            <a:ahLst/>
            <a:cxnLst/>
            <a:rect l="l" t="t" r="r" b="b"/>
            <a:pathLst>
              <a:path w="384175" h="264795">
                <a:moveTo>
                  <a:pt x="384048" y="0"/>
                </a:moveTo>
                <a:lnTo>
                  <a:pt x="285877" y="150266"/>
                </a:lnTo>
                <a:lnTo>
                  <a:pt x="158115" y="228892"/>
                </a:lnTo>
                <a:lnTo>
                  <a:pt x="47244" y="259054"/>
                </a:lnTo>
                <a:lnTo>
                  <a:pt x="0" y="263956"/>
                </a:lnTo>
                <a:lnTo>
                  <a:pt x="380873" y="264553"/>
                </a:lnTo>
                <a:lnTo>
                  <a:pt x="384048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454383" y="5611367"/>
            <a:ext cx="350520" cy="240665"/>
          </a:xfrm>
          <a:custGeom>
            <a:avLst/>
            <a:gdLst/>
            <a:ahLst/>
            <a:cxnLst/>
            <a:rect l="l" t="t" r="r" b="b"/>
            <a:pathLst>
              <a:path w="350520" h="240664">
                <a:moveTo>
                  <a:pt x="350393" y="0"/>
                </a:moveTo>
                <a:lnTo>
                  <a:pt x="260858" y="136550"/>
                </a:lnTo>
                <a:lnTo>
                  <a:pt x="144272" y="207987"/>
                </a:lnTo>
                <a:lnTo>
                  <a:pt x="43180" y="235407"/>
                </a:lnTo>
                <a:lnTo>
                  <a:pt x="0" y="239852"/>
                </a:lnTo>
                <a:lnTo>
                  <a:pt x="347472" y="240398"/>
                </a:lnTo>
                <a:lnTo>
                  <a:pt x="350393" y="0"/>
                </a:lnTo>
                <a:close/>
              </a:path>
            </a:pathLst>
          </a:custGeom>
          <a:solidFill>
            <a:srgbClr val="FBF8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430000" y="5599176"/>
            <a:ext cx="405130" cy="280035"/>
          </a:xfrm>
          <a:custGeom>
            <a:avLst/>
            <a:gdLst/>
            <a:ahLst/>
            <a:cxnLst/>
            <a:rect l="l" t="t" r="r" b="b"/>
            <a:pathLst>
              <a:path w="405129" h="280035">
                <a:moveTo>
                  <a:pt x="385571" y="265328"/>
                </a:moveTo>
                <a:lnTo>
                  <a:pt x="382142" y="265328"/>
                </a:lnTo>
                <a:lnTo>
                  <a:pt x="382142" y="279120"/>
                </a:lnTo>
                <a:lnTo>
                  <a:pt x="382904" y="279869"/>
                </a:lnTo>
                <a:lnTo>
                  <a:pt x="384809" y="279869"/>
                </a:lnTo>
                <a:lnTo>
                  <a:pt x="385571" y="279120"/>
                </a:lnTo>
                <a:lnTo>
                  <a:pt x="385571" y="265328"/>
                </a:lnTo>
                <a:close/>
              </a:path>
              <a:path w="405129" h="280035">
                <a:moveTo>
                  <a:pt x="326008" y="265328"/>
                </a:moveTo>
                <a:lnTo>
                  <a:pt x="322579" y="265328"/>
                </a:lnTo>
                <a:lnTo>
                  <a:pt x="322643" y="279120"/>
                </a:lnTo>
                <a:lnTo>
                  <a:pt x="323341" y="279819"/>
                </a:lnTo>
                <a:lnTo>
                  <a:pt x="325246" y="279819"/>
                </a:lnTo>
                <a:lnTo>
                  <a:pt x="325945" y="279120"/>
                </a:lnTo>
                <a:lnTo>
                  <a:pt x="326008" y="265328"/>
                </a:lnTo>
                <a:close/>
              </a:path>
              <a:path w="405129" h="280035">
                <a:moveTo>
                  <a:pt x="266318" y="265328"/>
                </a:moveTo>
                <a:lnTo>
                  <a:pt x="262889" y="265328"/>
                </a:lnTo>
                <a:lnTo>
                  <a:pt x="263016" y="279120"/>
                </a:lnTo>
                <a:lnTo>
                  <a:pt x="263651" y="279755"/>
                </a:lnTo>
                <a:lnTo>
                  <a:pt x="265556" y="279755"/>
                </a:lnTo>
                <a:lnTo>
                  <a:pt x="266191" y="279120"/>
                </a:lnTo>
                <a:lnTo>
                  <a:pt x="266318" y="265328"/>
                </a:lnTo>
                <a:close/>
              </a:path>
              <a:path w="405129" h="280035">
                <a:moveTo>
                  <a:pt x="206755" y="265328"/>
                </a:moveTo>
                <a:lnTo>
                  <a:pt x="203326" y="265328"/>
                </a:lnTo>
                <a:lnTo>
                  <a:pt x="203377" y="278993"/>
                </a:lnTo>
                <a:lnTo>
                  <a:pt x="204088" y="279704"/>
                </a:lnTo>
                <a:lnTo>
                  <a:pt x="205993" y="279704"/>
                </a:lnTo>
                <a:lnTo>
                  <a:pt x="206705" y="278993"/>
                </a:lnTo>
                <a:lnTo>
                  <a:pt x="206755" y="265328"/>
                </a:lnTo>
                <a:close/>
              </a:path>
              <a:path w="405129" h="280035">
                <a:moveTo>
                  <a:pt x="147065" y="265328"/>
                </a:moveTo>
                <a:lnTo>
                  <a:pt x="143763" y="265328"/>
                </a:lnTo>
                <a:lnTo>
                  <a:pt x="143863" y="278993"/>
                </a:lnTo>
                <a:lnTo>
                  <a:pt x="144525" y="279666"/>
                </a:lnTo>
                <a:lnTo>
                  <a:pt x="146303" y="279666"/>
                </a:lnTo>
                <a:lnTo>
                  <a:pt x="146966" y="278993"/>
                </a:lnTo>
                <a:lnTo>
                  <a:pt x="147065" y="265328"/>
                </a:lnTo>
                <a:close/>
              </a:path>
              <a:path w="405129" h="280035">
                <a:moveTo>
                  <a:pt x="87502" y="265328"/>
                </a:moveTo>
                <a:lnTo>
                  <a:pt x="84073" y="265328"/>
                </a:lnTo>
                <a:lnTo>
                  <a:pt x="84123" y="278892"/>
                </a:lnTo>
                <a:lnTo>
                  <a:pt x="84835" y="279615"/>
                </a:lnTo>
                <a:lnTo>
                  <a:pt x="86740" y="279615"/>
                </a:lnTo>
                <a:lnTo>
                  <a:pt x="87453" y="278892"/>
                </a:lnTo>
                <a:lnTo>
                  <a:pt x="87502" y="265328"/>
                </a:lnTo>
                <a:close/>
              </a:path>
              <a:path w="405129" h="280035">
                <a:moveTo>
                  <a:pt x="27939" y="265328"/>
                </a:moveTo>
                <a:lnTo>
                  <a:pt x="24510" y="265328"/>
                </a:lnTo>
                <a:lnTo>
                  <a:pt x="24635" y="278892"/>
                </a:lnTo>
                <a:lnTo>
                  <a:pt x="25272" y="279539"/>
                </a:lnTo>
                <a:lnTo>
                  <a:pt x="27177" y="279539"/>
                </a:lnTo>
                <a:lnTo>
                  <a:pt x="27815" y="278892"/>
                </a:lnTo>
                <a:lnTo>
                  <a:pt x="27939" y="265328"/>
                </a:lnTo>
                <a:close/>
              </a:path>
              <a:path w="405129" h="280035">
                <a:moveTo>
                  <a:pt x="405002" y="264071"/>
                </a:moveTo>
                <a:lnTo>
                  <a:pt x="9397" y="264071"/>
                </a:lnTo>
                <a:lnTo>
                  <a:pt x="9397" y="265328"/>
                </a:lnTo>
                <a:lnTo>
                  <a:pt x="405002" y="265328"/>
                </a:lnTo>
                <a:lnTo>
                  <a:pt x="405002" y="264071"/>
                </a:lnTo>
                <a:close/>
              </a:path>
              <a:path w="405129" h="280035">
                <a:moveTo>
                  <a:pt x="12572" y="1257"/>
                </a:moveTo>
                <a:lnTo>
                  <a:pt x="9270" y="1257"/>
                </a:lnTo>
                <a:lnTo>
                  <a:pt x="9270" y="14732"/>
                </a:lnTo>
                <a:lnTo>
                  <a:pt x="761" y="14732"/>
                </a:lnTo>
                <a:lnTo>
                  <a:pt x="0" y="15506"/>
                </a:lnTo>
                <a:lnTo>
                  <a:pt x="0" y="17386"/>
                </a:lnTo>
                <a:lnTo>
                  <a:pt x="761" y="18161"/>
                </a:lnTo>
                <a:lnTo>
                  <a:pt x="9270" y="18161"/>
                </a:lnTo>
                <a:lnTo>
                  <a:pt x="9270" y="51955"/>
                </a:lnTo>
                <a:lnTo>
                  <a:pt x="761" y="51955"/>
                </a:lnTo>
                <a:lnTo>
                  <a:pt x="0" y="52730"/>
                </a:lnTo>
                <a:lnTo>
                  <a:pt x="0" y="54610"/>
                </a:lnTo>
                <a:lnTo>
                  <a:pt x="761" y="55372"/>
                </a:lnTo>
                <a:lnTo>
                  <a:pt x="9270" y="55372"/>
                </a:lnTo>
                <a:lnTo>
                  <a:pt x="9270" y="89192"/>
                </a:lnTo>
                <a:lnTo>
                  <a:pt x="761" y="89192"/>
                </a:lnTo>
                <a:lnTo>
                  <a:pt x="0" y="89954"/>
                </a:lnTo>
                <a:lnTo>
                  <a:pt x="0" y="91846"/>
                </a:lnTo>
                <a:lnTo>
                  <a:pt x="761" y="92608"/>
                </a:lnTo>
                <a:lnTo>
                  <a:pt x="9270" y="92608"/>
                </a:lnTo>
                <a:lnTo>
                  <a:pt x="9270" y="126479"/>
                </a:lnTo>
                <a:lnTo>
                  <a:pt x="761" y="126479"/>
                </a:lnTo>
                <a:lnTo>
                  <a:pt x="0" y="127241"/>
                </a:lnTo>
                <a:lnTo>
                  <a:pt x="0" y="129133"/>
                </a:lnTo>
                <a:lnTo>
                  <a:pt x="761" y="129895"/>
                </a:lnTo>
                <a:lnTo>
                  <a:pt x="9270" y="129895"/>
                </a:lnTo>
                <a:lnTo>
                  <a:pt x="9270" y="163664"/>
                </a:lnTo>
                <a:lnTo>
                  <a:pt x="761" y="163664"/>
                </a:lnTo>
                <a:lnTo>
                  <a:pt x="0" y="164426"/>
                </a:lnTo>
                <a:lnTo>
                  <a:pt x="0" y="166306"/>
                </a:lnTo>
                <a:lnTo>
                  <a:pt x="761" y="167081"/>
                </a:lnTo>
                <a:lnTo>
                  <a:pt x="9270" y="167081"/>
                </a:lnTo>
                <a:lnTo>
                  <a:pt x="9270" y="200901"/>
                </a:lnTo>
                <a:lnTo>
                  <a:pt x="761" y="200901"/>
                </a:lnTo>
                <a:lnTo>
                  <a:pt x="0" y="201676"/>
                </a:lnTo>
                <a:lnTo>
                  <a:pt x="0" y="203555"/>
                </a:lnTo>
                <a:lnTo>
                  <a:pt x="761" y="204330"/>
                </a:lnTo>
                <a:lnTo>
                  <a:pt x="9270" y="204330"/>
                </a:lnTo>
                <a:lnTo>
                  <a:pt x="9270" y="238125"/>
                </a:lnTo>
                <a:lnTo>
                  <a:pt x="761" y="238125"/>
                </a:lnTo>
                <a:lnTo>
                  <a:pt x="0" y="238887"/>
                </a:lnTo>
                <a:lnTo>
                  <a:pt x="0" y="240779"/>
                </a:lnTo>
                <a:lnTo>
                  <a:pt x="761" y="241541"/>
                </a:lnTo>
                <a:lnTo>
                  <a:pt x="9270" y="241541"/>
                </a:lnTo>
                <a:lnTo>
                  <a:pt x="9270" y="264071"/>
                </a:lnTo>
                <a:lnTo>
                  <a:pt x="405129" y="264071"/>
                </a:lnTo>
                <a:lnTo>
                  <a:pt x="405129" y="262813"/>
                </a:lnTo>
                <a:lnTo>
                  <a:pt x="404621" y="262813"/>
                </a:lnTo>
                <a:lnTo>
                  <a:pt x="404621" y="261556"/>
                </a:lnTo>
                <a:lnTo>
                  <a:pt x="33781" y="261556"/>
                </a:lnTo>
                <a:lnTo>
                  <a:pt x="44803" y="259918"/>
                </a:lnTo>
                <a:lnTo>
                  <a:pt x="12572" y="259918"/>
                </a:lnTo>
                <a:lnTo>
                  <a:pt x="12572" y="1257"/>
                </a:lnTo>
                <a:close/>
              </a:path>
              <a:path w="405129" h="280035">
                <a:moveTo>
                  <a:pt x="390778" y="419"/>
                </a:moveTo>
                <a:lnTo>
                  <a:pt x="389762" y="787"/>
                </a:lnTo>
                <a:lnTo>
                  <a:pt x="368807" y="49276"/>
                </a:lnTo>
                <a:lnTo>
                  <a:pt x="342391" y="92443"/>
                </a:lnTo>
                <a:lnTo>
                  <a:pt x="310387" y="131076"/>
                </a:lnTo>
                <a:lnTo>
                  <a:pt x="272668" y="165138"/>
                </a:lnTo>
                <a:lnTo>
                  <a:pt x="229488" y="194576"/>
                </a:lnTo>
                <a:lnTo>
                  <a:pt x="180720" y="219316"/>
                </a:lnTo>
                <a:lnTo>
                  <a:pt x="122173" y="240372"/>
                </a:lnTo>
                <a:lnTo>
                  <a:pt x="70865" y="252603"/>
                </a:lnTo>
                <a:lnTo>
                  <a:pt x="32003" y="258394"/>
                </a:lnTo>
                <a:lnTo>
                  <a:pt x="12572" y="259918"/>
                </a:lnTo>
                <a:lnTo>
                  <a:pt x="44803" y="259918"/>
                </a:lnTo>
                <a:lnTo>
                  <a:pt x="123062" y="243662"/>
                </a:lnTo>
                <a:lnTo>
                  <a:pt x="181990" y="222440"/>
                </a:lnTo>
                <a:lnTo>
                  <a:pt x="246506" y="187858"/>
                </a:lnTo>
                <a:lnTo>
                  <a:pt x="301624" y="144411"/>
                </a:lnTo>
                <a:lnTo>
                  <a:pt x="330326" y="113550"/>
                </a:lnTo>
                <a:lnTo>
                  <a:pt x="355091" y="79578"/>
                </a:lnTo>
                <a:lnTo>
                  <a:pt x="375919" y="42621"/>
                </a:lnTo>
                <a:lnTo>
                  <a:pt x="392683" y="2781"/>
                </a:lnTo>
                <a:lnTo>
                  <a:pt x="392810" y="1968"/>
                </a:lnTo>
                <a:lnTo>
                  <a:pt x="392429" y="1143"/>
                </a:lnTo>
                <a:lnTo>
                  <a:pt x="390778" y="419"/>
                </a:lnTo>
                <a:close/>
              </a:path>
              <a:path w="405129" h="280035">
                <a:moveTo>
                  <a:pt x="12445" y="0"/>
                </a:moveTo>
                <a:lnTo>
                  <a:pt x="9397" y="0"/>
                </a:lnTo>
                <a:lnTo>
                  <a:pt x="9397" y="1257"/>
                </a:lnTo>
                <a:lnTo>
                  <a:pt x="12445" y="1257"/>
                </a:lnTo>
                <a:lnTo>
                  <a:pt x="12445" y="0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1365992" y="5623559"/>
            <a:ext cx="246888" cy="4236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440423" y="5685421"/>
            <a:ext cx="451484" cy="346710"/>
          </a:xfrm>
          <a:custGeom>
            <a:avLst/>
            <a:gdLst/>
            <a:ahLst/>
            <a:cxnLst/>
            <a:rect l="l" t="t" r="r" b="b"/>
            <a:pathLst>
              <a:path w="451484" h="346710">
                <a:moveTo>
                  <a:pt x="140970" y="0"/>
                </a:moveTo>
                <a:lnTo>
                  <a:pt x="0" y="133807"/>
                </a:lnTo>
                <a:lnTo>
                  <a:pt x="0" y="346316"/>
                </a:lnTo>
                <a:lnTo>
                  <a:pt x="450977" y="346316"/>
                </a:lnTo>
                <a:lnTo>
                  <a:pt x="450977" y="314833"/>
                </a:lnTo>
                <a:lnTo>
                  <a:pt x="28321" y="314833"/>
                </a:lnTo>
                <a:lnTo>
                  <a:pt x="28321" y="149542"/>
                </a:lnTo>
                <a:lnTo>
                  <a:pt x="143764" y="40932"/>
                </a:lnTo>
                <a:lnTo>
                  <a:pt x="197358" y="40932"/>
                </a:lnTo>
                <a:lnTo>
                  <a:pt x="14097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76592" y="5770435"/>
            <a:ext cx="0" cy="229870"/>
          </a:xfrm>
          <a:custGeom>
            <a:avLst/>
            <a:gdLst/>
            <a:ahLst/>
            <a:cxnLst/>
            <a:rect l="l" t="t" r="r" b="b"/>
            <a:pathLst>
              <a:path h="229870">
                <a:moveTo>
                  <a:pt x="0" y="0"/>
                </a:moveTo>
                <a:lnTo>
                  <a:pt x="0" y="229819"/>
                </a:lnTo>
              </a:path>
            </a:pathLst>
          </a:custGeom>
          <a:ln w="3083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584188" y="5726353"/>
            <a:ext cx="231775" cy="145415"/>
          </a:xfrm>
          <a:custGeom>
            <a:avLst/>
            <a:gdLst/>
            <a:ahLst/>
            <a:cxnLst/>
            <a:rect l="l" t="t" r="r" b="b"/>
            <a:pathLst>
              <a:path w="231775" h="145414">
                <a:moveTo>
                  <a:pt x="53594" y="0"/>
                </a:moveTo>
                <a:lnTo>
                  <a:pt x="0" y="0"/>
                </a:lnTo>
                <a:lnTo>
                  <a:pt x="178943" y="130657"/>
                </a:lnTo>
                <a:lnTo>
                  <a:pt x="198755" y="144818"/>
                </a:lnTo>
                <a:lnTo>
                  <a:pt x="214249" y="124371"/>
                </a:lnTo>
                <a:lnTo>
                  <a:pt x="231648" y="102311"/>
                </a:lnTo>
                <a:lnTo>
                  <a:pt x="194437" y="102311"/>
                </a:lnTo>
                <a:lnTo>
                  <a:pt x="5359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778625" y="5685421"/>
            <a:ext cx="113030" cy="143510"/>
          </a:xfrm>
          <a:custGeom>
            <a:avLst/>
            <a:gdLst/>
            <a:ahLst/>
            <a:cxnLst/>
            <a:rect l="l" t="t" r="r" b="b"/>
            <a:pathLst>
              <a:path w="113029" h="143510">
                <a:moveTo>
                  <a:pt x="112775" y="0"/>
                </a:moveTo>
                <a:lnTo>
                  <a:pt x="0" y="143243"/>
                </a:lnTo>
                <a:lnTo>
                  <a:pt x="37210" y="143243"/>
                </a:lnTo>
                <a:lnTo>
                  <a:pt x="83184" y="85013"/>
                </a:lnTo>
                <a:lnTo>
                  <a:pt x="112775" y="85013"/>
                </a:lnTo>
                <a:lnTo>
                  <a:pt x="11277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565900" y="5598845"/>
            <a:ext cx="229870" cy="142240"/>
          </a:xfrm>
          <a:custGeom>
            <a:avLst/>
            <a:gdLst/>
            <a:ahLst/>
            <a:cxnLst/>
            <a:rect l="l" t="t" r="r" b="b"/>
            <a:pathLst>
              <a:path w="229870" h="142239">
                <a:moveTo>
                  <a:pt x="53213" y="0"/>
                </a:moveTo>
                <a:lnTo>
                  <a:pt x="0" y="0"/>
                </a:lnTo>
                <a:lnTo>
                  <a:pt x="197231" y="141668"/>
                </a:lnTo>
                <a:lnTo>
                  <a:pt x="229743" y="100736"/>
                </a:lnTo>
                <a:lnTo>
                  <a:pt x="193040" y="100736"/>
                </a:lnTo>
                <a:lnTo>
                  <a:pt x="5321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440423" y="5559552"/>
            <a:ext cx="179070" cy="159385"/>
          </a:xfrm>
          <a:custGeom>
            <a:avLst/>
            <a:gdLst/>
            <a:ahLst/>
            <a:cxnLst/>
            <a:rect l="l" t="t" r="r" b="b"/>
            <a:pathLst>
              <a:path w="179070" h="159385">
                <a:moveTo>
                  <a:pt x="124078" y="0"/>
                </a:moveTo>
                <a:lnTo>
                  <a:pt x="0" y="116433"/>
                </a:lnTo>
                <a:lnTo>
                  <a:pt x="0" y="158927"/>
                </a:lnTo>
                <a:lnTo>
                  <a:pt x="125475" y="39293"/>
                </a:lnTo>
                <a:lnTo>
                  <a:pt x="178688" y="39293"/>
                </a:lnTo>
                <a:lnTo>
                  <a:pt x="12407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758940" y="5559552"/>
            <a:ext cx="132715" cy="140335"/>
          </a:xfrm>
          <a:custGeom>
            <a:avLst/>
            <a:gdLst/>
            <a:ahLst/>
            <a:cxnLst/>
            <a:rect l="l" t="t" r="r" b="b"/>
            <a:pathLst>
              <a:path w="132715" h="140335">
                <a:moveTo>
                  <a:pt x="132460" y="0"/>
                </a:moveTo>
                <a:lnTo>
                  <a:pt x="61975" y="0"/>
                </a:lnTo>
                <a:lnTo>
                  <a:pt x="61975" y="31419"/>
                </a:lnTo>
                <a:lnTo>
                  <a:pt x="85597" y="31419"/>
                </a:lnTo>
                <a:lnTo>
                  <a:pt x="0" y="140030"/>
                </a:lnTo>
                <a:lnTo>
                  <a:pt x="36702" y="140030"/>
                </a:lnTo>
                <a:lnTo>
                  <a:pt x="104266" y="55054"/>
                </a:lnTo>
                <a:lnTo>
                  <a:pt x="132460" y="55054"/>
                </a:lnTo>
                <a:lnTo>
                  <a:pt x="13246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63206" y="5614619"/>
            <a:ext cx="28575" cy="24130"/>
          </a:xfrm>
          <a:custGeom>
            <a:avLst/>
            <a:gdLst/>
            <a:ahLst/>
            <a:cxnLst/>
            <a:rect l="l" t="t" r="r" b="b"/>
            <a:pathLst>
              <a:path w="28575" h="24129">
                <a:moveTo>
                  <a:pt x="0" y="11791"/>
                </a:moveTo>
                <a:lnTo>
                  <a:pt x="28168" y="11791"/>
                </a:lnTo>
              </a:path>
            </a:pathLst>
          </a:custGeom>
          <a:ln w="24853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950208" y="5772911"/>
            <a:ext cx="301625" cy="253365"/>
          </a:xfrm>
          <a:custGeom>
            <a:avLst/>
            <a:gdLst/>
            <a:ahLst/>
            <a:cxnLst/>
            <a:rect l="l" t="t" r="r" b="b"/>
            <a:pathLst>
              <a:path w="301625" h="253364">
                <a:moveTo>
                  <a:pt x="134874" y="0"/>
                </a:moveTo>
                <a:lnTo>
                  <a:pt x="123444" y="6413"/>
                </a:lnTo>
                <a:lnTo>
                  <a:pt x="76581" y="33591"/>
                </a:lnTo>
                <a:lnTo>
                  <a:pt x="0" y="33591"/>
                </a:lnTo>
                <a:lnTo>
                  <a:pt x="0" y="190373"/>
                </a:lnTo>
                <a:lnTo>
                  <a:pt x="76962" y="190373"/>
                </a:lnTo>
                <a:lnTo>
                  <a:pt x="219456" y="252818"/>
                </a:lnTo>
                <a:lnTo>
                  <a:pt x="281305" y="217970"/>
                </a:lnTo>
                <a:lnTo>
                  <a:pt x="218313" y="217970"/>
                </a:lnTo>
                <a:lnTo>
                  <a:pt x="83185" y="159156"/>
                </a:lnTo>
                <a:lnTo>
                  <a:pt x="29083" y="159156"/>
                </a:lnTo>
                <a:lnTo>
                  <a:pt x="29083" y="64808"/>
                </a:lnTo>
                <a:lnTo>
                  <a:pt x="83947" y="64808"/>
                </a:lnTo>
                <a:lnTo>
                  <a:pt x="137160" y="34010"/>
                </a:lnTo>
                <a:lnTo>
                  <a:pt x="301117" y="34010"/>
                </a:lnTo>
                <a:lnTo>
                  <a:pt x="301117" y="33451"/>
                </a:lnTo>
                <a:lnTo>
                  <a:pt x="221615" y="33451"/>
                </a:lnTo>
                <a:lnTo>
                  <a:pt x="134874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168521" y="5838418"/>
            <a:ext cx="245110" cy="153035"/>
          </a:xfrm>
          <a:custGeom>
            <a:avLst/>
            <a:gdLst/>
            <a:ahLst/>
            <a:cxnLst/>
            <a:rect l="l" t="t" r="r" b="b"/>
            <a:pathLst>
              <a:path w="245110" h="153035">
                <a:moveTo>
                  <a:pt x="244855" y="0"/>
                </a:moveTo>
                <a:lnTo>
                  <a:pt x="216026" y="0"/>
                </a:lnTo>
                <a:lnTo>
                  <a:pt x="216026" y="31076"/>
                </a:lnTo>
                <a:lnTo>
                  <a:pt x="215899" y="31076"/>
                </a:lnTo>
                <a:lnTo>
                  <a:pt x="0" y="152463"/>
                </a:lnTo>
                <a:lnTo>
                  <a:pt x="62991" y="152463"/>
                </a:lnTo>
                <a:lnTo>
                  <a:pt x="244855" y="50025"/>
                </a:lnTo>
                <a:lnTo>
                  <a:pt x="244855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152391" y="5831725"/>
            <a:ext cx="196215" cy="78105"/>
          </a:xfrm>
          <a:custGeom>
            <a:avLst/>
            <a:gdLst/>
            <a:ahLst/>
            <a:cxnLst/>
            <a:rect l="l" t="t" r="r" b="b"/>
            <a:pathLst>
              <a:path w="196214" h="78104">
                <a:moveTo>
                  <a:pt x="98933" y="0"/>
                </a:moveTo>
                <a:lnTo>
                  <a:pt x="69977" y="0"/>
                </a:lnTo>
                <a:lnTo>
                  <a:pt x="69977" y="31216"/>
                </a:lnTo>
                <a:lnTo>
                  <a:pt x="54356" y="36791"/>
                </a:lnTo>
                <a:lnTo>
                  <a:pt x="0" y="48640"/>
                </a:lnTo>
                <a:lnTo>
                  <a:pt x="0" y="77762"/>
                </a:lnTo>
                <a:lnTo>
                  <a:pt x="57150" y="66344"/>
                </a:lnTo>
                <a:lnTo>
                  <a:pt x="57150" y="66205"/>
                </a:lnTo>
                <a:lnTo>
                  <a:pt x="196088" y="18948"/>
                </a:lnTo>
                <a:lnTo>
                  <a:pt x="98933" y="18948"/>
                </a:lnTo>
                <a:lnTo>
                  <a:pt x="98933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251325" y="5795771"/>
            <a:ext cx="162560" cy="55244"/>
          </a:xfrm>
          <a:custGeom>
            <a:avLst/>
            <a:gdLst/>
            <a:ahLst/>
            <a:cxnLst/>
            <a:rect l="l" t="t" r="r" b="b"/>
            <a:pathLst>
              <a:path w="162560" h="55245">
                <a:moveTo>
                  <a:pt x="162051" y="0"/>
                </a:moveTo>
                <a:lnTo>
                  <a:pt x="0" y="54902"/>
                </a:lnTo>
                <a:lnTo>
                  <a:pt x="97154" y="54902"/>
                </a:lnTo>
                <a:lnTo>
                  <a:pt x="133222" y="42646"/>
                </a:lnTo>
                <a:lnTo>
                  <a:pt x="162051" y="42646"/>
                </a:lnTo>
                <a:lnTo>
                  <a:pt x="162051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087367" y="5806922"/>
            <a:ext cx="164465" cy="31750"/>
          </a:xfrm>
          <a:custGeom>
            <a:avLst/>
            <a:gdLst/>
            <a:ahLst/>
            <a:cxnLst/>
            <a:rect l="l" t="t" r="r" b="b"/>
            <a:pathLst>
              <a:path w="164464" h="31750">
                <a:moveTo>
                  <a:pt x="163957" y="0"/>
                </a:moveTo>
                <a:lnTo>
                  <a:pt x="0" y="0"/>
                </a:lnTo>
                <a:lnTo>
                  <a:pt x="81153" y="31356"/>
                </a:lnTo>
                <a:lnTo>
                  <a:pt x="135001" y="24803"/>
                </a:lnTo>
                <a:lnTo>
                  <a:pt x="163957" y="24803"/>
                </a:lnTo>
                <a:lnTo>
                  <a:pt x="163957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171822" y="5796610"/>
            <a:ext cx="80010" cy="10160"/>
          </a:xfrm>
          <a:custGeom>
            <a:avLst/>
            <a:gdLst/>
            <a:ahLst/>
            <a:cxnLst/>
            <a:rect l="l" t="t" r="r" b="b"/>
            <a:pathLst>
              <a:path w="80010" h="10160">
                <a:moveTo>
                  <a:pt x="79501" y="0"/>
                </a:moveTo>
                <a:lnTo>
                  <a:pt x="0" y="9753"/>
                </a:lnTo>
                <a:lnTo>
                  <a:pt x="79501" y="9753"/>
                </a:lnTo>
                <a:lnTo>
                  <a:pt x="79501" y="0"/>
                </a:lnTo>
                <a:close/>
              </a:path>
            </a:pathLst>
          </a:custGeom>
          <a:solidFill>
            <a:srgbClr val="156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175759" y="5547359"/>
            <a:ext cx="234696" cy="207263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881871" y="5717254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204" y="0"/>
                </a:lnTo>
              </a:path>
            </a:pathLst>
          </a:custGeom>
          <a:ln w="3239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935973" y="5547359"/>
            <a:ext cx="60960" cy="62865"/>
          </a:xfrm>
          <a:custGeom>
            <a:avLst/>
            <a:gdLst/>
            <a:ahLst/>
            <a:cxnLst/>
            <a:rect l="l" t="t" r="r" b="b"/>
            <a:pathLst>
              <a:path w="60959" h="62864">
                <a:moveTo>
                  <a:pt x="21589" y="0"/>
                </a:moveTo>
                <a:lnTo>
                  <a:pt x="0" y="21589"/>
                </a:lnTo>
                <a:lnTo>
                  <a:pt x="40639" y="62280"/>
                </a:lnTo>
                <a:lnTo>
                  <a:pt x="60832" y="40639"/>
                </a:lnTo>
                <a:lnTo>
                  <a:pt x="2158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934577" y="5856008"/>
            <a:ext cx="64135" cy="64135"/>
          </a:xfrm>
          <a:custGeom>
            <a:avLst/>
            <a:gdLst/>
            <a:ahLst/>
            <a:cxnLst/>
            <a:rect l="l" t="t" r="r" b="b"/>
            <a:pathLst>
              <a:path w="64134" h="64135">
                <a:moveTo>
                  <a:pt x="42036" y="0"/>
                </a:moveTo>
                <a:lnTo>
                  <a:pt x="0" y="41973"/>
                </a:lnTo>
                <a:lnTo>
                  <a:pt x="21716" y="63614"/>
                </a:lnTo>
                <a:lnTo>
                  <a:pt x="63626" y="21653"/>
                </a:lnTo>
                <a:lnTo>
                  <a:pt x="4203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987408" y="5598744"/>
            <a:ext cx="277495" cy="412115"/>
          </a:xfrm>
          <a:custGeom>
            <a:avLst/>
            <a:gdLst/>
            <a:ahLst/>
            <a:cxnLst/>
            <a:rect l="l" t="t" r="r" b="b"/>
            <a:pathLst>
              <a:path w="277495" h="412114">
                <a:moveTo>
                  <a:pt x="277241" y="145186"/>
                </a:moveTo>
                <a:lnTo>
                  <a:pt x="246126" y="145186"/>
                </a:lnTo>
                <a:lnTo>
                  <a:pt x="246126" y="232879"/>
                </a:lnTo>
                <a:lnTo>
                  <a:pt x="215011" y="251840"/>
                </a:lnTo>
                <a:lnTo>
                  <a:pt x="215011" y="411619"/>
                </a:lnTo>
                <a:lnTo>
                  <a:pt x="246126" y="411619"/>
                </a:lnTo>
                <a:lnTo>
                  <a:pt x="246126" y="268986"/>
                </a:lnTo>
                <a:lnTo>
                  <a:pt x="275971" y="251840"/>
                </a:lnTo>
                <a:lnTo>
                  <a:pt x="277241" y="251840"/>
                </a:lnTo>
                <a:lnTo>
                  <a:pt x="277241" y="145186"/>
                </a:lnTo>
                <a:close/>
              </a:path>
              <a:path w="277495" h="412114">
                <a:moveTo>
                  <a:pt x="60833" y="11874"/>
                </a:moveTo>
                <a:lnTo>
                  <a:pt x="0" y="47370"/>
                </a:lnTo>
                <a:lnTo>
                  <a:pt x="0" y="247802"/>
                </a:lnTo>
                <a:lnTo>
                  <a:pt x="1270" y="247802"/>
                </a:lnTo>
                <a:lnTo>
                  <a:pt x="60833" y="282028"/>
                </a:lnTo>
                <a:lnTo>
                  <a:pt x="60833" y="411594"/>
                </a:lnTo>
                <a:lnTo>
                  <a:pt x="91948" y="411594"/>
                </a:lnTo>
                <a:lnTo>
                  <a:pt x="91948" y="299923"/>
                </a:lnTo>
                <a:lnTo>
                  <a:pt x="102787" y="299923"/>
                </a:lnTo>
                <a:lnTo>
                  <a:pt x="114935" y="278930"/>
                </a:lnTo>
                <a:lnTo>
                  <a:pt x="29718" y="230174"/>
                </a:lnTo>
                <a:lnTo>
                  <a:pt x="29718" y="147574"/>
                </a:lnTo>
                <a:lnTo>
                  <a:pt x="30988" y="147574"/>
                </a:lnTo>
                <a:lnTo>
                  <a:pt x="30988" y="145669"/>
                </a:lnTo>
                <a:lnTo>
                  <a:pt x="121793" y="132753"/>
                </a:lnTo>
                <a:lnTo>
                  <a:pt x="277241" y="132753"/>
                </a:lnTo>
                <a:lnTo>
                  <a:pt x="154178" y="132740"/>
                </a:lnTo>
                <a:lnTo>
                  <a:pt x="154178" y="115087"/>
                </a:lnTo>
                <a:lnTo>
                  <a:pt x="30988" y="115087"/>
                </a:lnTo>
                <a:lnTo>
                  <a:pt x="31031" y="65023"/>
                </a:lnTo>
                <a:lnTo>
                  <a:pt x="60833" y="47637"/>
                </a:lnTo>
                <a:lnTo>
                  <a:pt x="60833" y="11874"/>
                </a:lnTo>
                <a:close/>
              </a:path>
              <a:path w="277495" h="412114">
                <a:moveTo>
                  <a:pt x="102787" y="299923"/>
                </a:moveTo>
                <a:lnTo>
                  <a:pt x="91948" y="299923"/>
                </a:lnTo>
                <a:lnTo>
                  <a:pt x="100076" y="304609"/>
                </a:lnTo>
                <a:lnTo>
                  <a:pt x="102787" y="299923"/>
                </a:lnTo>
                <a:close/>
              </a:path>
              <a:path w="277495" h="412114">
                <a:moveTo>
                  <a:pt x="277241" y="132753"/>
                </a:moveTo>
                <a:lnTo>
                  <a:pt x="121793" y="132753"/>
                </a:lnTo>
                <a:lnTo>
                  <a:pt x="123063" y="150279"/>
                </a:lnTo>
                <a:lnTo>
                  <a:pt x="90678" y="155740"/>
                </a:lnTo>
                <a:lnTo>
                  <a:pt x="60833" y="159753"/>
                </a:lnTo>
                <a:lnTo>
                  <a:pt x="58039" y="189560"/>
                </a:lnTo>
                <a:lnTo>
                  <a:pt x="110871" y="207187"/>
                </a:lnTo>
                <a:lnTo>
                  <a:pt x="127127" y="249148"/>
                </a:lnTo>
                <a:lnTo>
                  <a:pt x="155575" y="238328"/>
                </a:lnTo>
                <a:lnTo>
                  <a:pt x="137922" y="189560"/>
                </a:lnTo>
                <a:lnTo>
                  <a:pt x="128397" y="181406"/>
                </a:lnTo>
                <a:lnTo>
                  <a:pt x="142113" y="178727"/>
                </a:lnTo>
                <a:lnTo>
                  <a:pt x="154432" y="163868"/>
                </a:lnTo>
                <a:lnTo>
                  <a:pt x="216408" y="163868"/>
                </a:lnTo>
                <a:lnTo>
                  <a:pt x="216408" y="162217"/>
                </a:lnTo>
                <a:lnTo>
                  <a:pt x="246126" y="145186"/>
                </a:lnTo>
                <a:lnTo>
                  <a:pt x="277241" y="145186"/>
                </a:lnTo>
                <a:lnTo>
                  <a:pt x="277241" y="132753"/>
                </a:lnTo>
                <a:close/>
              </a:path>
              <a:path w="277495" h="412114">
                <a:moveTo>
                  <a:pt x="196088" y="38"/>
                </a:moveTo>
                <a:lnTo>
                  <a:pt x="195326" y="1384"/>
                </a:lnTo>
                <a:lnTo>
                  <a:pt x="185293" y="1384"/>
                </a:lnTo>
                <a:lnTo>
                  <a:pt x="185293" y="132740"/>
                </a:lnTo>
                <a:lnTo>
                  <a:pt x="277241" y="132740"/>
                </a:lnTo>
                <a:lnTo>
                  <a:pt x="277241" y="126657"/>
                </a:lnTo>
                <a:lnTo>
                  <a:pt x="215011" y="126657"/>
                </a:lnTo>
                <a:lnTo>
                  <a:pt x="215011" y="46875"/>
                </a:lnTo>
                <a:lnTo>
                  <a:pt x="246126" y="46875"/>
                </a:lnTo>
                <a:lnTo>
                  <a:pt x="246126" y="29286"/>
                </a:lnTo>
                <a:lnTo>
                  <a:pt x="196088" y="38"/>
                </a:lnTo>
                <a:close/>
              </a:path>
              <a:path w="277495" h="412114">
                <a:moveTo>
                  <a:pt x="246126" y="29286"/>
                </a:moveTo>
                <a:lnTo>
                  <a:pt x="246126" y="108750"/>
                </a:lnTo>
                <a:lnTo>
                  <a:pt x="215011" y="126657"/>
                </a:lnTo>
                <a:lnTo>
                  <a:pt x="277241" y="126657"/>
                </a:lnTo>
                <a:lnTo>
                  <a:pt x="277241" y="47472"/>
                </a:lnTo>
                <a:lnTo>
                  <a:pt x="277114" y="47370"/>
                </a:lnTo>
                <a:lnTo>
                  <a:pt x="246126" y="29286"/>
                </a:lnTo>
                <a:close/>
              </a:path>
              <a:path w="277495" h="412114">
                <a:moveTo>
                  <a:pt x="81153" y="0"/>
                </a:moveTo>
                <a:lnTo>
                  <a:pt x="60833" y="11874"/>
                </a:lnTo>
                <a:lnTo>
                  <a:pt x="60833" y="110794"/>
                </a:lnTo>
                <a:lnTo>
                  <a:pt x="30988" y="115087"/>
                </a:lnTo>
                <a:lnTo>
                  <a:pt x="154178" y="115087"/>
                </a:lnTo>
                <a:lnTo>
                  <a:pt x="154178" y="106324"/>
                </a:lnTo>
                <a:lnTo>
                  <a:pt x="91948" y="106324"/>
                </a:lnTo>
                <a:lnTo>
                  <a:pt x="91948" y="31241"/>
                </a:lnTo>
                <a:lnTo>
                  <a:pt x="88900" y="31241"/>
                </a:lnTo>
                <a:lnTo>
                  <a:pt x="123063" y="31178"/>
                </a:lnTo>
                <a:lnTo>
                  <a:pt x="123063" y="1384"/>
                </a:lnTo>
                <a:lnTo>
                  <a:pt x="81915" y="1384"/>
                </a:lnTo>
                <a:lnTo>
                  <a:pt x="81153" y="0"/>
                </a:lnTo>
                <a:close/>
              </a:path>
              <a:path w="277495" h="412114">
                <a:moveTo>
                  <a:pt x="185293" y="1384"/>
                </a:moveTo>
                <a:lnTo>
                  <a:pt x="123063" y="1384"/>
                </a:lnTo>
                <a:lnTo>
                  <a:pt x="123063" y="101841"/>
                </a:lnTo>
                <a:lnTo>
                  <a:pt x="91948" y="106324"/>
                </a:lnTo>
                <a:lnTo>
                  <a:pt x="154178" y="106324"/>
                </a:lnTo>
                <a:lnTo>
                  <a:pt x="154178" y="31178"/>
                </a:lnTo>
                <a:lnTo>
                  <a:pt x="185293" y="31178"/>
                </a:lnTo>
                <a:lnTo>
                  <a:pt x="185293" y="1384"/>
                </a:lnTo>
                <a:close/>
              </a:path>
              <a:path w="277495" h="412114">
                <a:moveTo>
                  <a:pt x="246126" y="46875"/>
                </a:moveTo>
                <a:lnTo>
                  <a:pt x="215011" y="46875"/>
                </a:lnTo>
                <a:lnTo>
                  <a:pt x="246126" y="65023"/>
                </a:lnTo>
                <a:lnTo>
                  <a:pt x="246126" y="4687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9257918" y="5547359"/>
            <a:ext cx="65405" cy="66675"/>
          </a:xfrm>
          <a:custGeom>
            <a:avLst/>
            <a:gdLst/>
            <a:ahLst/>
            <a:cxnLst/>
            <a:rect l="l" t="t" r="r" b="b"/>
            <a:pathLst>
              <a:path w="65404" h="66675">
                <a:moveTo>
                  <a:pt x="43307" y="0"/>
                </a:moveTo>
                <a:lnTo>
                  <a:pt x="0" y="44665"/>
                </a:lnTo>
                <a:lnTo>
                  <a:pt x="21590" y="66306"/>
                </a:lnTo>
                <a:lnTo>
                  <a:pt x="64897" y="21716"/>
                </a:lnTo>
                <a:lnTo>
                  <a:pt x="4330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9259316" y="5856020"/>
            <a:ext cx="63500" cy="64135"/>
          </a:xfrm>
          <a:custGeom>
            <a:avLst/>
            <a:gdLst/>
            <a:ahLst/>
            <a:cxnLst/>
            <a:rect l="l" t="t" r="r" b="b"/>
            <a:pathLst>
              <a:path w="63500" h="64135">
                <a:moveTo>
                  <a:pt x="21590" y="0"/>
                </a:moveTo>
                <a:lnTo>
                  <a:pt x="0" y="21653"/>
                </a:lnTo>
                <a:lnTo>
                  <a:pt x="40513" y="63614"/>
                </a:lnTo>
                <a:lnTo>
                  <a:pt x="63500" y="41973"/>
                </a:lnTo>
                <a:lnTo>
                  <a:pt x="2159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313418" y="5716587"/>
            <a:ext cx="62230" cy="0"/>
          </a:xfrm>
          <a:custGeom>
            <a:avLst/>
            <a:gdLst/>
            <a:ahLst/>
            <a:cxnLst/>
            <a:rect l="l" t="t" r="r" b="b"/>
            <a:pathLst>
              <a:path w="62229">
                <a:moveTo>
                  <a:pt x="0" y="0"/>
                </a:moveTo>
                <a:lnTo>
                  <a:pt x="62217" y="0"/>
                </a:lnTo>
              </a:path>
            </a:pathLst>
          </a:custGeom>
          <a:ln w="31064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 txBox="1"/>
          <p:nvPr/>
        </p:nvSpPr>
        <p:spPr>
          <a:xfrm>
            <a:off x="3416934" y="6276171"/>
            <a:ext cx="814413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4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高盛；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2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国民账户委员会；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3</a:t>
            </a:r>
            <a:r>
              <a:rPr sz="1100" spc="-5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惠誉评级；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4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-3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世界银行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的</a:t>
            </a:r>
            <a:r>
              <a:rPr sz="1100" spc="-8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B</a:t>
            </a:r>
            <a:r>
              <a:rPr sz="110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-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R</a:t>
            </a:r>
            <a:r>
              <a:rPr sz="1100" spc="-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EA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DY</a:t>
            </a:r>
            <a:r>
              <a:rPr sz="1100" spc="1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评估；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5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美国（圣路易斯）联邦储备银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行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6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-5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巴基斯坦政府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；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11429996" y="241864"/>
            <a:ext cx="560837" cy="5586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358546" y="6359347"/>
            <a:ext cx="9715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3454908" y="6553200"/>
            <a:ext cx="7517892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7</a:t>
            </a:r>
            <a:r>
              <a:rPr sz="1100" spc="-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.</a:t>
            </a:r>
            <a:r>
              <a:rPr sz="1100" spc="9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 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联合国；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8.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美国中央情报局世界概况；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9.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高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等教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育</a:t>
            </a:r>
            <a:r>
              <a:rPr sz="1100" spc="-35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委员</a:t>
            </a:r>
            <a:r>
              <a:rPr sz="1100" spc="-10" dirty="0">
                <a:solidFill>
                  <a:srgbClr val="1E1E1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会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851" y="6359668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20">
              <a:lnSpc>
                <a:spcPct val="100000"/>
              </a:lnSpc>
            </a:pPr>
            <a:r>
              <a:rPr sz="4000" b="1" dirty="0">
                <a:latin typeface="SimSun" panose="02010600030101010101" pitchFamily="2" charset="-122"/>
                <a:ea typeface="SimSun" panose="02010600030101010101" pitchFamily="2" charset="-122"/>
              </a:rPr>
              <a:t>附录</a:t>
            </a:r>
            <a:r>
              <a:rPr sz="40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——</a:t>
            </a:r>
            <a:r>
              <a:rPr sz="4000" b="1" dirty="0">
                <a:latin typeface="SimSun" panose="02010600030101010101" pitchFamily="2" charset="-122"/>
                <a:ea typeface="SimSun" panose="02010600030101010101" pitchFamily="2" charset="-122"/>
              </a:rPr>
              <a:t>农业部门概况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1249045"/>
          </a:xfrm>
          <a:custGeom>
            <a:avLst/>
            <a:gdLst/>
            <a:ahLst/>
            <a:cxnLst/>
            <a:rect l="l" t="t" r="r" b="b"/>
            <a:pathLst>
              <a:path w="12192000" h="1249045">
                <a:moveTo>
                  <a:pt x="0" y="1248790"/>
                </a:moveTo>
                <a:lnTo>
                  <a:pt x="12192000" y="1248790"/>
                </a:lnTo>
                <a:lnTo>
                  <a:pt x="12192000" y="0"/>
                </a:lnTo>
                <a:lnTo>
                  <a:pt x="0" y="0"/>
                </a:lnTo>
                <a:lnTo>
                  <a:pt x="0" y="1248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0" y="1248791"/>
            <a:ext cx="12192000" cy="5609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220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248791"/>
            <a:ext cx="12192000" cy="5609590"/>
          </a:xfrm>
          <a:custGeom>
            <a:avLst/>
            <a:gdLst/>
            <a:ahLst/>
            <a:cxnLst/>
            <a:rect l="l" t="t" r="r" b="b"/>
            <a:pathLst>
              <a:path w="12192000" h="5609590">
                <a:moveTo>
                  <a:pt x="0" y="5609209"/>
                </a:moveTo>
                <a:lnTo>
                  <a:pt x="12192000" y="5609209"/>
                </a:lnTo>
                <a:lnTo>
                  <a:pt x="12192000" y="0"/>
                </a:lnTo>
                <a:lnTo>
                  <a:pt x="0" y="0"/>
                </a:lnTo>
                <a:lnTo>
                  <a:pt x="0" y="560920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68300" y="228600"/>
            <a:ext cx="11292522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3200" b="1" dirty="0">
                <a:latin typeface="Arial"/>
                <a:cs typeface="Arial"/>
              </a:rPr>
              <a:t>2022-23 </a:t>
            </a:r>
            <a:r>
              <a:rPr sz="3200" b="1" dirty="0"/>
              <a:t>年，巴基斯坦主要农作物生长情况参差不齐，气候变化和市场动态影响着产量、生产 和经济贡献</a:t>
            </a:r>
          </a:p>
        </p:txBody>
      </p:sp>
      <p:sp>
        <p:nvSpPr>
          <p:cNvPr id="8" name="object 8"/>
          <p:cNvSpPr/>
          <p:nvPr/>
        </p:nvSpPr>
        <p:spPr>
          <a:xfrm>
            <a:off x="3765422" y="3758438"/>
            <a:ext cx="5934075" cy="1400175"/>
          </a:xfrm>
          <a:custGeom>
            <a:avLst/>
            <a:gdLst/>
            <a:ahLst/>
            <a:cxnLst/>
            <a:rect l="l" t="t" r="r" b="b"/>
            <a:pathLst>
              <a:path w="5934075" h="1400175">
                <a:moveTo>
                  <a:pt x="5933821" y="0"/>
                </a:moveTo>
                <a:lnTo>
                  <a:pt x="3391154" y="0"/>
                </a:lnTo>
                <a:lnTo>
                  <a:pt x="3391154" y="577469"/>
                </a:lnTo>
                <a:lnTo>
                  <a:pt x="0" y="1399921"/>
                </a:lnTo>
                <a:lnTo>
                  <a:pt x="3391154" y="824991"/>
                </a:lnTo>
                <a:lnTo>
                  <a:pt x="5933821" y="824991"/>
                </a:lnTo>
                <a:lnTo>
                  <a:pt x="5933821" y="0"/>
                </a:lnTo>
                <a:close/>
              </a:path>
              <a:path w="5934075" h="1400175">
                <a:moveTo>
                  <a:pt x="5933821" y="824991"/>
                </a:moveTo>
                <a:lnTo>
                  <a:pt x="3391154" y="824991"/>
                </a:lnTo>
                <a:lnTo>
                  <a:pt x="3391154" y="989965"/>
                </a:lnTo>
                <a:lnTo>
                  <a:pt x="5933821" y="989965"/>
                </a:lnTo>
                <a:lnTo>
                  <a:pt x="5933821" y="82499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65422" y="3758438"/>
            <a:ext cx="5934075" cy="1400175"/>
          </a:xfrm>
          <a:custGeom>
            <a:avLst/>
            <a:gdLst/>
            <a:ahLst/>
            <a:cxnLst/>
            <a:rect l="l" t="t" r="r" b="b"/>
            <a:pathLst>
              <a:path w="5934075" h="1400175">
                <a:moveTo>
                  <a:pt x="3391154" y="0"/>
                </a:moveTo>
                <a:lnTo>
                  <a:pt x="3814953" y="0"/>
                </a:lnTo>
                <a:lnTo>
                  <a:pt x="4450588" y="0"/>
                </a:lnTo>
                <a:lnTo>
                  <a:pt x="5933821" y="0"/>
                </a:lnTo>
                <a:lnTo>
                  <a:pt x="5933821" y="577469"/>
                </a:lnTo>
                <a:lnTo>
                  <a:pt x="5933821" y="824991"/>
                </a:lnTo>
                <a:lnTo>
                  <a:pt x="5933821" y="989965"/>
                </a:lnTo>
                <a:lnTo>
                  <a:pt x="4450588" y="989965"/>
                </a:lnTo>
                <a:lnTo>
                  <a:pt x="3814953" y="989965"/>
                </a:lnTo>
                <a:lnTo>
                  <a:pt x="3391154" y="989965"/>
                </a:lnTo>
                <a:lnTo>
                  <a:pt x="3391154" y="824991"/>
                </a:lnTo>
                <a:lnTo>
                  <a:pt x="0" y="1399921"/>
                </a:lnTo>
                <a:lnTo>
                  <a:pt x="3391154" y="577469"/>
                </a:lnTo>
                <a:lnTo>
                  <a:pt x="3391154" y="0"/>
                </a:lnTo>
                <a:close/>
              </a:path>
            </a:pathLst>
          </a:custGeom>
          <a:ln w="127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80833" y="3794808"/>
            <a:ext cx="2441575" cy="882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0"/>
              </a:lnSpc>
            </a:pPr>
            <a:r>
              <a:rPr sz="1500" spc="-15" baseline="-16666" dirty="0">
                <a:latin typeface="Arial"/>
                <a:cs typeface="Arial"/>
              </a:rPr>
              <a:t>– </a:t>
            </a:r>
            <a:r>
              <a:rPr sz="1500" spc="-97" baseline="-16666" dirty="0"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2022-23</a:t>
            </a:r>
            <a:r>
              <a:rPr sz="100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年小麦种植面积为</a:t>
            </a:r>
            <a:r>
              <a:rPr sz="1000" spc="-22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9,043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万公顷</a:t>
            </a:r>
            <a:endParaRPr sz="1000" dirty="0">
              <a:latin typeface="SimSun"/>
              <a:cs typeface="SimSun"/>
            </a:endParaRPr>
          </a:p>
          <a:p>
            <a:pPr marL="145415">
              <a:lnSpc>
                <a:spcPts val="1140"/>
              </a:lnSpc>
            </a:pP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+0.7%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）。</a:t>
            </a:r>
            <a:endParaRPr sz="1000" dirty="0">
              <a:latin typeface="SimSun"/>
              <a:cs typeface="SimSun"/>
            </a:endParaRPr>
          </a:p>
          <a:p>
            <a:pPr marL="137795" marR="21590" indent="-125730">
              <a:lnSpc>
                <a:spcPct val="89900"/>
              </a:lnSpc>
              <a:spcBef>
                <a:spcPts val="320"/>
              </a:spcBef>
            </a:pPr>
            <a:r>
              <a:rPr sz="1000" spc="-10" dirty="0">
                <a:latin typeface="Arial"/>
                <a:cs typeface="Arial"/>
              </a:rPr>
              <a:t>– </a:t>
            </a:r>
            <a:r>
              <a:rPr sz="1000" spc="-125" dirty="0"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对农业产值的贡献率为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8.2%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，对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GDP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的 贡献率为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1.9%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。产量增长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5.4%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，达到 </a:t>
            </a: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2763.4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万吨（</a:t>
            </a:r>
            <a:r>
              <a:rPr sz="800" dirty="0">
                <a:solidFill>
                  <a:srgbClr val="1E1E1E"/>
                </a:solidFill>
                <a:latin typeface="Arial"/>
                <a:cs typeface="Arial"/>
              </a:rPr>
              <a:t>Kissan Package-22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）。最低支 持价格（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MSP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）上调至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3900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卢比</a:t>
            </a: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/40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公斤</a:t>
            </a:r>
            <a:endParaRPr sz="1000" dirty="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97022" y="2720467"/>
            <a:ext cx="5382895" cy="2476500"/>
          </a:xfrm>
          <a:custGeom>
            <a:avLst/>
            <a:gdLst/>
            <a:ahLst/>
            <a:cxnLst/>
            <a:rect l="l" t="t" r="r" b="b"/>
            <a:pathLst>
              <a:path w="5382895" h="2476500">
                <a:moveTo>
                  <a:pt x="4231513" y="894334"/>
                </a:moveTo>
                <a:lnTo>
                  <a:pt x="3738244" y="894334"/>
                </a:lnTo>
                <a:lnTo>
                  <a:pt x="0" y="2476500"/>
                </a:lnTo>
                <a:lnTo>
                  <a:pt x="4231513" y="894334"/>
                </a:lnTo>
                <a:close/>
              </a:path>
              <a:path w="5382895" h="2476500">
                <a:moveTo>
                  <a:pt x="5382641" y="0"/>
                </a:moveTo>
                <a:lnTo>
                  <a:pt x="3409315" y="0"/>
                </a:lnTo>
                <a:lnTo>
                  <a:pt x="3409315" y="894334"/>
                </a:lnTo>
                <a:lnTo>
                  <a:pt x="5382641" y="894334"/>
                </a:lnTo>
                <a:lnTo>
                  <a:pt x="5382641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97022" y="2720467"/>
            <a:ext cx="5382895" cy="2476500"/>
          </a:xfrm>
          <a:custGeom>
            <a:avLst/>
            <a:gdLst/>
            <a:ahLst/>
            <a:cxnLst/>
            <a:rect l="l" t="t" r="r" b="b"/>
            <a:pathLst>
              <a:path w="5382895" h="2476500">
                <a:moveTo>
                  <a:pt x="3409315" y="0"/>
                </a:moveTo>
                <a:lnTo>
                  <a:pt x="3738244" y="0"/>
                </a:lnTo>
                <a:lnTo>
                  <a:pt x="4231513" y="0"/>
                </a:lnTo>
                <a:lnTo>
                  <a:pt x="5382641" y="0"/>
                </a:lnTo>
                <a:lnTo>
                  <a:pt x="5382641" y="521716"/>
                </a:lnTo>
                <a:lnTo>
                  <a:pt x="5382641" y="745236"/>
                </a:lnTo>
                <a:lnTo>
                  <a:pt x="5382641" y="894334"/>
                </a:lnTo>
                <a:lnTo>
                  <a:pt x="4231513" y="894334"/>
                </a:lnTo>
                <a:lnTo>
                  <a:pt x="0" y="2476500"/>
                </a:lnTo>
                <a:lnTo>
                  <a:pt x="3738244" y="894334"/>
                </a:lnTo>
                <a:lnTo>
                  <a:pt x="3409315" y="894334"/>
                </a:lnTo>
                <a:lnTo>
                  <a:pt x="3409315" y="745236"/>
                </a:lnTo>
                <a:lnTo>
                  <a:pt x="3409315" y="521716"/>
                </a:lnTo>
                <a:lnTo>
                  <a:pt x="3409315" y="0"/>
                </a:lnTo>
                <a:close/>
              </a:path>
            </a:pathLst>
          </a:custGeom>
          <a:ln w="127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530467" y="2749667"/>
            <a:ext cx="1884680" cy="294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145"/>
              </a:lnSpc>
            </a:pPr>
            <a:r>
              <a:rPr sz="1000" spc="-10" dirty="0">
                <a:latin typeface="Arial"/>
                <a:cs typeface="Arial"/>
              </a:rPr>
              <a:t>–</a:t>
            </a:r>
            <a:r>
              <a:rPr sz="1000" spc="135" dirty="0"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玉米对农业产值的贡献为</a:t>
            </a:r>
            <a:endParaRPr sz="1000" dirty="0">
              <a:latin typeface="SimSun"/>
              <a:cs typeface="SimSun"/>
            </a:endParaRPr>
          </a:p>
          <a:p>
            <a:pPr marL="135255">
              <a:lnSpc>
                <a:spcPts val="1145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3.0%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，对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GDP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的贡献为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0.7%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。</a:t>
            </a:r>
            <a:endParaRPr sz="1000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30467" y="3023740"/>
            <a:ext cx="965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–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84095" y="3134937"/>
            <a:ext cx="1671955" cy="348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89700"/>
              </a:lnSpc>
            </a:pPr>
            <a:r>
              <a:rPr sz="800" dirty="0">
                <a:solidFill>
                  <a:srgbClr val="1E1E1E"/>
                </a:solidFill>
                <a:latin typeface="Arial"/>
                <a:cs typeface="Arial"/>
              </a:rPr>
              <a:t>2022-23</a:t>
            </a:r>
            <a:r>
              <a:rPr sz="800" dirty="0">
                <a:solidFill>
                  <a:srgbClr val="1E1E1E"/>
                </a:solidFill>
                <a:latin typeface="SimSun"/>
                <a:cs typeface="SimSun"/>
              </a:rPr>
              <a:t>年：</a:t>
            </a:r>
            <a:r>
              <a:rPr sz="800" dirty="0">
                <a:solidFill>
                  <a:srgbClr val="1E1E1E"/>
                </a:solidFill>
                <a:latin typeface="Arial"/>
                <a:cs typeface="Arial"/>
              </a:rPr>
              <a:t>172</a:t>
            </a:r>
            <a:r>
              <a:rPr sz="800" dirty="0">
                <a:solidFill>
                  <a:srgbClr val="1E1E1E"/>
                </a:solidFill>
                <a:latin typeface="SimSun"/>
                <a:cs typeface="SimSun"/>
              </a:rPr>
              <a:t>万公顷（</a:t>
            </a:r>
            <a:r>
              <a:rPr sz="800" dirty="0">
                <a:solidFill>
                  <a:srgbClr val="1E1E1E"/>
                </a:solidFill>
                <a:latin typeface="Arial"/>
                <a:cs typeface="Arial"/>
              </a:rPr>
              <a:t>+4.1%</a:t>
            </a:r>
            <a:r>
              <a:rPr sz="800" dirty="0">
                <a:solidFill>
                  <a:srgbClr val="1E1E1E"/>
                </a:solidFill>
                <a:latin typeface="SimSun"/>
                <a:cs typeface="SimSun"/>
              </a:rPr>
              <a:t>）， 产量</a:t>
            </a:r>
            <a:r>
              <a:rPr sz="800" dirty="0">
                <a:solidFill>
                  <a:srgbClr val="1E1E1E"/>
                </a:solidFill>
                <a:latin typeface="Arial"/>
                <a:cs typeface="Arial"/>
              </a:rPr>
              <a:t>1020</a:t>
            </a:r>
            <a:r>
              <a:rPr sz="800" dirty="0">
                <a:solidFill>
                  <a:srgbClr val="1E1E1E"/>
                </a:solidFill>
                <a:latin typeface="SimSun"/>
                <a:cs typeface="SimSun"/>
              </a:rPr>
              <a:t>万吨（</a:t>
            </a:r>
            <a:r>
              <a:rPr sz="800" dirty="0">
                <a:solidFill>
                  <a:srgbClr val="1E1E1E"/>
                </a:solidFill>
                <a:latin typeface="Arial"/>
                <a:cs typeface="Arial"/>
              </a:rPr>
              <a:t>+6.9%</a:t>
            </a:r>
            <a:r>
              <a:rPr sz="800" dirty="0">
                <a:solidFill>
                  <a:srgbClr val="1E1E1E"/>
                </a:solidFill>
                <a:latin typeface="SimSun"/>
                <a:cs typeface="SimSun"/>
              </a:rPr>
              <a:t>），由于种植 面积和产量增加</a:t>
            </a:r>
            <a:endParaRPr sz="800">
              <a:latin typeface="SimSun"/>
              <a:cs typeface="SimSu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23414" y="1806194"/>
            <a:ext cx="3433445" cy="3310890"/>
          </a:xfrm>
          <a:custGeom>
            <a:avLst/>
            <a:gdLst/>
            <a:ahLst/>
            <a:cxnLst/>
            <a:rect l="l" t="t" r="r" b="b"/>
            <a:pathLst>
              <a:path w="3433445" h="3310890">
                <a:moveTo>
                  <a:pt x="3432937" y="0"/>
                </a:moveTo>
                <a:lnTo>
                  <a:pt x="1965960" y="0"/>
                </a:lnTo>
                <a:lnTo>
                  <a:pt x="1965960" y="1371600"/>
                </a:lnTo>
                <a:lnTo>
                  <a:pt x="0" y="3310509"/>
                </a:lnTo>
                <a:lnTo>
                  <a:pt x="1965960" y="1959483"/>
                </a:lnTo>
                <a:lnTo>
                  <a:pt x="3432937" y="1959483"/>
                </a:lnTo>
                <a:lnTo>
                  <a:pt x="3432937" y="0"/>
                </a:lnTo>
                <a:close/>
              </a:path>
              <a:path w="3433445" h="3310890">
                <a:moveTo>
                  <a:pt x="3432937" y="1959483"/>
                </a:moveTo>
                <a:lnTo>
                  <a:pt x="1965960" y="1959483"/>
                </a:lnTo>
                <a:lnTo>
                  <a:pt x="1965960" y="2351405"/>
                </a:lnTo>
                <a:lnTo>
                  <a:pt x="3432937" y="2351405"/>
                </a:lnTo>
                <a:lnTo>
                  <a:pt x="3432937" y="1959483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23414" y="1806194"/>
            <a:ext cx="3433445" cy="3310890"/>
          </a:xfrm>
          <a:custGeom>
            <a:avLst/>
            <a:gdLst/>
            <a:ahLst/>
            <a:cxnLst/>
            <a:rect l="l" t="t" r="r" b="b"/>
            <a:pathLst>
              <a:path w="3433445" h="3310890">
                <a:moveTo>
                  <a:pt x="1965960" y="0"/>
                </a:moveTo>
                <a:lnTo>
                  <a:pt x="2210435" y="0"/>
                </a:lnTo>
                <a:lnTo>
                  <a:pt x="2577211" y="0"/>
                </a:lnTo>
                <a:lnTo>
                  <a:pt x="3432937" y="0"/>
                </a:lnTo>
                <a:lnTo>
                  <a:pt x="3432937" y="1371600"/>
                </a:lnTo>
                <a:lnTo>
                  <a:pt x="3432937" y="1959483"/>
                </a:lnTo>
                <a:lnTo>
                  <a:pt x="3432937" y="2351405"/>
                </a:lnTo>
                <a:lnTo>
                  <a:pt x="2577211" y="2351405"/>
                </a:lnTo>
                <a:lnTo>
                  <a:pt x="2210435" y="2351405"/>
                </a:lnTo>
                <a:lnTo>
                  <a:pt x="1965960" y="2351405"/>
                </a:lnTo>
                <a:lnTo>
                  <a:pt x="1965960" y="1959483"/>
                </a:lnTo>
                <a:lnTo>
                  <a:pt x="0" y="3310509"/>
                </a:lnTo>
                <a:lnTo>
                  <a:pt x="1965960" y="1371600"/>
                </a:lnTo>
                <a:lnTo>
                  <a:pt x="1965960" y="0"/>
                </a:lnTo>
                <a:close/>
              </a:path>
            </a:pathLst>
          </a:custGeom>
          <a:ln w="12699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413250" y="2113657"/>
            <a:ext cx="1360805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ts val="1080"/>
              </a:lnSpc>
            </a:pPr>
            <a:r>
              <a:rPr sz="1000" spc="-10" dirty="0">
                <a:latin typeface="Arial"/>
                <a:cs typeface="Arial"/>
              </a:rPr>
              <a:t>–  </a:t>
            </a:r>
            <a:r>
              <a:rPr sz="1000" spc="-120" dirty="0"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大米是重要的主食， 占农业总值的</a:t>
            </a:r>
            <a:r>
              <a:rPr sz="1000" spc="-22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1.9%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39741" y="2388314"/>
            <a:ext cx="1073150" cy="154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占</a:t>
            </a:r>
            <a:r>
              <a:rPr sz="1000" spc="-22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GDP</a:t>
            </a: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的</a:t>
            </a:r>
            <a:r>
              <a:rPr sz="1000" spc="-22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0.4%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。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13250" y="2739253"/>
            <a:ext cx="1417320" cy="702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140"/>
              </a:lnSpc>
            </a:pPr>
            <a:r>
              <a:rPr sz="1000" spc="-10" dirty="0">
                <a:latin typeface="Arial"/>
                <a:cs typeface="Arial"/>
              </a:rPr>
              <a:t>– 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2022-23</a:t>
            </a: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年，稻米种植</a:t>
            </a:r>
            <a:endParaRPr sz="1000" dirty="0">
              <a:latin typeface="SimSun"/>
              <a:cs typeface="SimSun"/>
            </a:endParaRPr>
          </a:p>
          <a:p>
            <a:pPr marL="139065">
              <a:lnSpc>
                <a:spcPts val="1080"/>
              </a:lnSpc>
            </a:pP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面积下降</a:t>
            </a:r>
            <a:r>
              <a:rPr sz="1000" spc="-22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15.9%</a:t>
            </a: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至</a:t>
            </a:r>
            <a:endParaRPr sz="1000" dirty="0">
              <a:latin typeface="SimSun"/>
              <a:cs typeface="SimSun"/>
            </a:endParaRPr>
          </a:p>
          <a:p>
            <a:pPr marL="139065">
              <a:lnSpc>
                <a:spcPts val="1080"/>
              </a:lnSpc>
            </a:pP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297.6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万公顷，产量下</a:t>
            </a:r>
            <a:endParaRPr sz="1000" dirty="0">
              <a:latin typeface="SimSun"/>
              <a:cs typeface="SimSun"/>
            </a:endParaRPr>
          </a:p>
          <a:p>
            <a:pPr marL="139065">
              <a:lnSpc>
                <a:spcPts val="1070"/>
              </a:lnSpc>
            </a:pP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降</a:t>
            </a:r>
            <a:r>
              <a:rPr sz="1000" spc="-22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21.5%</a:t>
            </a: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至</a:t>
            </a:r>
            <a:r>
              <a:rPr sz="1000" spc="-22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732.2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万</a:t>
            </a:r>
            <a:endParaRPr sz="1000" dirty="0">
              <a:latin typeface="SimSun"/>
              <a:cs typeface="SimSun"/>
            </a:endParaRPr>
          </a:p>
          <a:p>
            <a:pPr marL="139065">
              <a:lnSpc>
                <a:spcPts val="1130"/>
              </a:lnSpc>
            </a:pP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吨，导致稻米价格上涨</a:t>
            </a:r>
            <a:endParaRPr sz="1000" dirty="0">
              <a:latin typeface="SimSun"/>
              <a:cs typeface="SimSu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08596" y="2681604"/>
            <a:ext cx="1700530" cy="1621790"/>
          </a:xfrm>
          <a:custGeom>
            <a:avLst/>
            <a:gdLst/>
            <a:ahLst/>
            <a:cxnLst/>
            <a:rect l="l" t="t" r="r" b="b"/>
            <a:pathLst>
              <a:path w="1700530" h="1621789">
                <a:moveTo>
                  <a:pt x="708342" y="1282319"/>
                </a:moveTo>
                <a:lnTo>
                  <a:pt x="283324" y="1282319"/>
                </a:lnTo>
                <a:lnTo>
                  <a:pt x="406146" y="1621536"/>
                </a:lnTo>
                <a:lnTo>
                  <a:pt x="708342" y="1282319"/>
                </a:lnTo>
                <a:close/>
              </a:path>
              <a:path w="1700530" h="1621789">
                <a:moveTo>
                  <a:pt x="1699958" y="0"/>
                </a:moveTo>
                <a:lnTo>
                  <a:pt x="0" y="0"/>
                </a:lnTo>
                <a:lnTo>
                  <a:pt x="0" y="1282319"/>
                </a:lnTo>
                <a:lnTo>
                  <a:pt x="1699958" y="1282319"/>
                </a:lnTo>
                <a:lnTo>
                  <a:pt x="169995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08596" y="2681604"/>
            <a:ext cx="1700530" cy="1621790"/>
          </a:xfrm>
          <a:custGeom>
            <a:avLst/>
            <a:gdLst/>
            <a:ahLst/>
            <a:cxnLst/>
            <a:rect l="l" t="t" r="r" b="b"/>
            <a:pathLst>
              <a:path w="1700530" h="1621789">
                <a:moveTo>
                  <a:pt x="0" y="0"/>
                </a:moveTo>
                <a:lnTo>
                  <a:pt x="283324" y="0"/>
                </a:lnTo>
                <a:lnTo>
                  <a:pt x="708342" y="0"/>
                </a:lnTo>
                <a:lnTo>
                  <a:pt x="1699958" y="0"/>
                </a:lnTo>
                <a:lnTo>
                  <a:pt x="1699958" y="748030"/>
                </a:lnTo>
                <a:lnTo>
                  <a:pt x="1699958" y="1068578"/>
                </a:lnTo>
                <a:lnTo>
                  <a:pt x="1699958" y="1282319"/>
                </a:lnTo>
                <a:lnTo>
                  <a:pt x="708342" y="1282319"/>
                </a:lnTo>
                <a:lnTo>
                  <a:pt x="406146" y="1621536"/>
                </a:lnTo>
                <a:lnTo>
                  <a:pt x="283324" y="1282319"/>
                </a:lnTo>
                <a:lnTo>
                  <a:pt x="0" y="1282319"/>
                </a:lnTo>
                <a:lnTo>
                  <a:pt x="0" y="1068578"/>
                </a:lnTo>
                <a:lnTo>
                  <a:pt x="0" y="74803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31926" y="2836154"/>
            <a:ext cx="153670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– 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C1C1C"/>
                </a:solidFill>
                <a:latin typeface="Arial"/>
                <a:cs typeface="Arial"/>
              </a:rPr>
              <a:t>2022-23</a:t>
            </a:r>
            <a:r>
              <a:rPr sz="10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C1C1C"/>
                </a:solidFill>
                <a:latin typeface="SimSun"/>
                <a:cs typeface="SimSun"/>
              </a:rPr>
              <a:t>年，棉花作物对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58418" y="2973327"/>
            <a:ext cx="1417320" cy="700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080"/>
              </a:lnSpc>
            </a:pPr>
            <a:r>
              <a:rPr sz="1000" spc="-10" dirty="0">
                <a:solidFill>
                  <a:srgbClr val="1C1C1C"/>
                </a:solidFill>
                <a:latin typeface="Arial"/>
                <a:cs typeface="Arial"/>
              </a:rPr>
              <a:t>GDP</a:t>
            </a:r>
            <a:r>
              <a:rPr sz="1000" spc="-5" dirty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C1C1C"/>
                </a:solidFill>
                <a:latin typeface="SimSun"/>
                <a:cs typeface="SimSun"/>
              </a:rPr>
              <a:t>的贡献为</a:t>
            </a:r>
            <a:r>
              <a:rPr sz="1000" spc="-225" dirty="0">
                <a:solidFill>
                  <a:srgbClr val="1C1C1C"/>
                </a:solidFill>
                <a:latin typeface="SimSun"/>
                <a:cs typeface="SimSun"/>
              </a:rPr>
              <a:t> </a:t>
            </a:r>
            <a:r>
              <a:rPr sz="1000" spc="-10" dirty="0">
                <a:solidFill>
                  <a:srgbClr val="1C1C1C"/>
                </a:solidFill>
                <a:latin typeface="Arial"/>
                <a:cs typeface="Arial"/>
              </a:rPr>
              <a:t>0.3%</a:t>
            </a:r>
            <a:r>
              <a:rPr sz="1000" spc="-10" dirty="0">
                <a:solidFill>
                  <a:srgbClr val="1C1C1C"/>
                </a:solidFill>
                <a:latin typeface="SimSun"/>
                <a:cs typeface="SimSun"/>
              </a:rPr>
              <a:t>，对 农业增加值的贡献为 </a:t>
            </a:r>
            <a:r>
              <a:rPr sz="1000" spc="-10" dirty="0">
                <a:solidFill>
                  <a:srgbClr val="1C1C1C"/>
                </a:solidFill>
                <a:latin typeface="Arial"/>
                <a:cs typeface="Arial"/>
              </a:rPr>
              <a:t>1.4%</a:t>
            </a:r>
            <a:r>
              <a:rPr sz="1000" spc="-10" dirty="0">
                <a:solidFill>
                  <a:srgbClr val="1C1C1C"/>
                </a:solidFill>
                <a:latin typeface="SimSun"/>
                <a:cs typeface="SimSun"/>
              </a:rPr>
              <a:t>，播种面积增加</a:t>
            </a:r>
            <a:endParaRPr sz="1000" dirty="0">
              <a:latin typeface="SimSun"/>
              <a:cs typeface="SimSun"/>
            </a:endParaRPr>
          </a:p>
          <a:p>
            <a:pPr marL="12700">
              <a:lnSpc>
                <a:spcPts val="990"/>
              </a:lnSpc>
            </a:pPr>
            <a:r>
              <a:rPr sz="1000" spc="-10" dirty="0">
                <a:solidFill>
                  <a:srgbClr val="1C1C1C"/>
                </a:solidFill>
                <a:latin typeface="Arial"/>
                <a:cs typeface="Arial"/>
              </a:rPr>
              <a:t>10.7%</a:t>
            </a:r>
            <a:r>
              <a:rPr sz="1000" spc="-10" dirty="0">
                <a:solidFill>
                  <a:srgbClr val="1C1C1C"/>
                </a:solidFill>
                <a:latin typeface="SimSun"/>
                <a:cs typeface="SimSun"/>
              </a:rPr>
              <a:t>，达到</a:t>
            </a:r>
            <a:r>
              <a:rPr sz="1000" spc="-225" dirty="0">
                <a:solidFill>
                  <a:srgbClr val="1C1C1C"/>
                </a:solidFill>
                <a:latin typeface="SimSun"/>
                <a:cs typeface="SimSun"/>
              </a:rPr>
              <a:t> </a:t>
            </a:r>
            <a:r>
              <a:rPr sz="1000" spc="-5" dirty="0">
                <a:solidFill>
                  <a:srgbClr val="1C1C1C"/>
                </a:solidFill>
                <a:latin typeface="Arial"/>
                <a:cs typeface="Arial"/>
              </a:rPr>
              <a:t>2,144 </a:t>
            </a:r>
            <a:r>
              <a:rPr sz="1000" spc="-10" dirty="0">
                <a:solidFill>
                  <a:srgbClr val="1C1C1C"/>
                </a:solidFill>
                <a:latin typeface="SimSun"/>
                <a:cs typeface="SimSun"/>
              </a:rPr>
              <a:t>千公</a:t>
            </a:r>
            <a:endParaRPr sz="1000" dirty="0">
              <a:latin typeface="SimSun"/>
              <a:cs typeface="SimSun"/>
            </a:endParaRPr>
          </a:p>
          <a:p>
            <a:pPr marL="12700">
              <a:lnSpc>
                <a:spcPts val="1125"/>
              </a:lnSpc>
            </a:pPr>
            <a:r>
              <a:rPr sz="1000" spc="-10" dirty="0">
                <a:solidFill>
                  <a:srgbClr val="1C1C1C"/>
                </a:solidFill>
                <a:latin typeface="SimSun"/>
                <a:cs typeface="SimSun"/>
              </a:rPr>
              <a:t>顷</a:t>
            </a:r>
            <a:endParaRPr sz="1000" dirty="0">
              <a:latin typeface="SimSun"/>
              <a:cs typeface="SimSu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86533" y="2371851"/>
            <a:ext cx="2256155" cy="2077085"/>
          </a:xfrm>
          <a:custGeom>
            <a:avLst/>
            <a:gdLst/>
            <a:ahLst/>
            <a:cxnLst/>
            <a:rect l="l" t="t" r="r" b="b"/>
            <a:pathLst>
              <a:path w="2256154" h="2077085">
                <a:moveTo>
                  <a:pt x="2256028" y="0"/>
                </a:moveTo>
                <a:lnTo>
                  <a:pt x="568832" y="0"/>
                </a:lnTo>
                <a:lnTo>
                  <a:pt x="568832" y="1097534"/>
                </a:lnTo>
                <a:lnTo>
                  <a:pt x="0" y="2076958"/>
                </a:lnTo>
                <a:lnTo>
                  <a:pt x="568832" y="1567942"/>
                </a:lnTo>
                <a:lnTo>
                  <a:pt x="2256028" y="1567942"/>
                </a:lnTo>
                <a:lnTo>
                  <a:pt x="2256028" y="0"/>
                </a:lnTo>
                <a:close/>
              </a:path>
              <a:path w="2256154" h="2077085">
                <a:moveTo>
                  <a:pt x="2256028" y="1567942"/>
                </a:moveTo>
                <a:lnTo>
                  <a:pt x="568832" y="1567942"/>
                </a:lnTo>
                <a:lnTo>
                  <a:pt x="568832" y="1881632"/>
                </a:lnTo>
                <a:lnTo>
                  <a:pt x="2256028" y="1881632"/>
                </a:lnTo>
                <a:lnTo>
                  <a:pt x="2256028" y="156794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86533" y="2371851"/>
            <a:ext cx="2256155" cy="2077085"/>
          </a:xfrm>
          <a:custGeom>
            <a:avLst/>
            <a:gdLst/>
            <a:ahLst/>
            <a:cxnLst/>
            <a:rect l="l" t="t" r="r" b="b"/>
            <a:pathLst>
              <a:path w="2256154" h="2077085">
                <a:moveTo>
                  <a:pt x="568832" y="0"/>
                </a:moveTo>
                <a:lnTo>
                  <a:pt x="850010" y="0"/>
                </a:lnTo>
                <a:lnTo>
                  <a:pt x="1271777" y="0"/>
                </a:lnTo>
                <a:lnTo>
                  <a:pt x="2256028" y="0"/>
                </a:lnTo>
                <a:lnTo>
                  <a:pt x="2256028" y="1097534"/>
                </a:lnTo>
                <a:lnTo>
                  <a:pt x="2256028" y="1567942"/>
                </a:lnTo>
                <a:lnTo>
                  <a:pt x="2256028" y="1881632"/>
                </a:lnTo>
                <a:lnTo>
                  <a:pt x="1271777" y="1881632"/>
                </a:lnTo>
                <a:lnTo>
                  <a:pt x="850010" y="1881632"/>
                </a:lnTo>
                <a:lnTo>
                  <a:pt x="568832" y="1881632"/>
                </a:lnTo>
                <a:lnTo>
                  <a:pt x="568832" y="1567942"/>
                </a:lnTo>
                <a:lnTo>
                  <a:pt x="0" y="2076958"/>
                </a:lnTo>
                <a:lnTo>
                  <a:pt x="568832" y="1097534"/>
                </a:lnTo>
                <a:lnTo>
                  <a:pt x="568832" y="0"/>
                </a:lnTo>
                <a:close/>
              </a:path>
            </a:pathLst>
          </a:custGeom>
          <a:ln w="127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78989" y="2582020"/>
            <a:ext cx="1543685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 algn="just">
              <a:lnSpc>
                <a:spcPct val="90000"/>
              </a:lnSpc>
            </a:pPr>
            <a:r>
              <a:rPr sz="1000" spc="-10" dirty="0">
                <a:latin typeface="Arial"/>
                <a:cs typeface="Arial"/>
              </a:rPr>
              <a:t>– </a:t>
            </a:r>
            <a:r>
              <a:rPr sz="1000" spc="-114" dirty="0"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甘蔗对糖业至关重要，支 撑着数百万人的生活，贡 献了</a:t>
            </a:r>
            <a:r>
              <a:rPr sz="1000" spc="-22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3.7%</a:t>
            </a: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的农业产值和</a:t>
            </a:r>
            <a:endParaRPr sz="1000">
              <a:latin typeface="SimSun"/>
              <a:cs typeface="SimSun"/>
            </a:endParaRPr>
          </a:p>
          <a:p>
            <a:pPr marL="139065">
              <a:lnSpc>
                <a:spcPts val="108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0.9%</a:t>
            </a: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的</a:t>
            </a:r>
            <a:r>
              <a:rPr sz="1000" spc="-22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GDP</a:t>
            </a:r>
            <a:endParaRPr sz="10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78989" y="3344034"/>
            <a:ext cx="1536700" cy="565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ct val="90000"/>
              </a:lnSpc>
            </a:pPr>
            <a:r>
              <a:rPr sz="1000" spc="-10" dirty="0">
                <a:latin typeface="Arial"/>
                <a:cs typeface="Arial"/>
              </a:rPr>
              <a:t>– </a:t>
            </a:r>
            <a:r>
              <a:rPr sz="1000" spc="-120" dirty="0"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2022-23</a:t>
            </a: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年，种植面积增 加</a:t>
            </a:r>
            <a:r>
              <a:rPr sz="1000" spc="-22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4.7%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，达到</a:t>
            </a:r>
            <a:r>
              <a:rPr sz="1000" spc="-22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131.9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万 公顷，产量增加</a:t>
            </a:r>
            <a:r>
              <a:rPr sz="1000" spc="-22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2.8%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， 达到</a:t>
            </a:r>
            <a:r>
              <a:rPr sz="1000" spc="-22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9100</a:t>
            </a:r>
            <a:r>
              <a:rPr sz="1000" spc="-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万吨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097785" y="5827458"/>
            <a:ext cx="401700" cy="338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37611" y="5827458"/>
            <a:ext cx="401700" cy="3383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78200" y="5827458"/>
            <a:ext cx="401700" cy="338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18660" y="5833821"/>
            <a:ext cx="401700" cy="3256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653660" y="5833821"/>
            <a:ext cx="401700" cy="3256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288660" y="5827471"/>
            <a:ext cx="401700" cy="3319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941948" y="5833808"/>
            <a:ext cx="401700" cy="3319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58533" y="5833821"/>
            <a:ext cx="401700" cy="3256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224648" y="5827458"/>
            <a:ext cx="424929" cy="3383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06511" y="5833821"/>
            <a:ext cx="325615" cy="3256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509000" y="5833821"/>
            <a:ext cx="401700" cy="3256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36760" y="5827458"/>
            <a:ext cx="401700" cy="3383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04907" y="5821108"/>
            <a:ext cx="392353" cy="3383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28985" y="5821095"/>
            <a:ext cx="401700" cy="3383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069573" y="5821108"/>
            <a:ext cx="401700" cy="3383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50213" y="5833821"/>
            <a:ext cx="401700" cy="32560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15124" y="5833821"/>
            <a:ext cx="401700" cy="3256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09600" y="1524000"/>
            <a:ext cx="567359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u="sng" spc="-10" dirty="0">
                <a:solidFill>
                  <a:srgbClr val="007840"/>
                </a:solidFill>
                <a:latin typeface="Arial"/>
                <a:cs typeface="Arial"/>
              </a:rPr>
              <a:t>2023</a:t>
            </a:r>
            <a:r>
              <a:rPr sz="2000" b="1" u="sng" spc="-20" dirty="0">
                <a:solidFill>
                  <a:srgbClr val="007840"/>
                </a:solidFill>
                <a:latin typeface="SimSun"/>
                <a:cs typeface="SimSun"/>
              </a:rPr>
              <a:t>年巴基斯坦主要农业产量（万吨</a:t>
            </a:r>
            <a:r>
              <a:rPr sz="2000" u="sng" spc="-20" dirty="0">
                <a:solidFill>
                  <a:srgbClr val="007840"/>
                </a:solidFill>
                <a:latin typeface="SimSun"/>
                <a:cs typeface="SimSun"/>
              </a:rPr>
              <a:t>）</a:t>
            </a:r>
            <a:endParaRPr sz="2000" u="sng" dirty="0">
              <a:latin typeface="SimSun"/>
              <a:cs typeface="SimSun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681037" y="2108200"/>
            <a:ext cx="11061700" cy="3543300"/>
          </a:xfrm>
          <a:custGeom>
            <a:avLst/>
            <a:gdLst/>
            <a:ahLst/>
            <a:cxnLst/>
            <a:rect l="l" t="t" r="r" b="b"/>
            <a:pathLst>
              <a:path w="11061700" h="3543300">
                <a:moveTo>
                  <a:pt x="0" y="3543300"/>
                </a:moveTo>
                <a:lnTo>
                  <a:pt x="11061700" y="3543300"/>
                </a:lnTo>
                <a:lnTo>
                  <a:pt x="11061700" y="0"/>
                </a:lnTo>
                <a:lnTo>
                  <a:pt x="0" y="0"/>
                </a:lnTo>
                <a:lnTo>
                  <a:pt x="0" y="35433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06780" y="5344667"/>
            <a:ext cx="355600" cy="60960"/>
          </a:xfrm>
          <a:custGeom>
            <a:avLst/>
            <a:gdLst/>
            <a:ahLst/>
            <a:cxnLst/>
            <a:rect l="l" t="t" r="r" b="b"/>
            <a:pathLst>
              <a:path w="355600" h="60960">
                <a:moveTo>
                  <a:pt x="355092" y="0"/>
                </a:moveTo>
                <a:lnTo>
                  <a:pt x="0" y="0"/>
                </a:lnTo>
                <a:lnTo>
                  <a:pt x="0" y="60832"/>
                </a:lnTo>
                <a:lnTo>
                  <a:pt x="355092" y="60832"/>
                </a:lnTo>
                <a:lnTo>
                  <a:pt x="355092" y="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546860" y="4303776"/>
            <a:ext cx="356870" cy="1101725"/>
          </a:xfrm>
          <a:custGeom>
            <a:avLst/>
            <a:gdLst/>
            <a:ahLst/>
            <a:cxnLst/>
            <a:rect l="l" t="t" r="r" b="b"/>
            <a:pathLst>
              <a:path w="356869" h="1101725">
                <a:moveTo>
                  <a:pt x="356616" y="0"/>
                </a:moveTo>
                <a:lnTo>
                  <a:pt x="0" y="0"/>
                </a:lnTo>
                <a:lnTo>
                  <a:pt x="0" y="1101725"/>
                </a:lnTo>
                <a:lnTo>
                  <a:pt x="356616" y="1101725"/>
                </a:lnTo>
                <a:lnTo>
                  <a:pt x="356616" y="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188464" y="5314188"/>
            <a:ext cx="355600" cy="91440"/>
          </a:xfrm>
          <a:custGeom>
            <a:avLst/>
            <a:gdLst/>
            <a:ahLst/>
            <a:cxnLst/>
            <a:rect l="l" t="t" r="r" b="b"/>
            <a:pathLst>
              <a:path w="355600" h="91439">
                <a:moveTo>
                  <a:pt x="355092" y="0"/>
                </a:moveTo>
                <a:lnTo>
                  <a:pt x="0" y="0"/>
                </a:lnTo>
                <a:lnTo>
                  <a:pt x="0" y="91313"/>
                </a:lnTo>
                <a:lnTo>
                  <a:pt x="355092" y="91313"/>
                </a:lnTo>
                <a:lnTo>
                  <a:pt x="355092" y="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28544" y="5268467"/>
            <a:ext cx="356870" cy="137160"/>
          </a:xfrm>
          <a:custGeom>
            <a:avLst/>
            <a:gdLst/>
            <a:ahLst/>
            <a:cxnLst/>
            <a:rect l="l" t="t" r="r" b="b"/>
            <a:pathLst>
              <a:path w="356869" h="137160">
                <a:moveTo>
                  <a:pt x="356616" y="0"/>
                </a:moveTo>
                <a:lnTo>
                  <a:pt x="0" y="0"/>
                </a:lnTo>
                <a:lnTo>
                  <a:pt x="0" y="137032"/>
                </a:lnTo>
                <a:lnTo>
                  <a:pt x="356616" y="137032"/>
                </a:lnTo>
                <a:lnTo>
                  <a:pt x="356616" y="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70147" y="5052059"/>
            <a:ext cx="356870" cy="353695"/>
          </a:xfrm>
          <a:custGeom>
            <a:avLst/>
            <a:gdLst/>
            <a:ahLst/>
            <a:cxnLst/>
            <a:rect l="l" t="t" r="r" b="b"/>
            <a:pathLst>
              <a:path w="356870" h="353695">
                <a:moveTo>
                  <a:pt x="356615" y="0"/>
                </a:moveTo>
                <a:lnTo>
                  <a:pt x="0" y="0"/>
                </a:lnTo>
                <a:lnTo>
                  <a:pt x="0" y="353440"/>
                </a:lnTo>
                <a:lnTo>
                  <a:pt x="356615" y="353440"/>
                </a:lnTo>
                <a:lnTo>
                  <a:pt x="356615" y="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10228" y="5404040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4191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51832" y="5404739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3175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93435" y="4860035"/>
            <a:ext cx="355600" cy="545465"/>
          </a:xfrm>
          <a:custGeom>
            <a:avLst/>
            <a:gdLst/>
            <a:ahLst/>
            <a:cxnLst/>
            <a:rect l="l" t="t" r="r" b="b"/>
            <a:pathLst>
              <a:path w="355600" h="545464">
                <a:moveTo>
                  <a:pt x="355092" y="0"/>
                </a:moveTo>
                <a:lnTo>
                  <a:pt x="0" y="0"/>
                </a:lnTo>
                <a:lnTo>
                  <a:pt x="0" y="545465"/>
                </a:lnTo>
                <a:lnTo>
                  <a:pt x="355092" y="545465"/>
                </a:lnTo>
                <a:lnTo>
                  <a:pt x="355092" y="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33515" y="2354326"/>
            <a:ext cx="356870" cy="3051175"/>
          </a:xfrm>
          <a:custGeom>
            <a:avLst/>
            <a:gdLst/>
            <a:ahLst/>
            <a:cxnLst/>
            <a:rect l="l" t="t" r="r" b="b"/>
            <a:pathLst>
              <a:path w="356870" h="3051175">
                <a:moveTo>
                  <a:pt x="356615" y="0"/>
                </a:moveTo>
                <a:lnTo>
                  <a:pt x="0" y="0"/>
                </a:lnTo>
                <a:lnTo>
                  <a:pt x="0" y="3051175"/>
                </a:lnTo>
                <a:lnTo>
                  <a:pt x="356615" y="3051175"/>
                </a:lnTo>
                <a:lnTo>
                  <a:pt x="356615" y="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75119" y="5400992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10287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15200" y="5404802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615" y="0"/>
                </a:lnTo>
              </a:path>
            </a:pathLst>
          </a:custGeom>
          <a:ln w="3175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956804" y="5404739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3175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598407" y="5404802"/>
            <a:ext cx="355600" cy="0"/>
          </a:xfrm>
          <a:custGeom>
            <a:avLst/>
            <a:gdLst/>
            <a:ahLst/>
            <a:cxnLst/>
            <a:rect l="l" t="t" r="r" b="b"/>
            <a:pathLst>
              <a:path w="35560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3175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238488" y="5404739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3175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880092" y="5300471"/>
            <a:ext cx="355600" cy="105410"/>
          </a:xfrm>
          <a:custGeom>
            <a:avLst/>
            <a:gdLst/>
            <a:ahLst/>
            <a:cxnLst/>
            <a:rect l="l" t="t" r="r" b="b"/>
            <a:pathLst>
              <a:path w="355600" h="105410">
                <a:moveTo>
                  <a:pt x="355092" y="0"/>
                </a:moveTo>
                <a:lnTo>
                  <a:pt x="0" y="0"/>
                </a:lnTo>
                <a:lnTo>
                  <a:pt x="0" y="105028"/>
                </a:lnTo>
                <a:lnTo>
                  <a:pt x="355092" y="105028"/>
                </a:lnTo>
                <a:lnTo>
                  <a:pt x="355092" y="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520171" y="5394134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615" y="0"/>
                </a:lnTo>
              </a:path>
            </a:pathLst>
          </a:custGeom>
          <a:ln w="24003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161776" y="5404739"/>
            <a:ext cx="356870" cy="0"/>
          </a:xfrm>
          <a:custGeom>
            <a:avLst/>
            <a:gdLst/>
            <a:ahLst/>
            <a:cxnLst/>
            <a:rect l="l" t="t" r="r" b="b"/>
            <a:pathLst>
              <a:path w="356870">
                <a:moveTo>
                  <a:pt x="0" y="0"/>
                </a:moveTo>
                <a:lnTo>
                  <a:pt x="356615" y="0"/>
                </a:lnTo>
              </a:path>
            </a:pathLst>
          </a:custGeom>
          <a:ln w="3175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63587" y="5405501"/>
            <a:ext cx="10897235" cy="0"/>
          </a:xfrm>
          <a:custGeom>
            <a:avLst/>
            <a:gdLst/>
            <a:ahLst/>
            <a:cxnLst/>
            <a:rect l="l" t="t" r="r" b="b"/>
            <a:pathLst>
              <a:path w="10897235">
                <a:moveTo>
                  <a:pt x="0" y="0"/>
                </a:moveTo>
                <a:lnTo>
                  <a:pt x="10896663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4160265" y="5222927"/>
            <a:ext cx="25907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256</a:t>
            </a:r>
            <a:endParaRPr sz="11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380735" y="5218609"/>
            <a:ext cx="2244090" cy="408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56360">
              <a:lnSpc>
                <a:spcPct val="100000"/>
              </a:lnSpc>
              <a:tabLst>
                <a:tab pos="1997710" algn="l"/>
              </a:tabLst>
            </a:pP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67</a:t>
            </a: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3	</a:t>
            </a: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152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  <a:tabLst>
                <a:tab pos="668020" algn="l"/>
              </a:tabLst>
            </a:pPr>
            <a:r>
              <a:rPr sz="1100" dirty="0">
                <a:solidFill>
                  <a:srgbClr val="1E1E1E"/>
                </a:solidFill>
                <a:latin typeface="SimSun"/>
                <a:cs typeface="SimSun"/>
              </a:rPr>
              <a:t>鹰嘴豆	大麦油菜籽和芥菜</a:t>
            </a:r>
            <a:r>
              <a:rPr sz="1100" spc="-13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100" dirty="0">
                <a:solidFill>
                  <a:srgbClr val="1E1E1E"/>
                </a:solidFill>
                <a:latin typeface="SimSun"/>
                <a:cs typeface="SimSun"/>
              </a:rPr>
              <a:t>烟草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863600" y="5461600"/>
            <a:ext cx="81406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0700" algn="l"/>
              </a:tabLst>
            </a:pPr>
            <a:r>
              <a:rPr sz="1100" dirty="0">
                <a:solidFill>
                  <a:srgbClr val="1E1E1E"/>
                </a:solidFill>
                <a:latin typeface="SimSun"/>
                <a:cs typeface="SimSun"/>
              </a:rPr>
              <a:t>棉布	甘蔗</a:t>
            </a:r>
            <a:endParaRPr sz="1100" dirty="0">
              <a:latin typeface="SimSun"/>
              <a:cs typeface="SimSu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197832" y="5461600"/>
            <a:ext cx="16573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SimSun"/>
                <a:cs typeface="SimSun"/>
              </a:rPr>
              <a:t>米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808223" y="5461600"/>
            <a:ext cx="30607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SimSun"/>
                <a:cs typeface="SimSun"/>
              </a:rPr>
              <a:t>玉米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429380" y="5461600"/>
            <a:ext cx="30607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SimSun"/>
                <a:cs typeface="SimSun"/>
              </a:rPr>
              <a:t>小麦</a:t>
            </a:r>
            <a:endParaRPr sz="1100" dirty="0">
              <a:latin typeface="SimSun"/>
              <a:cs typeface="SimSu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4111878" y="5461600"/>
            <a:ext cx="925194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1825" algn="l"/>
              </a:tabLst>
            </a:pPr>
            <a:r>
              <a:rPr sz="1100" dirty="0">
                <a:solidFill>
                  <a:srgbClr val="1E1E1E"/>
                </a:solidFill>
                <a:latin typeface="SimSun"/>
                <a:cs typeface="SimSun"/>
              </a:rPr>
              <a:t>珍珠粟	高粱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7881254" y="5463558"/>
            <a:ext cx="10699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36270" algn="l"/>
              </a:tabLst>
            </a:pPr>
            <a:r>
              <a:rPr sz="1100" dirty="0">
                <a:solidFill>
                  <a:srgbClr val="1E1E1E"/>
                </a:solidFill>
                <a:latin typeface="SimSun"/>
                <a:cs typeface="SimSun"/>
              </a:rPr>
              <a:t>红扁豆	黄扁豆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233661" y="5461600"/>
            <a:ext cx="91440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1030" algn="l"/>
              </a:tabLst>
            </a:pPr>
            <a:r>
              <a:rPr sz="1100" dirty="0">
                <a:solidFill>
                  <a:srgbClr val="1E1E1E"/>
                </a:solidFill>
                <a:latin typeface="SimSun"/>
                <a:cs typeface="SimSun"/>
              </a:rPr>
              <a:t>黑克豆	土豆</a:t>
            </a:r>
            <a:endParaRPr sz="1100" dirty="0">
              <a:latin typeface="SimSun"/>
              <a:cs typeface="SimSu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0499217" y="5461600"/>
            <a:ext cx="30607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SimSun"/>
                <a:cs typeface="SimSun"/>
              </a:rPr>
              <a:t>洋葱</a:t>
            </a:r>
            <a:endParaRPr sz="1100">
              <a:latin typeface="SimSun"/>
              <a:cs typeface="SimSu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94689" y="5160697"/>
            <a:ext cx="37655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4,910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498219" y="4120821"/>
            <a:ext cx="45402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7</a:t>
            </a: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,9</a:t>
            </a: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177542" y="5130598"/>
            <a:ext cx="37655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7,322</a:t>
            </a:r>
            <a:endParaRPr sz="11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779267" y="5084497"/>
            <a:ext cx="45402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,9</a:t>
            </a: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420871" y="4870248"/>
            <a:ext cx="45402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,1</a:t>
            </a: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6</a:t>
            </a: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839970" y="5222927"/>
            <a:ext cx="18097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49</a:t>
            </a:r>
            <a:endParaRPr sz="11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343525" y="4678224"/>
            <a:ext cx="45402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4</a:t>
            </a: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,4</a:t>
            </a: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5</a:t>
            </a:r>
            <a:endParaRPr sz="11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945251" y="2170990"/>
            <a:ext cx="53213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2</a:t>
            </a: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4</a:t>
            </a: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3,600</a:t>
            </a:r>
            <a:endParaRPr sz="11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083677" y="5222927"/>
            <a:ext cx="1035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5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647303" y="5221149"/>
            <a:ext cx="25907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135</a:t>
            </a:r>
            <a:endParaRPr sz="11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366631" y="5222927"/>
            <a:ext cx="10350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870185" y="5118025"/>
            <a:ext cx="37655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8,320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0509884" y="5198797"/>
            <a:ext cx="37655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Arial"/>
                <a:cs typeface="Arial"/>
              </a:rPr>
              <a:t>1,844</a:t>
            </a:r>
            <a:endParaRPr sz="11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11211559" y="5221149"/>
            <a:ext cx="259079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1E1E1E"/>
                </a:solidFill>
                <a:latin typeface="Arial"/>
                <a:cs typeface="Arial"/>
              </a:rPr>
              <a:t>110</a:t>
            </a:r>
            <a:endParaRPr sz="11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1102467" y="5461600"/>
            <a:ext cx="306070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dirty="0">
                <a:solidFill>
                  <a:srgbClr val="1E1E1E"/>
                </a:solidFill>
                <a:latin typeface="SimSun"/>
                <a:cs typeface="SimSun"/>
              </a:rPr>
              <a:t>辣椒</a:t>
            </a:r>
            <a:endParaRPr sz="1100" dirty="0">
              <a:latin typeface="SimSun"/>
              <a:cs typeface="SimSu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11674475" y="6314097"/>
            <a:ext cx="426211" cy="42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432727" y="6495572"/>
            <a:ext cx="1720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latin typeface="Palatino Linotype"/>
                <a:cs typeface="Palatino Linotype"/>
              </a:rPr>
              <a:t>20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3416553" y="6716982"/>
            <a:ext cx="1515745" cy="116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15" dirty="0">
                <a:solidFill>
                  <a:srgbClr val="1E1E1E"/>
                </a:solidFill>
                <a:latin typeface="SimSun"/>
                <a:cs typeface="SimSun"/>
              </a:rPr>
              <a:t>资料来源：巴基斯坦经济调</a:t>
            </a:r>
            <a:r>
              <a:rPr sz="700" spc="-10" dirty="0">
                <a:solidFill>
                  <a:srgbClr val="1E1E1E"/>
                </a:solidFill>
                <a:latin typeface="SimSun"/>
                <a:cs typeface="SimSun"/>
              </a:rPr>
              <a:t>查</a:t>
            </a:r>
            <a:r>
              <a:rPr sz="700" spc="-16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700" spc="-10" dirty="0">
                <a:solidFill>
                  <a:srgbClr val="1E1E1E"/>
                </a:solidFill>
                <a:latin typeface="Arial"/>
                <a:cs typeface="Arial"/>
              </a:rPr>
              <a:t>2022-23</a:t>
            </a:r>
            <a:endParaRPr sz="7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24000"/>
            <a:ext cx="3048000" cy="5334000"/>
          </a:xfrm>
          <a:custGeom>
            <a:avLst/>
            <a:gdLst/>
            <a:ahLst/>
            <a:cxnLst/>
            <a:rect l="l" t="t" r="r" b="b"/>
            <a:pathLst>
              <a:path w="3048000" h="5334000">
                <a:moveTo>
                  <a:pt x="0" y="5334000"/>
                </a:moveTo>
                <a:lnTo>
                  <a:pt x="3048000" y="5334000"/>
                </a:lnTo>
                <a:lnTo>
                  <a:pt x="3048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0" cy="5334000"/>
          </a:xfrm>
          <a:custGeom>
            <a:avLst/>
            <a:gdLst/>
            <a:ahLst/>
            <a:cxnLst/>
            <a:rect l="l" t="t" r="r" b="b"/>
            <a:pathLst>
              <a:path h="5334000">
                <a:moveTo>
                  <a:pt x="0" y="5334000"/>
                </a:move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382524" y="-14767"/>
            <a:ext cx="12192000" cy="1236345"/>
          </a:xfrm>
          <a:custGeom>
            <a:avLst/>
            <a:gdLst/>
            <a:ahLst/>
            <a:cxnLst/>
            <a:rect l="l" t="t" r="r" b="b"/>
            <a:pathLst>
              <a:path w="12192000" h="1236345">
                <a:moveTo>
                  <a:pt x="0" y="1236090"/>
                </a:moveTo>
                <a:lnTo>
                  <a:pt x="12192000" y="1236090"/>
                </a:lnTo>
                <a:lnTo>
                  <a:pt x="12192000" y="0"/>
                </a:lnTo>
                <a:lnTo>
                  <a:pt x="0" y="0"/>
                </a:lnTo>
                <a:lnTo>
                  <a:pt x="0" y="12360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68300" y="152400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/>
              <a:t>巴基斯坦畜牧业仍然是农业和</a:t>
            </a:r>
            <a:r>
              <a:rPr sz="3200" b="1" spc="-445" dirty="0"/>
              <a:t> </a:t>
            </a:r>
            <a:r>
              <a:rPr sz="3200" b="1" dirty="0">
                <a:latin typeface="Arial"/>
                <a:cs typeface="Arial"/>
              </a:rPr>
              <a:t>GDP </a:t>
            </a:r>
            <a:r>
              <a:rPr sz="3200" b="1" dirty="0"/>
              <a:t>的重要贡献者，牛奶、蛋类和肉类产量稳步增长</a:t>
            </a:r>
          </a:p>
        </p:txBody>
      </p:sp>
      <p:sp>
        <p:nvSpPr>
          <p:cNvPr id="12" name="object 12"/>
          <p:cNvSpPr/>
          <p:nvPr/>
        </p:nvSpPr>
        <p:spPr>
          <a:xfrm>
            <a:off x="1687576" y="5274183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931" y="0"/>
                </a:lnTo>
              </a:path>
            </a:pathLst>
          </a:custGeom>
          <a:ln w="3556">
            <a:solidFill>
              <a:srgbClr val="F6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00175" y="5274183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625" y="0"/>
                </a:lnTo>
              </a:path>
            </a:pathLst>
          </a:custGeom>
          <a:ln w="3556">
            <a:solidFill>
              <a:srgbClr val="F6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05483" y="5274183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3556">
            <a:solidFill>
              <a:srgbClr val="F6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9451" y="5274183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81" y="0"/>
                </a:lnTo>
              </a:path>
            </a:pathLst>
          </a:custGeom>
          <a:ln w="3556">
            <a:solidFill>
              <a:srgbClr val="F6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432050" y="5274183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625" y="0"/>
                </a:lnTo>
              </a:path>
            </a:pathLst>
          </a:custGeom>
          <a:ln w="3556">
            <a:solidFill>
              <a:srgbClr val="F6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35707" y="5274183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566" y="0"/>
                </a:lnTo>
              </a:path>
            </a:pathLst>
          </a:custGeom>
          <a:ln w="3556">
            <a:solidFill>
              <a:srgbClr val="F6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49675" y="5274183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81" y="0"/>
                </a:lnTo>
              </a:path>
            </a:pathLst>
          </a:custGeom>
          <a:ln w="3556">
            <a:solidFill>
              <a:srgbClr val="F6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62401" y="5274183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499" y="0"/>
                </a:lnTo>
              </a:path>
            </a:pathLst>
          </a:custGeom>
          <a:ln w="3556">
            <a:solidFill>
              <a:srgbClr val="F6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67455" y="5274183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69" y="0"/>
                </a:lnTo>
              </a:path>
            </a:pathLst>
          </a:custGeom>
          <a:ln w="3556">
            <a:solidFill>
              <a:srgbClr val="F6DF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87576" y="5271515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931" y="0"/>
                </a:lnTo>
              </a:path>
            </a:pathLst>
          </a:custGeom>
          <a:ln w="4317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0175" y="527151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625" y="0"/>
                </a:lnTo>
              </a:path>
            </a:pathLst>
          </a:custGeom>
          <a:ln w="4317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5483" y="5271515"/>
            <a:ext cx="90170" cy="0"/>
          </a:xfrm>
          <a:custGeom>
            <a:avLst/>
            <a:gdLst/>
            <a:ahLst/>
            <a:cxnLst/>
            <a:rect l="l" t="t" r="r" b="b"/>
            <a:pathLst>
              <a:path w="90169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4317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19451" y="5271515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81" y="0"/>
                </a:lnTo>
              </a:path>
            </a:pathLst>
          </a:custGeom>
          <a:ln w="4317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32050" y="527151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625" y="0"/>
                </a:lnTo>
              </a:path>
            </a:pathLst>
          </a:custGeom>
          <a:ln w="4317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35707" y="5271515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566" y="0"/>
                </a:lnTo>
              </a:path>
            </a:pathLst>
          </a:custGeom>
          <a:ln w="4317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749675" y="5271515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281" y="0"/>
                </a:lnTo>
              </a:path>
            </a:pathLst>
          </a:custGeom>
          <a:ln w="4317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62401" y="527151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499" y="0"/>
                </a:lnTo>
              </a:path>
            </a:pathLst>
          </a:custGeom>
          <a:ln w="4317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67455" y="5271515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69" y="0"/>
                </a:lnTo>
              </a:path>
            </a:pathLst>
          </a:custGeom>
          <a:ln w="4317">
            <a:solidFill>
              <a:srgbClr val="DDEF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205483" y="4962144"/>
            <a:ext cx="573405" cy="307975"/>
          </a:xfrm>
          <a:custGeom>
            <a:avLst/>
            <a:gdLst/>
            <a:ahLst/>
            <a:cxnLst/>
            <a:rect l="l" t="t" r="r" b="b"/>
            <a:pathLst>
              <a:path w="573405" h="307975">
                <a:moveTo>
                  <a:pt x="573024" y="0"/>
                </a:moveTo>
                <a:lnTo>
                  <a:pt x="0" y="0"/>
                </a:lnTo>
                <a:lnTo>
                  <a:pt x="0" y="307847"/>
                </a:lnTo>
                <a:lnTo>
                  <a:pt x="573024" y="307847"/>
                </a:lnTo>
                <a:lnTo>
                  <a:pt x="573024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235707" y="4954523"/>
            <a:ext cx="573405" cy="315595"/>
          </a:xfrm>
          <a:custGeom>
            <a:avLst/>
            <a:gdLst/>
            <a:ahLst/>
            <a:cxnLst/>
            <a:rect l="l" t="t" r="r" b="b"/>
            <a:pathLst>
              <a:path w="573405" h="315595">
                <a:moveTo>
                  <a:pt x="573023" y="0"/>
                </a:moveTo>
                <a:lnTo>
                  <a:pt x="0" y="0"/>
                </a:lnTo>
                <a:lnTo>
                  <a:pt x="0" y="315467"/>
                </a:lnTo>
                <a:lnTo>
                  <a:pt x="573023" y="315467"/>
                </a:lnTo>
                <a:lnTo>
                  <a:pt x="573023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67455" y="4945379"/>
            <a:ext cx="571500" cy="325120"/>
          </a:xfrm>
          <a:custGeom>
            <a:avLst/>
            <a:gdLst/>
            <a:ahLst/>
            <a:cxnLst/>
            <a:rect l="l" t="t" r="r" b="b"/>
            <a:pathLst>
              <a:path w="571500" h="325120">
                <a:moveTo>
                  <a:pt x="571500" y="0"/>
                </a:moveTo>
                <a:lnTo>
                  <a:pt x="0" y="0"/>
                </a:lnTo>
                <a:lnTo>
                  <a:pt x="0" y="324612"/>
                </a:lnTo>
                <a:lnTo>
                  <a:pt x="571500" y="324612"/>
                </a:lnTo>
                <a:lnTo>
                  <a:pt x="571500" y="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205483" y="4841747"/>
            <a:ext cx="573405" cy="120650"/>
          </a:xfrm>
          <a:custGeom>
            <a:avLst/>
            <a:gdLst/>
            <a:ahLst/>
            <a:cxnLst/>
            <a:rect l="l" t="t" r="r" b="b"/>
            <a:pathLst>
              <a:path w="573405" h="120650">
                <a:moveTo>
                  <a:pt x="573024" y="0"/>
                </a:moveTo>
                <a:lnTo>
                  <a:pt x="0" y="0"/>
                </a:lnTo>
                <a:lnTo>
                  <a:pt x="0" y="120396"/>
                </a:lnTo>
                <a:lnTo>
                  <a:pt x="573024" y="120396"/>
                </a:lnTo>
                <a:lnTo>
                  <a:pt x="573024" y="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35707" y="4832603"/>
            <a:ext cx="573405" cy="121920"/>
          </a:xfrm>
          <a:custGeom>
            <a:avLst/>
            <a:gdLst/>
            <a:ahLst/>
            <a:cxnLst/>
            <a:rect l="l" t="t" r="r" b="b"/>
            <a:pathLst>
              <a:path w="573405" h="121920">
                <a:moveTo>
                  <a:pt x="573023" y="0"/>
                </a:moveTo>
                <a:lnTo>
                  <a:pt x="0" y="0"/>
                </a:lnTo>
                <a:lnTo>
                  <a:pt x="0" y="121920"/>
                </a:lnTo>
                <a:lnTo>
                  <a:pt x="573023" y="121920"/>
                </a:lnTo>
                <a:lnTo>
                  <a:pt x="573023" y="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67455" y="4821935"/>
            <a:ext cx="571500" cy="123825"/>
          </a:xfrm>
          <a:custGeom>
            <a:avLst/>
            <a:gdLst/>
            <a:ahLst/>
            <a:cxnLst/>
            <a:rect l="l" t="t" r="r" b="b"/>
            <a:pathLst>
              <a:path w="571500" h="123825">
                <a:moveTo>
                  <a:pt x="571500" y="0"/>
                </a:moveTo>
                <a:lnTo>
                  <a:pt x="0" y="0"/>
                </a:lnTo>
                <a:lnTo>
                  <a:pt x="0" y="123444"/>
                </a:lnTo>
                <a:lnTo>
                  <a:pt x="571500" y="123444"/>
                </a:lnTo>
                <a:lnTo>
                  <a:pt x="571500" y="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05483" y="4680203"/>
            <a:ext cx="573405" cy="161925"/>
          </a:xfrm>
          <a:custGeom>
            <a:avLst/>
            <a:gdLst/>
            <a:ahLst/>
            <a:cxnLst/>
            <a:rect l="l" t="t" r="r" b="b"/>
            <a:pathLst>
              <a:path w="573405" h="161925">
                <a:moveTo>
                  <a:pt x="573024" y="0"/>
                </a:moveTo>
                <a:lnTo>
                  <a:pt x="0" y="0"/>
                </a:lnTo>
                <a:lnTo>
                  <a:pt x="0" y="161544"/>
                </a:lnTo>
                <a:lnTo>
                  <a:pt x="573024" y="161544"/>
                </a:lnTo>
                <a:lnTo>
                  <a:pt x="573024" y="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35707" y="4664964"/>
            <a:ext cx="573405" cy="167640"/>
          </a:xfrm>
          <a:custGeom>
            <a:avLst/>
            <a:gdLst/>
            <a:ahLst/>
            <a:cxnLst/>
            <a:rect l="l" t="t" r="r" b="b"/>
            <a:pathLst>
              <a:path w="573405" h="167639">
                <a:moveTo>
                  <a:pt x="573023" y="0"/>
                </a:moveTo>
                <a:lnTo>
                  <a:pt x="0" y="0"/>
                </a:lnTo>
                <a:lnTo>
                  <a:pt x="0" y="167639"/>
                </a:lnTo>
                <a:lnTo>
                  <a:pt x="573023" y="167639"/>
                </a:lnTo>
                <a:lnTo>
                  <a:pt x="573023" y="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67455" y="4651247"/>
            <a:ext cx="571500" cy="170815"/>
          </a:xfrm>
          <a:custGeom>
            <a:avLst/>
            <a:gdLst/>
            <a:ahLst/>
            <a:cxnLst/>
            <a:rect l="l" t="t" r="r" b="b"/>
            <a:pathLst>
              <a:path w="571500" h="170814">
                <a:moveTo>
                  <a:pt x="571500" y="0"/>
                </a:moveTo>
                <a:lnTo>
                  <a:pt x="0" y="0"/>
                </a:lnTo>
                <a:lnTo>
                  <a:pt x="0" y="170688"/>
                </a:lnTo>
                <a:lnTo>
                  <a:pt x="571500" y="170688"/>
                </a:lnTo>
                <a:lnTo>
                  <a:pt x="571500" y="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05483" y="4483608"/>
            <a:ext cx="573405" cy="196850"/>
          </a:xfrm>
          <a:custGeom>
            <a:avLst/>
            <a:gdLst/>
            <a:ahLst/>
            <a:cxnLst/>
            <a:rect l="l" t="t" r="r" b="b"/>
            <a:pathLst>
              <a:path w="573405" h="196850">
                <a:moveTo>
                  <a:pt x="573024" y="0"/>
                </a:moveTo>
                <a:lnTo>
                  <a:pt x="0" y="0"/>
                </a:lnTo>
                <a:lnTo>
                  <a:pt x="0" y="196596"/>
                </a:lnTo>
                <a:lnTo>
                  <a:pt x="573024" y="196596"/>
                </a:lnTo>
                <a:lnTo>
                  <a:pt x="573024" y="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35707" y="4462271"/>
            <a:ext cx="573405" cy="203200"/>
          </a:xfrm>
          <a:custGeom>
            <a:avLst/>
            <a:gdLst/>
            <a:ahLst/>
            <a:cxnLst/>
            <a:rect l="l" t="t" r="r" b="b"/>
            <a:pathLst>
              <a:path w="573405" h="203200">
                <a:moveTo>
                  <a:pt x="573023" y="0"/>
                </a:moveTo>
                <a:lnTo>
                  <a:pt x="0" y="0"/>
                </a:lnTo>
                <a:lnTo>
                  <a:pt x="0" y="202691"/>
                </a:lnTo>
                <a:lnTo>
                  <a:pt x="573023" y="202691"/>
                </a:lnTo>
                <a:lnTo>
                  <a:pt x="573023" y="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67455" y="4438650"/>
            <a:ext cx="571500" cy="212725"/>
          </a:xfrm>
          <a:custGeom>
            <a:avLst/>
            <a:gdLst/>
            <a:ahLst/>
            <a:cxnLst/>
            <a:rect l="l" t="t" r="r" b="b"/>
            <a:pathLst>
              <a:path w="571500" h="212725">
                <a:moveTo>
                  <a:pt x="571500" y="0"/>
                </a:moveTo>
                <a:lnTo>
                  <a:pt x="0" y="0"/>
                </a:lnTo>
                <a:lnTo>
                  <a:pt x="0" y="212597"/>
                </a:lnTo>
                <a:lnTo>
                  <a:pt x="571500" y="212597"/>
                </a:lnTo>
                <a:lnTo>
                  <a:pt x="571500" y="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49675" y="5275326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4">
                <a:moveTo>
                  <a:pt x="0" y="0"/>
                </a:moveTo>
                <a:lnTo>
                  <a:pt x="3191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62401" y="5275326"/>
            <a:ext cx="182880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4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19451" y="5275326"/>
            <a:ext cx="638175" cy="0"/>
          </a:xfrm>
          <a:custGeom>
            <a:avLst/>
            <a:gdLst/>
            <a:ahLst/>
            <a:cxnLst/>
            <a:rect l="l" t="t" r="r" b="b"/>
            <a:pathLst>
              <a:path w="638175">
                <a:moveTo>
                  <a:pt x="0" y="0"/>
                </a:moveTo>
                <a:lnTo>
                  <a:pt x="6381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432050" y="5275326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6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87576" y="5275326"/>
            <a:ext cx="640080" cy="0"/>
          </a:xfrm>
          <a:custGeom>
            <a:avLst/>
            <a:gdLst/>
            <a:ahLst/>
            <a:cxnLst/>
            <a:rect l="l" t="t" r="r" b="b"/>
            <a:pathLst>
              <a:path w="640080">
                <a:moveTo>
                  <a:pt x="0" y="0"/>
                </a:moveTo>
                <a:lnTo>
                  <a:pt x="63969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400175" y="5275326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>
                <a:moveTo>
                  <a:pt x="0" y="0"/>
                </a:moveTo>
                <a:lnTo>
                  <a:pt x="1826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76312" y="5275326"/>
            <a:ext cx="319405" cy="0"/>
          </a:xfrm>
          <a:custGeom>
            <a:avLst/>
            <a:gdLst/>
            <a:ahLst/>
            <a:cxnLst/>
            <a:rect l="l" t="t" r="r" b="b"/>
            <a:pathLst>
              <a:path w="319405">
                <a:moveTo>
                  <a:pt x="0" y="0"/>
                </a:moveTo>
                <a:lnTo>
                  <a:pt x="319087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1408557" y="5041382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80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439416" y="5038969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83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470528" y="5034651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85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408557" y="4829292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439416" y="4820402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470528" y="4810757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32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08557" y="4687814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42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439416" y="4674479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44</a:t>
            </a:r>
            <a:endParaRPr sz="10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470528" y="4663430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45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408557" y="4508617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52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439416" y="4488805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53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470528" y="4471406"/>
            <a:ext cx="16573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56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490344" y="4026153"/>
            <a:ext cx="2062480" cy="99695"/>
          </a:xfrm>
          <a:custGeom>
            <a:avLst/>
            <a:gdLst/>
            <a:ahLst/>
            <a:cxnLst/>
            <a:rect l="l" t="t" r="r" b="b"/>
            <a:pathLst>
              <a:path w="2062479" h="99695">
                <a:moveTo>
                  <a:pt x="1976459" y="28628"/>
                </a:moveTo>
                <a:lnTo>
                  <a:pt x="0" y="71247"/>
                </a:lnTo>
                <a:lnTo>
                  <a:pt x="634" y="99695"/>
                </a:lnTo>
                <a:lnTo>
                  <a:pt x="1977052" y="57203"/>
                </a:lnTo>
                <a:lnTo>
                  <a:pt x="1976459" y="28628"/>
                </a:lnTo>
                <a:close/>
              </a:path>
              <a:path w="2062479" h="99695">
                <a:moveTo>
                  <a:pt x="2035664" y="28321"/>
                </a:moveTo>
                <a:lnTo>
                  <a:pt x="1990725" y="28321"/>
                </a:lnTo>
                <a:lnTo>
                  <a:pt x="1991360" y="56896"/>
                </a:lnTo>
                <a:lnTo>
                  <a:pt x="1977052" y="57203"/>
                </a:lnTo>
                <a:lnTo>
                  <a:pt x="1977643" y="85725"/>
                </a:lnTo>
                <a:lnTo>
                  <a:pt x="2062479" y="41021"/>
                </a:lnTo>
                <a:lnTo>
                  <a:pt x="2035664" y="28321"/>
                </a:lnTo>
                <a:close/>
              </a:path>
              <a:path w="2062479" h="99695">
                <a:moveTo>
                  <a:pt x="1990725" y="28321"/>
                </a:moveTo>
                <a:lnTo>
                  <a:pt x="1976459" y="28628"/>
                </a:lnTo>
                <a:lnTo>
                  <a:pt x="1977052" y="57203"/>
                </a:lnTo>
                <a:lnTo>
                  <a:pt x="1991360" y="56896"/>
                </a:lnTo>
                <a:lnTo>
                  <a:pt x="1990725" y="28321"/>
                </a:lnTo>
                <a:close/>
              </a:path>
              <a:path w="2062479" h="99695">
                <a:moveTo>
                  <a:pt x="1975865" y="0"/>
                </a:moveTo>
                <a:lnTo>
                  <a:pt x="1976459" y="28628"/>
                </a:lnTo>
                <a:lnTo>
                  <a:pt x="1990725" y="28321"/>
                </a:lnTo>
                <a:lnTo>
                  <a:pt x="2035664" y="28321"/>
                </a:lnTo>
                <a:lnTo>
                  <a:pt x="1975865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582800" y="5202301"/>
            <a:ext cx="104775" cy="136525"/>
          </a:xfrm>
          <a:custGeom>
            <a:avLst/>
            <a:gdLst/>
            <a:ahLst/>
            <a:cxnLst/>
            <a:rect l="l" t="t" r="r" b="b"/>
            <a:pathLst>
              <a:path w="104775" h="136525">
                <a:moveTo>
                  <a:pt x="0" y="136525"/>
                </a:moveTo>
                <a:lnTo>
                  <a:pt x="104775" y="136525"/>
                </a:lnTo>
                <a:lnTo>
                  <a:pt x="10477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DDE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95400" y="5205476"/>
            <a:ext cx="104775" cy="136525"/>
          </a:xfrm>
          <a:custGeom>
            <a:avLst/>
            <a:gdLst/>
            <a:ahLst/>
            <a:cxnLst/>
            <a:rect l="l" t="t" r="r" b="b"/>
            <a:pathLst>
              <a:path w="104775" h="136525">
                <a:moveTo>
                  <a:pt x="0" y="136525"/>
                </a:moveTo>
                <a:lnTo>
                  <a:pt x="104775" y="136525"/>
                </a:lnTo>
                <a:lnTo>
                  <a:pt x="10477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F6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1300988" y="5195941"/>
            <a:ext cx="38354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720" algn="l"/>
              </a:tabLst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0	</a:t>
            </a:r>
            <a:r>
              <a:rPr sz="1500" spc="-15" baseline="2777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endParaRPr sz="1500" baseline="2777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334"/>
              </a:spcBef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614676" y="5202301"/>
            <a:ext cx="104775" cy="136525"/>
          </a:xfrm>
          <a:custGeom>
            <a:avLst/>
            <a:gdLst/>
            <a:ahLst/>
            <a:cxnLst/>
            <a:rect l="l" t="t" r="r" b="b"/>
            <a:pathLst>
              <a:path w="104775" h="136525">
                <a:moveTo>
                  <a:pt x="0" y="136525"/>
                </a:moveTo>
                <a:lnTo>
                  <a:pt x="104775" y="136525"/>
                </a:lnTo>
                <a:lnTo>
                  <a:pt x="10477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DDE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27275" y="5205476"/>
            <a:ext cx="104775" cy="136525"/>
          </a:xfrm>
          <a:custGeom>
            <a:avLst/>
            <a:gdLst/>
            <a:ahLst/>
            <a:cxnLst/>
            <a:rect l="l" t="t" r="r" b="b"/>
            <a:pathLst>
              <a:path w="104775" h="136525">
                <a:moveTo>
                  <a:pt x="0" y="136525"/>
                </a:moveTo>
                <a:lnTo>
                  <a:pt x="104775" y="136525"/>
                </a:lnTo>
                <a:lnTo>
                  <a:pt x="10477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F6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2332989" y="5195941"/>
            <a:ext cx="38354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720" algn="l"/>
              </a:tabLst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0	</a:t>
            </a:r>
            <a:r>
              <a:rPr sz="1500" spc="-15" baseline="2777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endParaRPr sz="1500" baseline="2777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334"/>
              </a:spcBef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644900" y="5202301"/>
            <a:ext cx="104775" cy="136525"/>
          </a:xfrm>
          <a:custGeom>
            <a:avLst/>
            <a:gdLst/>
            <a:ahLst/>
            <a:cxnLst/>
            <a:rect l="l" t="t" r="r" b="b"/>
            <a:pathLst>
              <a:path w="104775" h="136525">
                <a:moveTo>
                  <a:pt x="0" y="136525"/>
                </a:moveTo>
                <a:lnTo>
                  <a:pt x="104775" y="136525"/>
                </a:lnTo>
                <a:lnTo>
                  <a:pt x="10477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DDE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357626" y="5205476"/>
            <a:ext cx="104775" cy="136525"/>
          </a:xfrm>
          <a:custGeom>
            <a:avLst/>
            <a:gdLst/>
            <a:ahLst/>
            <a:cxnLst/>
            <a:rect l="l" t="t" r="r" b="b"/>
            <a:pathLst>
              <a:path w="104775" h="136525">
                <a:moveTo>
                  <a:pt x="0" y="136525"/>
                </a:moveTo>
                <a:lnTo>
                  <a:pt x="104775" y="136525"/>
                </a:lnTo>
                <a:lnTo>
                  <a:pt x="104775" y="0"/>
                </a:lnTo>
                <a:lnTo>
                  <a:pt x="0" y="0"/>
                </a:lnTo>
                <a:lnTo>
                  <a:pt x="0" y="136525"/>
                </a:lnTo>
                <a:close/>
              </a:path>
            </a:pathLst>
          </a:custGeom>
          <a:solidFill>
            <a:srgbClr val="F6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3363595" y="5195941"/>
            <a:ext cx="383540" cy="3505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720" algn="l"/>
              </a:tabLst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0	</a:t>
            </a:r>
            <a:r>
              <a:rPr sz="1500" spc="-15" baseline="2777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endParaRPr sz="1500" baseline="2777">
              <a:latin typeface="Arial"/>
              <a:cs typeface="Arial"/>
            </a:endParaRPr>
          </a:p>
          <a:p>
            <a:pPr marL="49530">
              <a:lnSpc>
                <a:spcPct val="100000"/>
              </a:lnSpc>
              <a:spcBef>
                <a:spcPts val="334"/>
              </a:spcBef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372616" y="4314434"/>
            <a:ext cx="2362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1E1E1E"/>
                </a:solidFill>
                <a:latin typeface="Arial"/>
                <a:cs typeface="Arial"/>
              </a:rPr>
              <a:t>207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404617" y="4292209"/>
            <a:ext cx="2362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1E1E1E"/>
                </a:solidFill>
                <a:latin typeface="Arial"/>
                <a:cs typeface="Arial"/>
              </a:rPr>
              <a:t>213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3434841" y="4269984"/>
            <a:ext cx="2362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1E1E1E"/>
                </a:solidFill>
                <a:latin typeface="Arial"/>
                <a:cs typeface="Arial"/>
              </a:rPr>
              <a:t>219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2338451" y="3981699"/>
            <a:ext cx="365125" cy="215265"/>
          </a:xfrm>
          <a:custGeom>
            <a:avLst/>
            <a:gdLst/>
            <a:ahLst/>
            <a:cxnLst/>
            <a:rect l="l" t="t" r="r" b="b"/>
            <a:pathLst>
              <a:path w="365125" h="215264">
                <a:moveTo>
                  <a:pt x="169997" y="0"/>
                </a:moveTo>
                <a:lnTo>
                  <a:pt x="119032" y="6459"/>
                </a:lnTo>
                <a:lnTo>
                  <a:pt x="74461" y="20697"/>
                </a:lnTo>
                <a:lnTo>
                  <a:pt x="38459" y="41418"/>
                </a:lnTo>
                <a:lnTo>
                  <a:pt x="7547" y="76890"/>
                </a:lnTo>
                <a:lnTo>
                  <a:pt x="0" y="107700"/>
                </a:lnTo>
                <a:lnTo>
                  <a:pt x="573" y="116302"/>
                </a:lnTo>
                <a:lnTo>
                  <a:pt x="17263" y="153135"/>
                </a:lnTo>
                <a:lnTo>
                  <a:pt x="54770" y="183523"/>
                </a:lnTo>
                <a:lnTo>
                  <a:pt x="94713" y="200558"/>
                </a:lnTo>
                <a:lnTo>
                  <a:pt x="143342" y="211472"/>
                </a:lnTo>
                <a:lnTo>
                  <a:pt x="199362" y="215194"/>
                </a:lnTo>
                <a:lnTo>
                  <a:pt x="216539" y="213767"/>
                </a:lnTo>
                <a:lnTo>
                  <a:pt x="264464" y="204035"/>
                </a:lnTo>
                <a:lnTo>
                  <a:pt x="305353" y="186942"/>
                </a:lnTo>
                <a:lnTo>
                  <a:pt x="337112" y="163534"/>
                </a:lnTo>
                <a:lnTo>
                  <a:pt x="361639" y="124307"/>
                </a:lnTo>
                <a:lnTo>
                  <a:pt x="364869" y="101956"/>
                </a:lnTo>
                <a:lnTo>
                  <a:pt x="363205" y="92042"/>
                </a:lnTo>
                <a:lnTo>
                  <a:pt x="342075" y="55625"/>
                </a:lnTo>
                <a:lnTo>
                  <a:pt x="300458" y="26377"/>
                </a:lnTo>
                <a:lnTo>
                  <a:pt x="257942" y="10741"/>
                </a:lnTo>
                <a:lnTo>
                  <a:pt x="207404" y="1750"/>
                </a:lnTo>
                <a:lnTo>
                  <a:pt x="16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2381504" y="4022207"/>
            <a:ext cx="2813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20" dirty="0">
                <a:solidFill>
                  <a:srgbClr val="1E1E1E"/>
                </a:solidFill>
                <a:latin typeface="Arial"/>
                <a:cs typeface="Arial"/>
              </a:rPr>
              <a:t>+</a:t>
            </a: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05508" y="1307068"/>
            <a:ext cx="183769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007840"/>
                </a:solidFill>
                <a:latin typeface="SimSun"/>
                <a:cs typeface="SimSun"/>
              </a:rPr>
              <a:t>牛奶产量</a:t>
            </a:r>
            <a:endParaRPr sz="2400" b="1" dirty="0">
              <a:latin typeface="SimSun"/>
              <a:cs typeface="SimSu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82625" y="1700529"/>
            <a:ext cx="3469004" cy="0"/>
          </a:xfrm>
          <a:custGeom>
            <a:avLst/>
            <a:gdLst/>
            <a:ahLst/>
            <a:cxnLst/>
            <a:rect l="l" t="t" r="r" b="b"/>
            <a:pathLst>
              <a:path w="3469004">
                <a:moveTo>
                  <a:pt x="0" y="0"/>
                </a:moveTo>
                <a:lnTo>
                  <a:pt x="3468751" y="0"/>
                </a:lnTo>
              </a:path>
            </a:pathLst>
          </a:custGeom>
          <a:ln w="6350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82625" y="1671827"/>
            <a:ext cx="508000" cy="45720"/>
          </a:xfrm>
          <a:custGeom>
            <a:avLst/>
            <a:gdLst/>
            <a:ahLst/>
            <a:cxnLst/>
            <a:rect l="l" t="t" r="r" b="b"/>
            <a:pathLst>
              <a:path w="508000" h="45719">
                <a:moveTo>
                  <a:pt x="485140" y="0"/>
                </a:moveTo>
                <a:lnTo>
                  <a:pt x="15149" y="1338"/>
                </a:lnTo>
                <a:lnTo>
                  <a:pt x="4263" y="9585"/>
                </a:lnTo>
                <a:lnTo>
                  <a:pt x="0" y="22860"/>
                </a:lnTo>
                <a:lnTo>
                  <a:pt x="1333" y="30550"/>
                </a:lnTo>
                <a:lnTo>
                  <a:pt x="9563" y="41442"/>
                </a:lnTo>
                <a:lnTo>
                  <a:pt x="22860" y="45720"/>
                </a:lnTo>
                <a:lnTo>
                  <a:pt x="492850" y="44381"/>
                </a:lnTo>
                <a:lnTo>
                  <a:pt x="503736" y="36134"/>
                </a:lnTo>
                <a:lnTo>
                  <a:pt x="508000" y="22860"/>
                </a:lnTo>
                <a:lnTo>
                  <a:pt x="506666" y="15169"/>
                </a:lnTo>
                <a:lnTo>
                  <a:pt x="498436" y="4277"/>
                </a:lnTo>
                <a:lnTo>
                  <a:pt x="485140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46651" y="1717548"/>
            <a:ext cx="0" cy="4384675"/>
          </a:xfrm>
          <a:custGeom>
            <a:avLst/>
            <a:gdLst/>
            <a:ahLst/>
            <a:cxnLst/>
            <a:rect l="l" t="t" r="r" b="b"/>
            <a:pathLst>
              <a:path h="4384675">
                <a:moveTo>
                  <a:pt x="0" y="0"/>
                </a:moveTo>
                <a:lnTo>
                  <a:pt x="0" y="438458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670051" y="3505200"/>
            <a:ext cx="310032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007840"/>
                </a:solidFill>
                <a:latin typeface="SimSun"/>
                <a:cs typeface="SimSun"/>
              </a:rPr>
              <a:t>牲畜存栏数（百万头）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82625" y="3838321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6350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82625" y="3809746"/>
            <a:ext cx="399415" cy="45720"/>
          </a:xfrm>
          <a:custGeom>
            <a:avLst/>
            <a:gdLst/>
            <a:ahLst/>
            <a:cxnLst/>
            <a:rect l="l" t="t" r="r" b="b"/>
            <a:pathLst>
              <a:path w="399415" h="45720">
                <a:moveTo>
                  <a:pt x="376174" y="0"/>
                </a:moveTo>
                <a:lnTo>
                  <a:pt x="15216" y="1279"/>
                </a:lnTo>
                <a:lnTo>
                  <a:pt x="4285" y="9449"/>
                </a:lnTo>
                <a:lnTo>
                  <a:pt x="0" y="22732"/>
                </a:lnTo>
                <a:lnTo>
                  <a:pt x="1283" y="30283"/>
                </a:lnTo>
                <a:lnTo>
                  <a:pt x="9474" y="41193"/>
                </a:lnTo>
                <a:lnTo>
                  <a:pt x="22771" y="45465"/>
                </a:lnTo>
                <a:lnTo>
                  <a:pt x="383728" y="44186"/>
                </a:lnTo>
                <a:lnTo>
                  <a:pt x="394659" y="36016"/>
                </a:lnTo>
                <a:lnTo>
                  <a:pt x="398945" y="22732"/>
                </a:lnTo>
                <a:lnTo>
                  <a:pt x="397661" y="15182"/>
                </a:lnTo>
                <a:lnTo>
                  <a:pt x="389470" y="4272"/>
                </a:lnTo>
                <a:lnTo>
                  <a:pt x="37617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 txBox="1"/>
          <p:nvPr/>
        </p:nvSpPr>
        <p:spPr>
          <a:xfrm>
            <a:off x="9353460" y="1368623"/>
            <a:ext cx="165832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007840"/>
                </a:solidFill>
                <a:latin typeface="SimSun"/>
                <a:cs typeface="SimSun"/>
              </a:rPr>
              <a:t>关键见解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9168256" y="1700529"/>
            <a:ext cx="2099945" cy="0"/>
          </a:xfrm>
          <a:custGeom>
            <a:avLst/>
            <a:gdLst/>
            <a:ahLst/>
            <a:cxnLst/>
            <a:rect l="l" t="t" r="r" b="b"/>
            <a:pathLst>
              <a:path w="2099945">
                <a:moveTo>
                  <a:pt x="0" y="0"/>
                </a:moveTo>
                <a:lnTo>
                  <a:pt x="2099818" y="0"/>
                </a:lnTo>
              </a:path>
            </a:pathLst>
          </a:custGeom>
          <a:ln w="6350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168256" y="1671827"/>
            <a:ext cx="233045" cy="45720"/>
          </a:xfrm>
          <a:custGeom>
            <a:avLst/>
            <a:gdLst/>
            <a:ahLst/>
            <a:cxnLst/>
            <a:rect l="l" t="t" r="r" b="b"/>
            <a:pathLst>
              <a:path w="233045" h="45719">
                <a:moveTo>
                  <a:pt x="209804" y="0"/>
                </a:moveTo>
                <a:lnTo>
                  <a:pt x="15169" y="1338"/>
                </a:lnTo>
                <a:lnTo>
                  <a:pt x="4277" y="9585"/>
                </a:lnTo>
                <a:lnTo>
                  <a:pt x="0" y="22860"/>
                </a:lnTo>
                <a:lnTo>
                  <a:pt x="1338" y="30550"/>
                </a:lnTo>
                <a:lnTo>
                  <a:pt x="9585" y="41442"/>
                </a:lnTo>
                <a:lnTo>
                  <a:pt x="22860" y="45720"/>
                </a:lnTo>
                <a:lnTo>
                  <a:pt x="217544" y="44381"/>
                </a:lnTo>
                <a:lnTo>
                  <a:pt x="228422" y="36134"/>
                </a:lnTo>
                <a:lnTo>
                  <a:pt x="232664" y="22860"/>
                </a:lnTo>
                <a:lnTo>
                  <a:pt x="231338" y="15169"/>
                </a:lnTo>
                <a:lnTo>
                  <a:pt x="223133" y="4277"/>
                </a:lnTo>
                <a:lnTo>
                  <a:pt x="20980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41875" y="3838321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6350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841875" y="3809746"/>
            <a:ext cx="399415" cy="45720"/>
          </a:xfrm>
          <a:custGeom>
            <a:avLst/>
            <a:gdLst/>
            <a:ahLst/>
            <a:cxnLst/>
            <a:rect l="l" t="t" r="r" b="b"/>
            <a:pathLst>
              <a:path w="399414" h="45720">
                <a:moveTo>
                  <a:pt x="376174" y="0"/>
                </a:moveTo>
                <a:lnTo>
                  <a:pt x="15205" y="1271"/>
                </a:lnTo>
                <a:lnTo>
                  <a:pt x="4278" y="9440"/>
                </a:lnTo>
                <a:lnTo>
                  <a:pt x="0" y="22732"/>
                </a:lnTo>
                <a:lnTo>
                  <a:pt x="1271" y="30260"/>
                </a:lnTo>
                <a:lnTo>
                  <a:pt x="9440" y="41187"/>
                </a:lnTo>
                <a:lnTo>
                  <a:pt x="22733" y="45465"/>
                </a:lnTo>
                <a:lnTo>
                  <a:pt x="383701" y="44194"/>
                </a:lnTo>
                <a:lnTo>
                  <a:pt x="394628" y="36025"/>
                </a:lnTo>
                <a:lnTo>
                  <a:pt x="398907" y="22732"/>
                </a:lnTo>
                <a:lnTo>
                  <a:pt x="397635" y="15205"/>
                </a:lnTo>
                <a:lnTo>
                  <a:pt x="389466" y="4278"/>
                </a:lnTo>
                <a:lnTo>
                  <a:pt x="37617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01775" y="5803900"/>
            <a:ext cx="179705" cy="133350"/>
          </a:xfrm>
          <a:custGeom>
            <a:avLst/>
            <a:gdLst/>
            <a:ahLst/>
            <a:cxnLst/>
            <a:rect l="l" t="t" r="r" b="b"/>
            <a:pathLst>
              <a:path w="179705" h="133350">
                <a:moveTo>
                  <a:pt x="0" y="133350"/>
                </a:moveTo>
                <a:lnTo>
                  <a:pt x="179387" y="133350"/>
                </a:lnTo>
                <a:lnTo>
                  <a:pt x="179387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01775" y="6007100"/>
            <a:ext cx="179705" cy="133350"/>
          </a:xfrm>
          <a:custGeom>
            <a:avLst/>
            <a:gdLst/>
            <a:ahLst/>
            <a:cxnLst/>
            <a:rect l="l" t="t" r="r" b="b"/>
            <a:pathLst>
              <a:path w="179705" h="133350">
                <a:moveTo>
                  <a:pt x="0" y="133350"/>
                </a:moveTo>
                <a:lnTo>
                  <a:pt x="179387" y="133350"/>
                </a:lnTo>
                <a:lnTo>
                  <a:pt x="179387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260600" y="5803900"/>
            <a:ext cx="179705" cy="133350"/>
          </a:xfrm>
          <a:custGeom>
            <a:avLst/>
            <a:gdLst/>
            <a:ahLst/>
            <a:cxnLst/>
            <a:rect l="l" t="t" r="r" b="b"/>
            <a:pathLst>
              <a:path w="179705" h="133350">
                <a:moveTo>
                  <a:pt x="0" y="133350"/>
                </a:moveTo>
                <a:lnTo>
                  <a:pt x="179387" y="133350"/>
                </a:lnTo>
                <a:lnTo>
                  <a:pt x="179387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260600" y="6007100"/>
            <a:ext cx="179705" cy="133350"/>
          </a:xfrm>
          <a:custGeom>
            <a:avLst/>
            <a:gdLst/>
            <a:ahLst/>
            <a:cxnLst/>
            <a:rect l="l" t="t" r="r" b="b"/>
            <a:pathLst>
              <a:path w="179705" h="133350">
                <a:moveTo>
                  <a:pt x="0" y="133350"/>
                </a:moveTo>
                <a:lnTo>
                  <a:pt x="179387" y="133350"/>
                </a:lnTo>
                <a:lnTo>
                  <a:pt x="179387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D5DC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990850" y="5803900"/>
            <a:ext cx="179705" cy="133350"/>
          </a:xfrm>
          <a:custGeom>
            <a:avLst/>
            <a:gdLst/>
            <a:ahLst/>
            <a:cxnLst/>
            <a:rect l="l" t="t" r="r" b="b"/>
            <a:pathLst>
              <a:path w="179705" h="133350">
                <a:moveTo>
                  <a:pt x="0" y="133350"/>
                </a:moveTo>
                <a:lnTo>
                  <a:pt x="179387" y="133350"/>
                </a:lnTo>
                <a:lnTo>
                  <a:pt x="179387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DDEF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90850" y="6007100"/>
            <a:ext cx="179705" cy="133350"/>
          </a:xfrm>
          <a:custGeom>
            <a:avLst/>
            <a:gdLst/>
            <a:ahLst/>
            <a:cxnLst/>
            <a:rect l="l" t="t" r="r" b="b"/>
            <a:pathLst>
              <a:path w="179705" h="133350">
                <a:moveTo>
                  <a:pt x="0" y="133350"/>
                </a:moveTo>
                <a:lnTo>
                  <a:pt x="179387" y="133350"/>
                </a:lnTo>
                <a:lnTo>
                  <a:pt x="179387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F6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172455" y="5000244"/>
            <a:ext cx="573405" cy="275590"/>
          </a:xfrm>
          <a:custGeom>
            <a:avLst/>
            <a:gdLst/>
            <a:ahLst/>
            <a:cxnLst/>
            <a:rect l="l" t="t" r="r" b="b"/>
            <a:pathLst>
              <a:path w="573404" h="275589">
                <a:moveTo>
                  <a:pt x="573024" y="0"/>
                </a:moveTo>
                <a:lnTo>
                  <a:pt x="0" y="0"/>
                </a:lnTo>
                <a:lnTo>
                  <a:pt x="0" y="275081"/>
                </a:lnTo>
                <a:lnTo>
                  <a:pt x="573024" y="275081"/>
                </a:lnTo>
                <a:lnTo>
                  <a:pt x="573024" y="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202679" y="4974335"/>
            <a:ext cx="573405" cy="300990"/>
          </a:xfrm>
          <a:custGeom>
            <a:avLst/>
            <a:gdLst/>
            <a:ahLst/>
            <a:cxnLst/>
            <a:rect l="l" t="t" r="r" b="b"/>
            <a:pathLst>
              <a:path w="573404" h="300989">
                <a:moveTo>
                  <a:pt x="573023" y="0"/>
                </a:moveTo>
                <a:lnTo>
                  <a:pt x="0" y="0"/>
                </a:lnTo>
                <a:lnTo>
                  <a:pt x="0" y="300989"/>
                </a:lnTo>
                <a:lnTo>
                  <a:pt x="573023" y="300989"/>
                </a:lnTo>
                <a:lnTo>
                  <a:pt x="573023" y="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34428" y="4946903"/>
            <a:ext cx="573405" cy="328930"/>
          </a:xfrm>
          <a:custGeom>
            <a:avLst/>
            <a:gdLst/>
            <a:ahLst/>
            <a:cxnLst/>
            <a:rect l="l" t="t" r="r" b="b"/>
            <a:pathLst>
              <a:path w="573404" h="328929">
                <a:moveTo>
                  <a:pt x="573023" y="0"/>
                </a:moveTo>
                <a:lnTo>
                  <a:pt x="0" y="0"/>
                </a:lnTo>
                <a:lnTo>
                  <a:pt x="0" y="328422"/>
                </a:lnTo>
                <a:lnTo>
                  <a:pt x="573023" y="328422"/>
                </a:lnTo>
                <a:lnTo>
                  <a:pt x="573023" y="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172455" y="4884420"/>
            <a:ext cx="573405" cy="116205"/>
          </a:xfrm>
          <a:custGeom>
            <a:avLst/>
            <a:gdLst/>
            <a:ahLst/>
            <a:cxnLst/>
            <a:rect l="l" t="t" r="r" b="b"/>
            <a:pathLst>
              <a:path w="573404" h="116204">
                <a:moveTo>
                  <a:pt x="573024" y="0"/>
                </a:moveTo>
                <a:lnTo>
                  <a:pt x="0" y="0"/>
                </a:lnTo>
                <a:lnTo>
                  <a:pt x="0" y="115823"/>
                </a:lnTo>
                <a:lnTo>
                  <a:pt x="573024" y="115823"/>
                </a:lnTo>
                <a:lnTo>
                  <a:pt x="573024" y="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202679" y="4855464"/>
            <a:ext cx="573405" cy="119380"/>
          </a:xfrm>
          <a:custGeom>
            <a:avLst/>
            <a:gdLst/>
            <a:ahLst/>
            <a:cxnLst/>
            <a:rect l="l" t="t" r="r" b="b"/>
            <a:pathLst>
              <a:path w="573404" h="119379">
                <a:moveTo>
                  <a:pt x="573023" y="0"/>
                </a:moveTo>
                <a:lnTo>
                  <a:pt x="0" y="0"/>
                </a:lnTo>
                <a:lnTo>
                  <a:pt x="0" y="118872"/>
                </a:lnTo>
                <a:lnTo>
                  <a:pt x="573023" y="118872"/>
                </a:lnTo>
                <a:lnTo>
                  <a:pt x="573023" y="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34428" y="4824984"/>
            <a:ext cx="573405" cy="121920"/>
          </a:xfrm>
          <a:custGeom>
            <a:avLst/>
            <a:gdLst/>
            <a:ahLst/>
            <a:cxnLst/>
            <a:rect l="l" t="t" r="r" b="b"/>
            <a:pathLst>
              <a:path w="573404" h="121920">
                <a:moveTo>
                  <a:pt x="573023" y="0"/>
                </a:moveTo>
                <a:lnTo>
                  <a:pt x="0" y="0"/>
                </a:lnTo>
                <a:lnTo>
                  <a:pt x="0" y="121920"/>
                </a:lnTo>
                <a:lnTo>
                  <a:pt x="573023" y="121920"/>
                </a:lnTo>
                <a:lnTo>
                  <a:pt x="573023" y="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172455" y="4521708"/>
            <a:ext cx="573405" cy="363220"/>
          </a:xfrm>
          <a:custGeom>
            <a:avLst/>
            <a:gdLst/>
            <a:ahLst/>
            <a:cxnLst/>
            <a:rect l="l" t="t" r="r" b="b"/>
            <a:pathLst>
              <a:path w="573404" h="363220">
                <a:moveTo>
                  <a:pt x="573024" y="0"/>
                </a:moveTo>
                <a:lnTo>
                  <a:pt x="0" y="0"/>
                </a:lnTo>
                <a:lnTo>
                  <a:pt x="0" y="362712"/>
                </a:lnTo>
                <a:lnTo>
                  <a:pt x="573024" y="362712"/>
                </a:lnTo>
                <a:lnTo>
                  <a:pt x="573024" y="0"/>
                </a:lnTo>
                <a:close/>
              </a:path>
            </a:pathLst>
          </a:custGeom>
          <a:solidFill>
            <a:srgbClr val="CEC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202679" y="4482084"/>
            <a:ext cx="573405" cy="373380"/>
          </a:xfrm>
          <a:custGeom>
            <a:avLst/>
            <a:gdLst/>
            <a:ahLst/>
            <a:cxnLst/>
            <a:rect l="l" t="t" r="r" b="b"/>
            <a:pathLst>
              <a:path w="573404" h="373379">
                <a:moveTo>
                  <a:pt x="573023" y="0"/>
                </a:moveTo>
                <a:lnTo>
                  <a:pt x="0" y="0"/>
                </a:lnTo>
                <a:lnTo>
                  <a:pt x="0" y="373380"/>
                </a:lnTo>
                <a:lnTo>
                  <a:pt x="573023" y="373380"/>
                </a:lnTo>
                <a:lnTo>
                  <a:pt x="573023" y="0"/>
                </a:lnTo>
                <a:close/>
              </a:path>
            </a:pathLst>
          </a:custGeom>
          <a:solidFill>
            <a:srgbClr val="CEC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234428" y="4438650"/>
            <a:ext cx="573405" cy="386715"/>
          </a:xfrm>
          <a:custGeom>
            <a:avLst/>
            <a:gdLst/>
            <a:ahLst/>
            <a:cxnLst/>
            <a:rect l="l" t="t" r="r" b="b"/>
            <a:pathLst>
              <a:path w="573404" h="386714">
                <a:moveTo>
                  <a:pt x="573023" y="0"/>
                </a:moveTo>
                <a:lnTo>
                  <a:pt x="0" y="0"/>
                </a:lnTo>
                <a:lnTo>
                  <a:pt x="0" y="386333"/>
                </a:lnTo>
                <a:lnTo>
                  <a:pt x="573023" y="386333"/>
                </a:lnTo>
                <a:lnTo>
                  <a:pt x="573023" y="0"/>
                </a:lnTo>
                <a:close/>
              </a:path>
            </a:pathLst>
          </a:custGeom>
          <a:solidFill>
            <a:srgbClr val="CEC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43475" y="5275326"/>
            <a:ext cx="3092450" cy="0"/>
          </a:xfrm>
          <a:custGeom>
            <a:avLst/>
            <a:gdLst/>
            <a:ahLst/>
            <a:cxnLst/>
            <a:rect l="l" t="t" r="r" b="b"/>
            <a:pathLst>
              <a:path w="3092450">
                <a:moveTo>
                  <a:pt x="0" y="0"/>
                </a:moveTo>
                <a:lnTo>
                  <a:pt x="30924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457190" y="4029455"/>
            <a:ext cx="2063114" cy="137795"/>
          </a:xfrm>
          <a:custGeom>
            <a:avLst/>
            <a:gdLst/>
            <a:ahLst/>
            <a:cxnLst/>
            <a:rect l="l" t="t" r="r" b="b"/>
            <a:pathLst>
              <a:path w="2063115" h="137795">
                <a:moveTo>
                  <a:pt x="1976542" y="28524"/>
                </a:moveTo>
                <a:lnTo>
                  <a:pt x="0" y="109220"/>
                </a:lnTo>
                <a:lnTo>
                  <a:pt x="1270" y="137668"/>
                </a:lnTo>
                <a:lnTo>
                  <a:pt x="1977729" y="57096"/>
                </a:lnTo>
                <a:lnTo>
                  <a:pt x="1976542" y="28524"/>
                </a:lnTo>
                <a:close/>
              </a:path>
              <a:path w="2063115" h="137795">
                <a:moveTo>
                  <a:pt x="2037366" y="27940"/>
                </a:moveTo>
                <a:lnTo>
                  <a:pt x="1990852" y="27940"/>
                </a:lnTo>
                <a:lnTo>
                  <a:pt x="1991995" y="56515"/>
                </a:lnTo>
                <a:lnTo>
                  <a:pt x="1977729" y="57096"/>
                </a:lnTo>
                <a:lnTo>
                  <a:pt x="1978914" y="85598"/>
                </a:lnTo>
                <a:lnTo>
                  <a:pt x="2062734" y="39370"/>
                </a:lnTo>
                <a:lnTo>
                  <a:pt x="2037366" y="27940"/>
                </a:lnTo>
                <a:close/>
              </a:path>
              <a:path w="2063115" h="137795">
                <a:moveTo>
                  <a:pt x="1990852" y="27940"/>
                </a:moveTo>
                <a:lnTo>
                  <a:pt x="1976542" y="28524"/>
                </a:lnTo>
                <a:lnTo>
                  <a:pt x="1977729" y="57096"/>
                </a:lnTo>
                <a:lnTo>
                  <a:pt x="1991995" y="56515"/>
                </a:lnTo>
                <a:lnTo>
                  <a:pt x="1990852" y="27940"/>
                </a:lnTo>
                <a:close/>
              </a:path>
              <a:path w="2063115" h="137795">
                <a:moveTo>
                  <a:pt x="1975358" y="0"/>
                </a:moveTo>
                <a:lnTo>
                  <a:pt x="1976542" y="28524"/>
                </a:lnTo>
                <a:lnTo>
                  <a:pt x="1990852" y="27940"/>
                </a:lnTo>
                <a:lnTo>
                  <a:pt x="2037366" y="27940"/>
                </a:lnTo>
                <a:lnTo>
                  <a:pt x="1975358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305550" y="4002399"/>
            <a:ext cx="365125" cy="215265"/>
          </a:xfrm>
          <a:custGeom>
            <a:avLst/>
            <a:gdLst/>
            <a:ahLst/>
            <a:cxnLst/>
            <a:rect l="l" t="t" r="r" b="b"/>
            <a:pathLst>
              <a:path w="365125" h="215264">
                <a:moveTo>
                  <a:pt x="170012" y="0"/>
                </a:moveTo>
                <a:lnTo>
                  <a:pt x="119083" y="6445"/>
                </a:lnTo>
                <a:lnTo>
                  <a:pt x="74515" y="20661"/>
                </a:lnTo>
                <a:lnTo>
                  <a:pt x="38498" y="41364"/>
                </a:lnTo>
                <a:lnTo>
                  <a:pt x="7557" y="76845"/>
                </a:lnTo>
                <a:lnTo>
                  <a:pt x="0" y="107701"/>
                </a:lnTo>
                <a:lnTo>
                  <a:pt x="574" y="116303"/>
                </a:lnTo>
                <a:lnTo>
                  <a:pt x="17284" y="153136"/>
                </a:lnTo>
                <a:lnTo>
                  <a:pt x="54817" y="183524"/>
                </a:lnTo>
                <a:lnTo>
                  <a:pt x="94769" y="200559"/>
                </a:lnTo>
                <a:lnTo>
                  <a:pt x="143386" y="211472"/>
                </a:lnTo>
                <a:lnTo>
                  <a:pt x="199362" y="215195"/>
                </a:lnTo>
                <a:lnTo>
                  <a:pt x="216539" y="213767"/>
                </a:lnTo>
                <a:lnTo>
                  <a:pt x="264464" y="204035"/>
                </a:lnTo>
                <a:lnTo>
                  <a:pt x="305353" y="186942"/>
                </a:lnTo>
                <a:lnTo>
                  <a:pt x="337113" y="163534"/>
                </a:lnTo>
                <a:lnTo>
                  <a:pt x="361639" y="124307"/>
                </a:lnTo>
                <a:lnTo>
                  <a:pt x="364870" y="101955"/>
                </a:lnTo>
                <a:lnTo>
                  <a:pt x="363207" y="92024"/>
                </a:lnTo>
                <a:lnTo>
                  <a:pt x="342081" y="55575"/>
                </a:lnTo>
                <a:lnTo>
                  <a:pt x="300467" y="26337"/>
                </a:lnTo>
                <a:lnTo>
                  <a:pt x="257952" y="10721"/>
                </a:lnTo>
                <a:lnTo>
                  <a:pt x="207417" y="1746"/>
                </a:lnTo>
                <a:lnTo>
                  <a:pt x="170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122926" y="5916612"/>
            <a:ext cx="179705" cy="133350"/>
          </a:xfrm>
          <a:custGeom>
            <a:avLst/>
            <a:gdLst/>
            <a:ahLst/>
            <a:cxnLst/>
            <a:rect l="l" t="t" r="r" b="b"/>
            <a:pathLst>
              <a:path w="179704" h="133350">
                <a:moveTo>
                  <a:pt x="0" y="133350"/>
                </a:moveTo>
                <a:lnTo>
                  <a:pt x="179387" y="133350"/>
                </a:lnTo>
                <a:lnTo>
                  <a:pt x="179387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CEC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713476" y="5916612"/>
            <a:ext cx="179705" cy="133350"/>
          </a:xfrm>
          <a:custGeom>
            <a:avLst/>
            <a:gdLst/>
            <a:ahLst/>
            <a:cxnLst/>
            <a:rect l="l" t="t" r="r" b="b"/>
            <a:pathLst>
              <a:path w="179704" h="133350">
                <a:moveTo>
                  <a:pt x="0" y="133350"/>
                </a:moveTo>
                <a:lnTo>
                  <a:pt x="179387" y="133350"/>
                </a:lnTo>
                <a:lnTo>
                  <a:pt x="179387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31026" y="5916612"/>
            <a:ext cx="179705" cy="133350"/>
          </a:xfrm>
          <a:custGeom>
            <a:avLst/>
            <a:gdLst/>
            <a:ahLst/>
            <a:cxnLst/>
            <a:rect l="l" t="t" r="r" b="b"/>
            <a:pathLst>
              <a:path w="179704" h="133350">
                <a:moveTo>
                  <a:pt x="0" y="133350"/>
                </a:moveTo>
                <a:lnTo>
                  <a:pt x="179387" y="133350"/>
                </a:lnTo>
                <a:lnTo>
                  <a:pt x="179387" y="0"/>
                </a:lnTo>
                <a:lnTo>
                  <a:pt x="0" y="0"/>
                </a:lnTo>
                <a:lnTo>
                  <a:pt x="0" y="13335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4829683" y="3200400"/>
            <a:ext cx="2861691" cy="6232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8315">
              <a:lnSpc>
                <a:spcPct val="100000"/>
              </a:lnSpc>
              <a:tabLst>
                <a:tab pos="1520190" algn="l"/>
              </a:tabLst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202</a:t>
            </a: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r>
              <a:rPr sz="1000" dirty="0">
                <a:solidFill>
                  <a:srgbClr val="1E1E1E"/>
                </a:solidFill>
                <a:latin typeface="Arial"/>
                <a:cs typeface="Arial"/>
              </a:rPr>
              <a:t>	</a:t>
            </a: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2022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007840"/>
                </a:solidFill>
                <a:latin typeface="SimSun"/>
                <a:cs typeface="SimSun"/>
              </a:rPr>
              <a:t>肉类产量（万吨）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1719452" y="5808328"/>
            <a:ext cx="27876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3400"/>
              </a:lnSpc>
            </a:pP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牛 水牛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478404" y="5808328"/>
            <a:ext cx="278765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3400"/>
              </a:lnSpc>
            </a:pP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羊 山羊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3208782" y="5808329"/>
            <a:ext cx="28956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骆驼</a:t>
            </a:r>
            <a:endParaRPr sz="1000">
              <a:latin typeface="SimSun"/>
              <a:cs typeface="SimSun"/>
            </a:endParaRPr>
          </a:p>
          <a:p>
            <a:pPr marL="149860">
              <a:lnSpc>
                <a:spcPct val="100000"/>
              </a:lnSpc>
              <a:spcBef>
                <a:spcPts val="400"/>
              </a:spcBef>
            </a:pP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马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287771" y="4627489"/>
            <a:ext cx="340995" cy="393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2,380</a:t>
            </a:r>
            <a:endParaRPr sz="100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  <a:spcBef>
                <a:spcPts val="700"/>
              </a:spcBef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765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319773" y="4594215"/>
            <a:ext cx="340995" cy="400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2,461</a:t>
            </a:r>
            <a:endParaRPr sz="1000">
              <a:latin typeface="Arial"/>
              <a:cs typeface="Arial"/>
            </a:endParaRPr>
          </a:p>
          <a:p>
            <a:pPr marL="64769">
              <a:lnSpc>
                <a:spcPct val="100000"/>
              </a:lnSpc>
              <a:spcBef>
                <a:spcPts val="750"/>
              </a:spcBef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782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7402830" y="4813163"/>
            <a:ext cx="23622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799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287771" y="5062718"/>
            <a:ext cx="3409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1,809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5305805" y="5327012"/>
            <a:ext cx="3060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319773" y="5049891"/>
            <a:ext cx="3409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1,977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337808" y="5327012"/>
            <a:ext cx="3060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7350379" y="4557639"/>
            <a:ext cx="3409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2,544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350379" y="5035667"/>
            <a:ext cx="3409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2,160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368285" y="5327012"/>
            <a:ext cx="3060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287771" y="4354058"/>
            <a:ext cx="3409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4,954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319773" y="4312910"/>
            <a:ext cx="3409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5,220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350379" y="4269984"/>
            <a:ext cx="3409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5,503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349110" y="4042908"/>
            <a:ext cx="2813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20" dirty="0">
                <a:solidFill>
                  <a:srgbClr val="1E1E1E"/>
                </a:solidFill>
                <a:latin typeface="Arial"/>
                <a:cs typeface="Arial"/>
              </a:rPr>
              <a:t>+</a:t>
            </a: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5%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341111" y="5921104"/>
            <a:ext cx="278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牛肉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931789" y="5921104"/>
            <a:ext cx="27813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SimSun"/>
                <a:cs typeface="SimSun"/>
              </a:rPr>
              <a:t>羊肉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6649339" y="5921104"/>
            <a:ext cx="278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家禽</a:t>
            </a:r>
            <a:endParaRPr sz="1000">
              <a:latin typeface="SimSun"/>
              <a:cs typeface="SimSu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4829683" y="1295400"/>
            <a:ext cx="280936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007840"/>
                </a:solidFill>
                <a:latin typeface="SimSun"/>
                <a:cs typeface="SimSun"/>
              </a:rPr>
              <a:t>鸡蛋产量（百万只）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841875" y="1681479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6350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841875" y="1652777"/>
            <a:ext cx="399415" cy="45720"/>
          </a:xfrm>
          <a:custGeom>
            <a:avLst/>
            <a:gdLst/>
            <a:ahLst/>
            <a:cxnLst/>
            <a:rect l="l" t="t" r="r" b="b"/>
            <a:pathLst>
              <a:path w="399414" h="45719">
                <a:moveTo>
                  <a:pt x="376174" y="0"/>
                </a:moveTo>
                <a:lnTo>
                  <a:pt x="15131" y="1312"/>
                </a:lnTo>
                <a:lnTo>
                  <a:pt x="4256" y="9554"/>
                </a:lnTo>
                <a:lnTo>
                  <a:pt x="0" y="22860"/>
                </a:lnTo>
                <a:lnTo>
                  <a:pt x="1271" y="30387"/>
                </a:lnTo>
                <a:lnTo>
                  <a:pt x="9440" y="41314"/>
                </a:lnTo>
                <a:lnTo>
                  <a:pt x="22733" y="45593"/>
                </a:lnTo>
                <a:lnTo>
                  <a:pt x="383701" y="44321"/>
                </a:lnTo>
                <a:lnTo>
                  <a:pt x="394628" y="36152"/>
                </a:lnTo>
                <a:lnTo>
                  <a:pt x="398907" y="22860"/>
                </a:lnTo>
                <a:lnTo>
                  <a:pt x="397609" y="15243"/>
                </a:lnTo>
                <a:lnTo>
                  <a:pt x="389435" y="4299"/>
                </a:lnTo>
                <a:lnTo>
                  <a:pt x="376174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911095" y="2513076"/>
            <a:ext cx="431800" cy="666750"/>
          </a:xfrm>
          <a:custGeom>
            <a:avLst/>
            <a:gdLst/>
            <a:ahLst/>
            <a:cxnLst/>
            <a:rect l="l" t="t" r="r" b="b"/>
            <a:pathLst>
              <a:path w="431800" h="666750">
                <a:moveTo>
                  <a:pt x="431292" y="0"/>
                </a:moveTo>
                <a:lnTo>
                  <a:pt x="0" y="0"/>
                </a:lnTo>
                <a:lnTo>
                  <a:pt x="0" y="666750"/>
                </a:lnTo>
                <a:lnTo>
                  <a:pt x="431292" y="666750"/>
                </a:lnTo>
                <a:lnTo>
                  <a:pt x="431292" y="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688335" y="2491739"/>
            <a:ext cx="431800" cy="688340"/>
          </a:xfrm>
          <a:custGeom>
            <a:avLst/>
            <a:gdLst/>
            <a:ahLst/>
            <a:cxnLst/>
            <a:rect l="l" t="t" r="r" b="b"/>
            <a:pathLst>
              <a:path w="431800" h="688339">
                <a:moveTo>
                  <a:pt x="431291" y="0"/>
                </a:moveTo>
                <a:lnTo>
                  <a:pt x="0" y="0"/>
                </a:lnTo>
                <a:lnTo>
                  <a:pt x="0" y="688086"/>
                </a:lnTo>
                <a:lnTo>
                  <a:pt x="431291" y="688086"/>
                </a:lnTo>
                <a:lnTo>
                  <a:pt x="431291" y="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464052" y="2468879"/>
            <a:ext cx="433070" cy="711200"/>
          </a:xfrm>
          <a:custGeom>
            <a:avLst/>
            <a:gdLst/>
            <a:ahLst/>
            <a:cxnLst/>
            <a:rect l="l" t="t" r="r" b="b"/>
            <a:pathLst>
              <a:path w="433070" h="711200">
                <a:moveTo>
                  <a:pt x="432816" y="0"/>
                </a:moveTo>
                <a:lnTo>
                  <a:pt x="0" y="0"/>
                </a:lnTo>
                <a:lnTo>
                  <a:pt x="0" y="710946"/>
                </a:lnTo>
                <a:lnTo>
                  <a:pt x="432816" y="710946"/>
                </a:lnTo>
                <a:lnTo>
                  <a:pt x="432816" y="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738376" y="3179826"/>
            <a:ext cx="2330450" cy="0"/>
          </a:xfrm>
          <a:custGeom>
            <a:avLst/>
            <a:gdLst/>
            <a:ahLst/>
            <a:cxnLst/>
            <a:rect l="l" t="t" r="r" b="b"/>
            <a:pathLst>
              <a:path w="2330450">
                <a:moveTo>
                  <a:pt x="0" y="0"/>
                </a:moveTo>
                <a:lnTo>
                  <a:pt x="23304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463925" y="2298700"/>
            <a:ext cx="431800" cy="171450"/>
          </a:xfrm>
          <a:custGeom>
            <a:avLst/>
            <a:gdLst/>
            <a:ahLst/>
            <a:cxnLst/>
            <a:rect l="l" t="t" r="r" b="b"/>
            <a:pathLst>
              <a:path w="431800" h="171450">
                <a:moveTo>
                  <a:pt x="0" y="171450"/>
                </a:moveTo>
                <a:lnTo>
                  <a:pt x="431800" y="171450"/>
                </a:lnTo>
                <a:lnTo>
                  <a:pt x="431800" y="0"/>
                </a:lnTo>
                <a:lnTo>
                  <a:pt x="0" y="0"/>
                </a:lnTo>
                <a:lnTo>
                  <a:pt x="0" y="171450"/>
                </a:lnTo>
                <a:close/>
              </a:path>
            </a:pathLst>
          </a:custGeom>
          <a:ln w="19050">
            <a:solidFill>
              <a:srgbClr val="95959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686050" y="2325687"/>
            <a:ext cx="433705" cy="167005"/>
          </a:xfrm>
          <a:custGeom>
            <a:avLst/>
            <a:gdLst/>
            <a:ahLst/>
            <a:cxnLst/>
            <a:rect l="l" t="t" r="r" b="b"/>
            <a:pathLst>
              <a:path w="433705" h="167005">
                <a:moveTo>
                  <a:pt x="0" y="166687"/>
                </a:moveTo>
                <a:lnTo>
                  <a:pt x="433387" y="166687"/>
                </a:lnTo>
                <a:lnTo>
                  <a:pt x="433387" y="0"/>
                </a:lnTo>
                <a:lnTo>
                  <a:pt x="0" y="0"/>
                </a:lnTo>
                <a:lnTo>
                  <a:pt x="0" y="166687"/>
                </a:lnTo>
                <a:close/>
              </a:path>
            </a:pathLst>
          </a:custGeom>
          <a:ln w="19050">
            <a:solidFill>
              <a:srgbClr val="95959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909826" y="2352738"/>
            <a:ext cx="431800" cy="160655"/>
          </a:xfrm>
          <a:custGeom>
            <a:avLst/>
            <a:gdLst/>
            <a:ahLst/>
            <a:cxnLst/>
            <a:rect l="l" t="t" r="r" b="b"/>
            <a:pathLst>
              <a:path w="431800" h="160655">
                <a:moveTo>
                  <a:pt x="0" y="160337"/>
                </a:moveTo>
                <a:lnTo>
                  <a:pt x="431800" y="160337"/>
                </a:lnTo>
                <a:lnTo>
                  <a:pt x="431800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ln w="19050">
            <a:solidFill>
              <a:srgbClr val="959595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125217" y="1887347"/>
            <a:ext cx="1555115" cy="108585"/>
          </a:xfrm>
          <a:custGeom>
            <a:avLst/>
            <a:gdLst/>
            <a:ahLst/>
            <a:cxnLst/>
            <a:rect l="l" t="t" r="r" b="b"/>
            <a:pathLst>
              <a:path w="1555114" h="108585">
                <a:moveTo>
                  <a:pt x="1468458" y="28563"/>
                </a:moveTo>
                <a:lnTo>
                  <a:pt x="0" y="79628"/>
                </a:lnTo>
                <a:lnTo>
                  <a:pt x="888" y="108076"/>
                </a:lnTo>
                <a:lnTo>
                  <a:pt x="1469431" y="57138"/>
                </a:lnTo>
                <a:lnTo>
                  <a:pt x="1468458" y="28563"/>
                </a:lnTo>
                <a:close/>
              </a:path>
              <a:path w="1555114" h="108585">
                <a:moveTo>
                  <a:pt x="1528803" y="28066"/>
                </a:moveTo>
                <a:lnTo>
                  <a:pt x="1482725" y="28066"/>
                </a:lnTo>
                <a:lnTo>
                  <a:pt x="1483741" y="56641"/>
                </a:lnTo>
                <a:lnTo>
                  <a:pt x="1469431" y="57138"/>
                </a:lnTo>
                <a:lnTo>
                  <a:pt x="1470405" y="85724"/>
                </a:lnTo>
                <a:lnTo>
                  <a:pt x="1554607" y="39877"/>
                </a:lnTo>
                <a:lnTo>
                  <a:pt x="1528803" y="28066"/>
                </a:lnTo>
                <a:close/>
              </a:path>
              <a:path w="1555114" h="108585">
                <a:moveTo>
                  <a:pt x="1482725" y="28066"/>
                </a:moveTo>
                <a:lnTo>
                  <a:pt x="1468458" y="28563"/>
                </a:lnTo>
                <a:lnTo>
                  <a:pt x="1469431" y="57138"/>
                </a:lnTo>
                <a:lnTo>
                  <a:pt x="1483741" y="56641"/>
                </a:lnTo>
                <a:lnTo>
                  <a:pt x="1482725" y="28066"/>
                </a:lnTo>
                <a:close/>
              </a:path>
              <a:path w="1555114" h="108585">
                <a:moveTo>
                  <a:pt x="1467485" y="0"/>
                </a:moveTo>
                <a:lnTo>
                  <a:pt x="1468458" y="28563"/>
                </a:lnTo>
                <a:lnTo>
                  <a:pt x="1482725" y="28066"/>
                </a:lnTo>
                <a:lnTo>
                  <a:pt x="1528803" y="28066"/>
                </a:lnTo>
                <a:lnTo>
                  <a:pt x="1467485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1920367" y="2771257"/>
            <a:ext cx="4108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51,340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973326" y="3231505"/>
            <a:ext cx="3060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2021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696717" y="2760335"/>
            <a:ext cx="4108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52,996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749676" y="3231505"/>
            <a:ext cx="3060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3474846" y="2749286"/>
            <a:ext cx="4108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54,707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3527552" y="3231505"/>
            <a:ext cx="3060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1535430" y="2364603"/>
            <a:ext cx="28638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Rest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947280" y="2778617"/>
            <a:ext cx="5314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SimSun"/>
                <a:cs typeface="SimSun"/>
              </a:rPr>
              <a:t>人类消费</a:t>
            </a:r>
            <a:endParaRPr sz="1000" dirty="0">
              <a:latin typeface="SimSun"/>
              <a:cs typeface="SimSu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920367" y="2183628"/>
            <a:ext cx="4108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63,684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2696717" y="2156450"/>
            <a:ext cx="4108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65,745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3474846" y="2129653"/>
            <a:ext cx="4108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67,873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2719451" y="1846574"/>
            <a:ext cx="365125" cy="215265"/>
          </a:xfrm>
          <a:custGeom>
            <a:avLst/>
            <a:gdLst/>
            <a:ahLst/>
            <a:cxnLst/>
            <a:rect l="l" t="t" r="r" b="b"/>
            <a:pathLst>
              <a:path w="365125" h="215264">
                <a:moveTo>
                  <a:pt x="169997" y="0"/>
                </a:moveTo>
                <a:lnTo>
                  <a:pt x="119032" y="6445"/>
                </a:lnTo>
                <a:lnTo>
                  <a:pt x="74461" y="20661"/>
                </a:lnTo>
                <a:lnTo>
                  <a:pt x="38459" y="41364"/>
                </a:lnTo>
                <a:lnTo>
                  <a:pt x="7547" y="76845"/>
                </a:lnTo>
                <a:lnTo>
                  <a:pt x="0" y="107701"/>
                </a:lnTo>
                <a:lnTo>
                  <a:pt x="574" y="116308"/>
                </a:lnTo>
                <a:lnTo>
                  <a:pt x="17266" y="153139"/>
                </a:lnTo>
                <a:lnTo>
                  <a:pt x="54774" y="183525"/>
                </a:lnTo>
                <a:lnTo>
                  <a:pt x="94718" y="200560"/>
                </a:lnTo>
                <a:lnTo>
                  <a:pt x="143348" y="211472"/>
                </a:lnTo>
                <a:lnTo>
                  <a:pt x="199370" y="215195"/>
                </a:lnTo>
                <a:lnTo>
                  <a:pt x="216546" y="213767"/>
                </a:lnTo>
                <a:lnTo>
                  <a:pt x="264469" y="204033"/>
                </a:lnTo>
                <a:lnTo>
                  <a:pt x="305356" y="186939"/>
                </a:lnTo>
                <a:lnTo>
                  <a:pt x="337114" y="163530"/>
                </a:lnTo>
                <a:lnTo>
                  <a:pt x="361639" y="124299"/>
                </a:lnTo>
                <a:lnTo>
                  <a:pt x="364869" y="101945"/>
                </a:lnTo>
                <a:lnTo>
                  <a:pt x="363205" y="92015"/>
                </a:lnTo>
                <a:lnTo>
                  <a:pt x="342075" y="55569"/>
                </a:lnTo>
                <a:lnTo>
                  <a:pt x="300459" y="26334"/>
                </a:lnTo>
                <a:lnTo>
                  <a:pt x="257942" y="10720"/>
                </a:lnTo>
                <a:lnTo>
                  <a:pt x="207404" y="1746"/>
                </a:lnTo>
                <a:lnTo>
                  <a:pt x="16999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2762504" y="1886702"/>
            <a:ext cx="28130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20" dirty="0">
                <a:solidFill>
                  <a:srgbClr val="1E1E1E"/>
                </a:solidFill>
                <a:latin typeface="Arial"/>
                <a:cs typeface="Arial"/>
              </a:rPr>
              <a:t>+</a:t>
            </a: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3%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172455" y="2392679"/>
            <a:ext cx="573405" cy="787400"/>
          </a:xfrm>
          <a:custGeom>
            <a:avLst/>
            <a:gdLst/>
            <a:ahLst/>
            <a:cxnLst/>
            <a:rect l="l" t="t" r="r" b="b"/>
            <a:pathLst>
              <a:path w="573404" h="787400">
                <a:moveTo>
                  <a:pt x="573024" y="0"/>
                </a:moveTo>
                <a:lnTo>
                  <a:pt x="0" y="0"/>
                </a:lnTo>
                <a:lnTo>
                  <a:pt x="0" y="787146"/>
                </a:lnTo>
                <a:lnTo>
                  <a:pt x="573024" y="787146"/>
                </a:lnTo>
                <a:lnTo>
                  <a:pt x="573024" y="0"/>
                </a:lnTo>
                <a:close/>
              </a:path>
            </a:pathLst>
          </a:custGeom>
          <a:solidFill>
            <a:srgbClr val="F6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202679" y="2346960"/>
            <a:ext cx="573405" cy="833119"/>
          </a:xfrm>
          <a:custGeom>
            <a:avLst/>
            <a:gdLst/>
            <a:ahLst/>
            <a:cxnLst/>
            <a:rect l="l" t="t" r="r" b="b"/>
            <a:pathLst>
              <a:path w="573404" h="833119">
                <a:moveTo>
                  <a:pt x="573023" y="0"/>
                </a:moveTo>
                <a:lnTo>
                  <a:pt x="0" y="0"/>
                </a:lnTo>
                <a:lnTo>
                  <a:pt x="0" y="832866"/>
                </a:lnTo>
                <a:lnTo>
                  <a:pt x="573023" y="832866"/>
                </a:lnTo>
                <a:lnTo>
                  <a:pt x="573023" y="0"/>
                </a:lnTo>
                <a:close/>
              </a:path>
            </a:pathLst>
          </a:custGeom>
          <a:solidFill>
            <a:srgbClr val="F6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234428" y="2298700"/>
            <a:ext cx="573405" cy="881380"/>
          </a:xfrm>
          <a:custGeom>
            <a:avLst/>
            <a:gdLst/>
            <a:ahLst/>
            <a:cxnLst/>
            <a:rect l="l" t="t" r="r" b="b"/>
            <a:pathLst>
              <a:path w="573404" h="881380">
                <a:moveTo>
                  <a:pt x="573023" y="0"/>
                </a:moveTo>
                <a:lnTo>
                  <a:pt x="0" y="0"/>
                </a:lnTo>
                <a:lnTo>
                  <a:pt x="0" y="881125"/>
                </a:lnTo>
                <a:lnTo>
                  <a:pt x="573023" y="881125"/>
                </a:lnTo>
                <a:lnTo>
                  <a:pt x="573023" y="0"/>
                </a:lnTo>
                <a:close/>
              </a:path>
            </a:pathLst>
          </a:custGeom>
          <a:solidFill>
            <a:srgbClr val="F6DF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943475" y="3179826"/>
            <a:ext cx="3092450" cy="0"/>
          </a:xfrm>
          <a:custGeom>
            <a:avLst/>
            <a:gdLst/>
            <a:ahLst/>
            <a:cxnLst/>
            <a:rect l="l" t="t" r="r" b="b"/>
            <a:pathLst>
              <a:path w="3092450">
                <a:moveTo>
                  <a:pt x="0" y="0"/>
                </a:moveTo>
                <a:lnTo>
                  <a:pt x="309245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457190" y="1889886"/>
            <a:ext cx="2063114" cy="147320"/>
          </a:xfrm>
          <a:custGeom>
            <a:avLst/>
            <a:gdLst/>
            <a:ahLst/>
            <a:cxnLst/>
            <a:rect l="l" t="t" r="r" b="b"/>
            <a:pathLst>
              <a:path w="2063115" h="147319">
                <a:moveTo>
                  <a:pt x="1976503" y="28591"/>
                </a:moveTo>
                <a:lnTo>
                  <a:pt x="0" y="118364"/>
                </a:lnTo>
                <a:lnTo>
                  <a:pt x="1270" y="146812"/>
                </a:lnTo>
                <a:lnTo>
                  <a:pt x="1977769" y="57039"/>
                </a:lnTo>
                <a:lnTo>
                  <a:pt x="1976503" y="28591"/>
                </a:lnTo>
                <a:close/>
              </a:path>
              <a:path w="2063115" h="147319">
                <a:moveTo>
                  <a:pt x="2037936" y="27940"/>
                </a:moveTo>
                <a:lnTo>
                  <a:pt x="1990852" y="27940"/>
                </a:lnTo>
                <a:lnTo>
                  <a:pt x="1992122" y="56388"/>
                </a:lnTo>
                <a:lnTo>
                  <a:pt x="1977769" y="57039"/>
                </a:lnTo>
                <a:lnTo>
                  <a:pt x="1979041" y="85598"/>
                </a:lnTo>
                <a:lnTo>
                  <a:pt x="2062734" y="38989"/>
                </a:lnTo>
                <a:lnTo>
                  <a:pt x="2037936" y="27940"/>
                </a:lnTo>
                <a:close/>
              </a:path>
              <a:path w="2063115" h="147319">
                <a:moveTo>
                  <a:pt x="1990852" y="27940"/>
                </a:moveTo>
                <a:lnTo>
                  <a:pt x="1976503" y="28591"/>
                </a:lnTo>
                <a:lnTo>
                  <a:pt x="1977769" y="57039"/>
                </a:lnTo>
                <a:lnTo>
                  <a:pt x="1992122" y="56388"/>
                </a:lnTo>
                <a:lnTo>
                  <a:pt x="1990852" y="27940"/>
                </a:lnTo>
                <a:close/>
              </a:path>
              <a:path w="2063115" h="147319">
                <a:moveTo>
                  <a:pt x="1975231" y="0"/>
                </a:moveTo>
                <a:lnTo>
                  <a:pt x="1976503" y="28591"/>
                </a:lnTo>
                <a:lnTo>
                  <a:pt x="1990852" y="27940"/>
                </a:lnTo>
                <a:lnTo>
                  <a:pt x="2037936" y="27940"/>
                </a:lnTo>
                <a:lnTo>
                  <a:pt x="1975231" y="0"/>
                </a:lnTo>
                <a:close/>
              </a:path>
            </a:pathLst>
          </a:custGeom>
          <a:solidFill>
            <a:srgbClr val="1E1E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7368285" y="3231505"/>
            <a:ext cx="3060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>
                <a:solidFill>
                  <a:srgbClr val="1E1E1E"/>
                </a:solidFill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5252973" y="2223252"/>
            <a:ext cx="4108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21,285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6285103" y="2177151"/>
            <a:ext cx="4108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22,512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7315327" y="2129653"/>
            <a:ext cx="41084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23,819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6305550" y="1867149"/>
            <a:ext cx="365125" cy="215265"/>
          </a:xfrm>
          <a:custGeom>
            <a:avLst/>
            <a:gdLst/>
            <a:ahLst/>
            <a:cxnLst/>
            <a:rect l="l" t="t" r="r" b="b"/>
            <a:pathLst>
              <a:path w="365125" h="215264">
                <a:moveTo>
                  <a:pt x="170012" y="0"/>
                </a:moveTo>
                <a:lnTo>
                  <a:pt x="119083" y="6459"/>
                </a:lnTo>
                <a:lnTo>
                  <a:pt x="74515" y="20697"/>
                </a:lnTo>
                <a:lnTo>
                  <a:pt x="38498" y="41418"/>
                </a:lnTo>
                <a:lnTo>
                  <a:pt x="7557" y="76890"/>
                </a:lnTo>
                <a:lnTo>
                  <a:pt x="0" y="107700"/>
                </a:lnTo>
                <a:lnTo>
                  <a:pt x="573" y="116297"/>
                </a:lnTo>
                <a:lnTo>
                  <a:pt x="17281" y="153132"/>
                </a:lnTo>
                <a:lnTo>
                  <a:pt x="54813" y="183521"/>
                </a:lnTo>
                <a:lnTo>
                  <a:pt x="94764" y="200557"/>
                </a:lnTo>
                <a:lnTo>
                  <a:pt x="143380" y="211472"/>
                </a:lnTo>
                <a:lnTo>
                  <a:pt x="199354" y="215195"/>
                </a:lnTo>
                <a:lnTo>
                  <a:pt x="216532" y="213767"/>
                </a:lnTo>
                <a:lnTo>
                  <a:pt x="264459" y="204036"/>
                </a:lnTo>
                <a:lnTo>
                  <a:pt x="305350" y="186944"/>
                </a:lnTo>
                <a:lnTo>
                  <a:pt x="337111" y="163538"/>
                </a:lnTo>
                <a:lnTo>
                  <a:pt x="361639" y="124314"/>
                </a:lnTo>
                <a:lnTo>
                  <a:pt x="364870" y="101965"/>
                </a:lnTo>
                <a:lnTo>
                  <a:pt x="363207" y="92051"/>
                </a:lnTo>
                <a:lnTo>
                  <a:pt x="342081" y="55631"/>
                </a:lnTo>
                <a:lnTo>
                  <a:pt x="300467" y="26380"/>
                </a:lnTo>
                <a:lnTo>
                  <a:pt x="257952" y="10743"/>
                </a:lnTo>
                <a:lnTo>
                  <a:pt x="207416" y="1750"/>
                </a:lnTo>
                <a:lnTo>
                  <a:pt x="1700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6349110" y="1906902"/>
            <a:ext cx="2819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20" dirty="0">
                <a:solidFill>
                  <a:srgbClr val="1E1E1E"/>
                </a:solidFill>
                <a:latin typeface="Arial"/>
                <a:cs typeface="Arial"/>
              </a:rPr>
              <a:t>+</a:t>
            </a:r>
            <a:r>
              <a:rPr sz="1000" b="1" spc="-15" dirty="0">
                <a:solidFill>
                  <a:srgbClr val="1E1E1E"/>
                </a:solidFill>
                <a:latin typeface="Arial"/>
                <a:cs typeface="Arial"/>
              </a:rPr>
              <a:t>6</a:t>
            </a:r>
            <a:r>
              <a:rPr sz="1000" b="1" spc="-10" dirty="0">
                <a:solidFill>
                  <a:srgbClr val="1E1E1E"/>
                </a:solidFill>
                <a:latin typeface="Arial"/>
                <a:cs typeface="Arial"/>
              </a:rPr>
              <a:t>%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9087357" y="1851739"/>
            <a:ext cx="2624455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 algn="just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畜牧业是农业的重要组成部分，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2023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财年贡献了农业总值的</a:t>
            </a:r>
            <a:r>
              <a:rPr sz="12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62.68%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和全 国</a:t>
            </a:r>
            <a:r>
              <a:rPr sz="12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GDP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的</a:t>
            </a:r>
            <a:r>
              <a:rPr sz="12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14.36%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。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9087357" y="2659458"/>
            <a:ext cx="2760980" cy="548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牲畜总产值从</a:t>
            </a:r>
            <a:r>
              <a:rPr sz="12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2022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财年的</a:t>
            </a:r>
            <a:r>
              <a:rPr sz="12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53900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亿卢</a:t>
            </a:r>
            <a:endParaRPr sz="1200" dirty="0">
              <a:latin typeface="SimSun"/>
              <a:cs typeface="SimSun"/>
            </a:endParaRPr>
          </a:p>
          <a:p>
            <a:pPr marL="139065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比增至</a:t>
            </a:r>
            <a:r>
              <a:rPr sz="12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2023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财年的</a:t>
            </a:r>
            <a:r>
              <a:rPr sz="12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55930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亿卢比，增</a:t>
            </a:r>
            <a:endParaRPr sz="1200" dirty="0">
              <a:latin typeface="SimSun"/>
              <a:cs typeface="SimSun"/>
            </a:endParaRPr>
          </a:p>
          <a:p>
            <a:pPr marL="139065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幅达</a:t>
            </a:r>
            <a:r>
              <a:rPr sz="12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3.8%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9087357" y="3467116"/>
            <a:ext cx="2590800" cy="361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此外，牲畜净外汇收入占出口总额的</a:t>
            </a:r>
            <a:endParaRPr sz="1200" dirty="0">
              <a:latin typeface="SimSun"/>
              <a:cs typeface="SimSun"/>
            </a:endParaRPr>
          </a:p>
          <a:p>
            <a:pPr marL="139065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2.1%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9087357" y="4091956"/>
            <a:ext cx="2828290" cy="543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ct val="98700"/>
              </a:lnSpc>
            </a:pP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SimSun"/>
                <a:cs typeface="SimSun"/>
              </a:rPr>
              <a:t>家禽业对巴基斯坦畜牧业至关重要，雇 佣了超过</a:t>
            </a:r>
            <a:r>
              <a:rPr sz="1200" spc="-270" dirty="0">
                <a:latin typeface="SimSun"/>
                <a:cs typeface="SimSun"/>
              </a:rPr>
              <a:t> </a:t>
            </a:r>
            <a:r>
              <a:rPr sz="1200" dirty="0">
                <a:latin typeface="Arial"/>
                <a:cs typeface="Arial"/>
              </a:rPr>
              <a:t>150 </a:t>
            </a:r>
            <a:r>
              <a:rPr sz="1200" dirty="0">
                <a:latin typeface="SimSun"/>
                <a:cs typeface="SimSun"/>
              </a:rPr>
              <a:t>万人，吸引了超过</a:t>
            </a:r>
            <a:r>
              <a:rPr sz="1200" spc="-270" dirty="0">
                <a:latin typeface="SimSun"/>
                <a:cs typeface="SimSun"/>
              </a:rPr>
              <a:t> </a:t>
            </a:r>
            <a:r>
              <a:rPr sz="1200" dirty="0">
                <a:latin typeface="Arial"/>
                <a:cs typeface="Arial"/>
              </a:rPr>
              <a:t>10,560 </a:t>
            </a:r>
            <a:r>
              <a:rPr sz="1200" dirty="0">
                <a:latin typeface="SimSun"/>
                <a:cs typeface="SimSun"/>
              </a:rPr>
              <a:t>亿卢比的投资</a:t>
            </a:r>
          </a:p>
        </p:txBody>
      </p:sp>
      <p:sp>
        <p:nvSpPr>
          <p:cNvPr id="172" name="object 172"/>
          <p:cNvSpPr txBox="1"/>
          <p:nvPr/>
        </p:nvSpPr>
        <p:spPr>
          <a:xfrm>
            <a:off x="9087357" y="4876800"/>
            <a:ext cx="2799715" cy="72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21590" indent="-127000">
              <a:lnSpc>
                <a:spcPts val="1400"/>
              </a:lnSpc>
            </a:pP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800" baseline="2314" dirty="0">
                <a:latin typeface="SimSun"/>
                <a:cs typeface="SimSun"/>
              </a:rPr>
              <a:t>预计到</a:t>
            </a:r>
            <a:r>
              <a:rPr sz="1800" spc="-532" baseline="2314" dirty="0">
                <a:latin typeface="SimSun"/>
                <a:cs typeface="SimSun"/>
              </a:rPr>
              <a:t> </a:t>
            </a:r>
            <a:r>
              <a:rPr sz="1800" spc="-75" baseline="2314" dirty="0">
                <a:latin typeface="SimSun"/>
                <a:cs typeface="SimSun"/>
              </a:rPr>
              <a:t>2028</a:t>
            </a:r>
            <a:r>
              <a:rPr sz="1800" spc="-532" baseline="2314" dirty="0">
                <a:latin typeface="SimSun"/>
                <a:cs typeface="SimSun"/>
              </a:rPr>
              <a:t> </a:t>
            </a:r>
            <a:r>
              <a:rPr sz="1800" baseline="2314" dirty="0">
                <a:latin typeface="SimSun"/>
                <a:cs typeface="SimSun"/>
              </a:rPr>
              <a:t>年，肉类行业市场规模将以 </a:t>
            </a:r>
            <a:r>
              <a:rPr sz="1200" dirty="0">
                <a:latin typeface="SimSun"/>
                <a:cs typeface="SimSun"/>
              </a:rPr>
              <a:t>每年</a:t>
            </a:r>
            <a:r>
              <a:rPr sz="1200" spc="-355" dirty="0">
                <a:latin typeface="SimSun"/>
                <a:cs typeface="SimSun"/>
              </a:rPr>
              <a:t> </a:t>
            </a:r>
            <a:r>
              <a:rPr sz="1200" spc="-20" dirty="0">
                <a:latin typeface="SimSun"/>
                <a:cs typeface="SimSun"/>
              </a:rPr>
              <a:t>5.6%</a:t>
            </a:r>
            <a:r>
              <a:rPr sz="1200" spc="-355" dirty="0">
                <a:latin typeface="SimSun"/>
                <a:cs typeface="SimSun"/>
              </a:rPr>
              <a:t> </a:t>
            </a:r>
            <a:r>
              <a:rPr sz="1200" dirty="0">
                <a:latin typeface="SimSun"/>
                <a:cs typeface="SimSun"/>
              </a:rPr>
              <a:t>的速度增长，而到</a:t>
            </a:r>
            <a:r>
              <a:rPr sz="1200" spc="-355" dirty="0">
                <a:latin typeface="SimSun"/>
                <a:cs typeface="SimSun"/>
              </a:rPr>
              <a:t> </a:t>
            </a:r>
            <a:r>
              <a:rPr sz="1200" spc="-50" dirty="0">
                <a:latin typeface="SimSun"/>
                <a:cs typeface="SimSun"/>
              </a:rPr>
              <a:t>2029</a:t>
            </a:r>
            <a:r>
              <a:rPr sz="1200" spc="-355" dirty="0">
                <a:latin typeface="SimSun"/>
                <a:cs typeface="SimSun"/>
              </a:rPr>
              <a:t> </a:t>
            </a:r>
            <a:r>
              <a:rPr sz="1200" dirty="0">
                <a:latin typeface="SimSun"/>
                <a:cs typeface="SimSun"/>
              </a:rPr>
              <a:t>年，</a:t>
            </a:r>
          </a:p>
          <a:p>
            <a:pPr marL="139065" marR="5080">
              <a:lnSpc>
                <a:spcPts val="1440"/>
              </a:lnSpc>
              <a:spcBef>
                <a:spcPts val="5"/>
              </a:spcBef>
            </a:pPr>
            <a:r>
              <a:rPr sz="1200" dirty="0">
                <a:latin typeface="SimSun"/>
                <a:cs typeface="SimSun"/>
              </a:rPr>
              <a:t>家禽行业市场规模预计将以每年</a:t>
            </a:r>
            <a:r>
              <a:rPr sz="1200" spc="-355" dirty="0">
                <a:latin typeface="SimSun"/>
                <a:cs typeface="SimSun"/>
              </a:rPr>
              <a:t> </a:t>
            </a:r>
            <a:r>
              <a:rPr sz="1200" spc="-20" dirty="0">
                <a:latin typeface="SimSun"/>
                <a:cs typeface="SimSun"/>
              </a:rPr>
              <a:t>8.5%</a:t>
            </a:r>
            <a:r>
              <a:rPr sz="1200" spc="-355" dirty="0">
                <a:latin typeface="SimSun"/>
                <a:cs typeface="SimSun"/>
              </a:rPr>
              <a:t> </a:t>
            </a:r>
            <a:r>
              <a:rPr sz="1200" dirty="0">
                <a:latin typeface="SimSun"/>
                <a:cs typeface="SimSun"/>
              </a:rPr>
              <a:t>的 速度增长</a:t>
            </a:r>
          </a:p>
        </p:txBody>
      </p:sp>
      <p:sp>
        <p:nvSpPr>
          <p:cNvPr id="173" name="object 173"/>
          <p:cNvSpPr txBox="1"/>
          <p:nvPr/>
        </p:nvSpPr>
        <p:spPr>
          <a:xfrm>
            <a:off x="9087357" y="5887720"/>
            <a:ext cx="2743200" cy="360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ts val="1400"/>
              </a:lnSpc>
            </a:pP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800" baseline="2314" dirty="0">
                <a:latin typeface="SimSun"/>
                <a:cs typeface="SimSun"/>
              </a:rPr>
              <a:t>该行业拥有丰富的兽医相关机构，可以 </a:t>
            </a:r>
            <a:r>
              <a:rPr sz="1200" dirty="0">
                <a:latin typeface="SimSun"/>
                <a:cs typeface="SimSun"/>
              </a:rPr>
              <a:t>吸引投资者提供畜牧服务</a:t>
            </a:r>
          </a:p>
        </p:txBody>
      </p:sp>
      <p:sp>
        <p:nvSpPr>
          <p:cNvPr id="174" name="object 174"/>
          <p:cNvSpPr/>
          <p:nvPr/>
        </p:nvSpPr>
        <p:spPr>
          <a:xfrm>
            <a:off x="8730615" y="3247008"/>
            <a:ext cx="114300" cy="1325880"/>
          </a:xfrm>
          <a:custGeom>
            <a:avLst/>
            <a:gdLst/>
            <a:ahLst/>
            <a:cxnLst/>
            <a:rect l="l" t="t" r="r" b="b"/>
            <a:pathLst>
              <a:path w="114300" h="1325879">
                <a:moveTo>
                  <a:pt x="0" y="0"/>
                </a:moveTo>
                <a:lnTo>
                  <a:pt x="0" y="1325626"/>
                </a:lnTo>
                <a:lnTo>
                  <a:pt x="114173" y="662813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8673592" y="3247008"/>
            <a:ext cx="114300" cy="1325880"/>
          </a:xfrm>
          <a:custGeom>
            <a:avLst/>
            <a:gdLst/>
            <a:ahLst/>
            <a:cxnLst/>
            <a:rect l="l" t="t" r="r" b="b"/>
            <a:pathLst>
              <a:path w="114300" h="1325879">
                <a:moveTo>
                  <a:pt x="0" y="0"/>
                </a:moveTo>
                <a:lnTo>
                  <a:pt x="0" y="1325626"/>
                </a:lnTo>
                <a:lnTo>
                  <a:pt x="114173" y="662813"/>
                </a:lnTo>
                <a:lnTo>
                  <a:pt x="0" y="0"/>
                </a:lnTo>
                <a:close/>
              </a:path>
            </a:pathLst>
          </a:custGeom>
          <a:solidFill>
            <a:srgbClr val="516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8675369" y="1717548"/>
            <a:ext cx="0" cy="4384675"/>
          </a:xfrm>
          <a:custGeom>
            <a:avLst/>
            <a:gdLst/>
            <a:ahLst/>
            <a:cxnLst/>
            <a:rect l="l" t="t" r="r" b="b"/>
            <a:pathLst>
              <a:path h="4384675">
                <a:moveTo>
                  <a:pt x="0" y="0"/>
                </a:moveTo>
                <a:lnTo>
                  <a:pt x="0" y="4384586"/>
                </a:lnTo>
              </a:path>
            </a:pathLst>
          </a:custGeom>
          <a:ln w="6350">
            <a:solidFill>
              <a:srgbClr val="D9D9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1674475" y="6314097"/>
            <a:ext cx="426211" cy="42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555612" y="6403408"/>
            <a:ext cx="1720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latin typeface="Palatino Linotype"/>
                <a:cs typeface="Palatino Linotype"/>
              </a:rPr>
              <a:t>21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3416552" y="6553200"/>
            <a:ext cx="5257039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1E1E1E"/>
                </a:solidFill>
                <a:latin typeface="SimSun"/>
                <a:cs typeface="SimSun"/>
              </a:rPr>
              <a:t>资料来源：《巴基斯坦经济调查</a:t>
            </a:r>
            <a:r>
              <a:rPr sz="1050" spc="-16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50" spc="-5" dirty="0">
                <a:solidFill>
                  <a:srgbClr val="1E1E1E"/>
                </a:solidFill>
                <a:latin typeface="Arial"/>
                <a:cs typeface="Arial"/>
              </a:rPr>
              <a:t>2022-23 </a:t>
            </a:r>
            <a:r>
              <a:rPr sz="1050" spc="-10" dirty="0">
                <a:solidFill>
                  <a:srgbClr val="1E1E1E"/>
                </a:solidFill>
                <a:latin typeface="SimSun"/>
                <a:cs typeface="SimSun"/>
              </a:rPr>
              <a:t>年》第</a:t>
            </a:r>
            <a:r>
              <a:rPr sz="1050" spc="-16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050" spc="-5" dirty="0">
                <a:solidFill>
                  <a:srgbClr val="1E1E1E"/>
                </a:solidFill>
                <a:latin typeface="Arial"/>
                <a:cs typeface="Arial"/>
              </a:rPr>
              <a:t>2 </a:t>
            </a:r>
            <a:r>
              <a:rPr sz="1050" spc="-10" dirty="0">
                <a:solidFill>
                  <a:srgbClr val="1E1E1E"/>
                </a:solidFill>
                <a:latin typeface="SimSun"/>
                <a:cs typeface="SimSun"/>
              </a:rPr>
              <a:t>章</a:t>
            </a:r>
            <a:endParaRPr sz="1050" dirty="0">
              <a:latin typeface="SimSun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2192000" cy="1249045"/>
          </a:xfrm>
          <a:custGeom>
            <a:avLst/>
            <a:gdLst/>
            <a:ahLst/>
            <a:cxnLst/>
            <a:rect l="l" t="t" r="r" b="b"/>
            <a:pathLst>
              <a:path w="12192000" h="1249045">
                <a:moveTo>
                  <a:pt x="0" y="1248790"/>
                </a:moveTo>
                <a:lnTo>
                  <a:pt x="12192000" y="1248790"/>
                </a:lnTo>
                <a:lnTo>
                  <a:pt x="12192000" y="0"/>
                </a:lnTo>
                <a:lnTo>
                  <a:pt x="0" y="0"/>
                </a:lnTo>
                <a:lnTo>
                  <a:pt x="0" y="12487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68300" y="152400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latin typeface="Arial"/>
                <a:cs typeface="Arial"/>
              </a:rPr>
              <a:t>2023 </a:t>
            </a:r>
            <a:r>
              <a:rPr sz="3200" b="1" dirty="0"/>
              <a:t>年，巴基斯坦对欧盟的海产品出口大幅增加，数量和价值均有所增长，该行业的潜力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70051" y="1371600"/>
            <a:ext cx="50497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007840"/>
                </a:solidFill>
                <a:latin typeface="SimSun"/>
                <a:cs typeface="SimSun"/>
              </a:rPr>
              <a:t>向欧盟国家出口海产品（千美元，</a:t>
            </a:r>
            <a:r>
              <a:rPr sz="2000" b="1" spc="-10" dirty="0">
                <a:solidFill>
                  <a:srgbClr val="007840"/>
                </a:solidFill>
                <a:latin typeface="Arial"/>
                <a:cs typeface="Arial"/>
              </a:rPr>
              <a:t>2023</a:t>
            </a:r>
            <a:r>
              <a:rPr sz="2000" b="1" spc="-20" dirty="0">
                <a:solidFill>
                  <a:srgbClr val="007840"/>
                </a:solidFill>
                <a:latin typeface="SimSun"/>
                <a:cs typeface="SimSun"/>
              </a:rPr>
              <a:t>年</a:t>
            </a:r>
            <a:r>
              <a:rPr sz="1600" spc="-20" dirty="0">
                <a:solidFill>
                  <a:srgbClr val="007840"/>
                </a:solidFill>
                <a:latin typeface="SimSun"/>
                <a:cs typeface="SimSun"/>
              </a:rPr>
              <a:t>）</a:t>
            </a:r>
            <a:endParaRPr sz="1600" dirty="0">
              <a:latin typeface="SimSun"/>
              <a:cs typeface="SimSu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2625" y="1700529"/>
            <a:ext cx="5037455" cy="0"/>
          </a:xfrm>
          <a:custGeom>
            <a:avLst/>
            <a:gdLst/>
            <a:ahLst/>
            <a:cxnLst/>
            <a:rect l="l" t="t" r="r" b="b"/>
            <a:pathLst>
              <a:path w="5037455">
                <a:moveTo>
                  <a:pt x="0" y="0"/>
                </a:moveTo>
                <a:lnTo>
                  <a:pt x="5037201" y="0"/>
                </a:lnTo>
              </a:path>
            </a:pathLst>
          </a:custGeom>
          <a:ln w="6350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2625" y="1671827"/>
            <a:ext cx="508000" cy="45720"/>
          </a:xfrm>
          <a:custGeom>
            <a:avLst/>
            <a:gdLst/>
            <a:ahLst/>
            <a:cxnLst/>
            <a:rect l="l" t="t" r="r" b="b"/>
            <a:pathLst>
              <a:path w="508000" h="45719">
                <a:moveTo>
                  <a:pt x="485140" y="0"/>
                </a:moveTo>
                <a:lnTo>
                  <a:pt x="15149" y="1338"/>
                </a:lnTo>
                <a:lnTo>
                  <a:pt x="4263" y="9585"/>
                </a:lnTo>
                <a:lnTo>
                  <a:pt x="0" y="22860"/>
                </a:lnTo>
                <a:lnTo>
                  <a:pt x="1333" y="30550"/>
                </a:lnTo>
                <a:lnTo>
                  <a:pt x="9563" y="41442"/>
                </a:lnTo>
                <a:lnTo>
                  <a:pt x="22860" y="45720"/>
                </a:lnTo>
                <a:lnTo>
                  <a:pt x="492850" y="44381"/>
                </a:lnTo>
                <a:lnTo>
                  <a:pt x="503736" y="36134"/>
                </a:lnTo>
                <a:lnTo>
                  <a:pt x="508000" y="22860"/>
                </a:lnTo>
                <a:lnTo>
                  <a:pt x="506666" y="15169"/>
                </a:lnTo>
                <a:lnTo>
                  <a:pt x="498436" y="4277"/>
                </a:lnTo>
                <a:lnTo>
                  <a:pt x="485140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0051" y="3748879"/>
            <a:ext cx="469417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007840"/>
                </a:solidFill>
                <a:latin typeface="SimSun"/>
                <a:cs typeface="SimSun"/>
              </a:rPr>
              <a:t>向欧盟国家出口海产品（吨，</a:t>
            </a:r>
            <a:r>
              <a:rPr b="1" spc="-10" dirty="0">
                <a:solidFill>
                  <a:srgbClr val="007840"/>
                </a:solidFill>
                <a:latin typeface="Arial"/>
                <a:cs typeface="Arial"/>
              </a:rPr>
              <a:t>2023</a:t>
            </a:r>
            <a:r>
              <a:rPr b="1" spc="-20" dirty="0">
                <a:solidFill>
                  <a:srgbClr val="007840"/>
                </a:solidFill>
                <a:latin typeface="SimSun"/>
                <a:cs typeface="SimSun"/>
              </a:rPr>
              <a:t>年）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2625" y="4102100"/>
            <a:ext cx="5037455" cy="0"/>
          </a:xfrm>
          <a:custGeom>
            <a:avLst/>
            <a:gdLst/>
            <a:ahLst/>
            <a:cxnLst/>
            <a:rect l="l" t="t" r="r" b="b"/>
            <a:pathLst>
              <a:path w="5037455">
                <a:moveTo>
                  <a:pt x="0" y="0"/>
                </a:moveTo>
                <a:lnTo>
                  <a:pt x="5037201" y="0"/>
                </a:lnTo>
              </a:path>
            </a:pathLst>
          </a:custGeom>
          <a:ln w="6350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2625" y="4073397"/>
            <a:ext cx="508000" cy="45720"/>
          </a:xfrm>
          <a:custGeom>
            <a:avLst/>
            <a:gdLst/>
            <a:ahLst/>
            <a:cxnLst/>
            <a:rect l="l" t="t" r="r" b="b"/>
            <a:pathLst>
              <a:path w="508000" h="45720">
                <a:moveTo>
                  <a:pt x="485140" y="0"/>
                </a:moveTo>
                <a:lnTo>
                  <a:pt x="15149" y="1325"/>
                </a:lnTo>
                <a:lnTo>
                  <a:pt x="4263" y="9530"/>
                </a:lnTo>
                <a:lnTo>
                  <a:pt x="0" y="22859"/>
                </a:lnTo>
                <a:lnTo>
                  <a:pt x="1333" y="30550"/>
                </a:lnTo>
                <a:lnTo>
                  <a:pt x="9563" y="41442"/>
                </a:lnTo>
                <a:lnTo>
                  <a:pt x="22860" y="45719"/>
                </a:lnTo>
                <a:lnTo>
                  <a:pt x="492850" y="44381"/>
                </a:lnTo>
                <a:lnTo>
                  <a:pt x="503736" y="36134"/>
                </a:lnTo>
                <a:lnTo>
                  <a:pt x="508000" y="22859"/>
                </a:lnTo>
                <a:lnTo>
                  <a:pt x="506666" y="15119"/>
                </a:lnTo>
                <a:lnTo>
                  <a:pt x="498436" y="4241"/>
                </a:lnTo>
                <a:lnTo>
                  <a:pt x="485140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81070" y="5638596"/>
            <a:ext cx="699770" cy="60960"/>
          </a:xfrm>
          <a:custGeom>
            <a:avLst/>
            <a:gdLst/>
            <a:ahLst/>
            <a:cxnLst/>
            <a:rect l="l" t="t" r="r" b="b"/>
            <a:pathLst>
              <a:path w="699770" h="60960">
                <a:moveTo>
                  <a:pt x="0" y="60528"/>
                </a:moveTo>
                <a:lnTo>
                  <a:pt x="699604" y="60528"/>
                </a:lnTo>
                <a:lnTo>
                  <a:pt x="699604" y="0"/>
                </a:lnTo>
                <a:lnTo>
                  <a:pt x="0" y="0"/>
                </a:lnTo>
                <a:lnTo>
                  <a:pt x="0" y="60528"/>
                </a:lnTo>
                <a:close/>
              </a:path>
            </a:pathLst>
          </a:custGeom>
          <a:solidFill>
            <a:srgbClr val="CEC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81070" y="5638596"/>
            <a:ext cx="699770" cy="60960"/>
          </a:xfrm>
          <a:custGeom>
            <a:avLst/>
            <a:gdLst/>
            <a:ahLst/>
            <a:cxnLst/>
            <a:rect l="l" t="t" r="r" b="b"/>
            <a:pathLst>
              <a:path w="699770" h="60960">
                <a:moveTo>
                  <a:pt x="0" y="60528"/>
                </a:moveTo>
                <a:lnTo>
                  <a:pt x="699604" y="60528"/>
                </a:lnTo>
                <a:lnTo>
                  <a:pt x="699604" y="0"/>
                </a:lnTo>
                <a:lnTo>
                  <a:pt x="0" y="0"/>
                </a:lnTo>
                <a:lnTo>
                  <a:pt x="0" y="60528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3167" y="5477255"/>
            <a:ext cx="699770" cy="222250"/>
          </a:xfrm>
          <a:custGeom>
            <a:avLst/>
            <a:gdLst/>
            <a:ahLst/>
            <a:cxnLst/>
            <a:rect l="l" t="t" r="r" b="b"/>
            <a:pathLst>
              <a:path w="699769" h="222250">
                <a:moveTo>
                  <a:pt x="699516" y="0"/>
                </a:moveTo>
                <a:lnTo>
                  <a:pt x="0" y="0"/>
                </a:lnTo>
                <a:lnTo>
                  <a:pt x="0" y="221869"/>
                </a:lnTo>
                <a:lnTo>
                  <a:pt x="699516" y="221869"/>
                </a:lnTo>
                <a:lnTo>
                  <a:pt x="699516" y="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54325" y="5644260"/>
            <a:ext cx="67310" cy="55880"/>
          </a:xfrm>
          <a:custGeom>
            <a:avLst/>
            <a:gdLst/>
            <a:ahLst/>
            <a:cxnLst/>
            <a:rect l="l" t="t" r="r" b="b"/>
            <a:pathLst>
              <a:path w="67310" h="55879">
                <a:moveTo>
                  <a:pt x="0" y="55499"/>
                </a:moveTo>
                <a:lnTo>
                  <a:pt x="67182" y="55499"/>
                </a:lnTo>
                <a:lnTo>
                  <a:pt x="67182" y="0"/>
                </a:lnTo>
                <a:lnTo>
                  <a:pt x="0" y="0"/>
                </a:lnTo>
                <a:lnTo>
                  <a:pt x="0" y="55499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03551" y="5644260"/>
            <a:ext cx="138430" cy="55880"/>
          </a:xfrm>
          <a:custGeom>
            <a:avLst/>
            <a:gdLst/>
            <a:ahLst/>
            <a:cxnLst/>
            <a:rect l="l" t="t" r="r" b="b"/>
            <a:pathLst>
              <a:path w="138430" h="55879">
                <a:moveTo>
                  <a:pt x="0" y="55499"/>
                </a:moveTo>
                <a:lnTo>
                  <a:pt x="138049" y="55499"/>
                </a:lnTo>
                <a:lnTo>
                  <a:pt x="138049" y="0"/>
                </a:lnTo>
                <a:lnTo>
                  <a:pt x="0" y="0"/>
                </a:lnTo>
                <a:lnTo>
                  <a:pt x="0" y="55499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221992" y="5644260"/>
            <a:ext cx="69215" cy="55880"/>
          </a:xfrm>
          <a:custGeom>
            <a:avLst/>
            <a:gdLst/>
            <a:ahLst/>
            <a:cxnLst/>
            <a:rect l="l" t="t" r="r" b="b"/>
            <a:pathLst>
              <a:path w="69214" h="55879">
                <a:moveTo>
                  <a:pt x="0" y="55499"/>
                </a:moveTo>
                <a:lnTo>
                  <a:pt x="68833" y="55499"/>
                </a:lnTo>
                <a:lnTo>
                  <a:pt x="68833" y="0"/>
                </a:lnTo>
                <a:lnTo>
                  <a:pt x="0" y="0"/>
                </a:lnTo>
                <a:lnTo>
                  <a:pt x="0" y="55499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39640" y="5301996"/>
            <a:ext cx="701040" cy="397510"/>
          </a:xfrm>
          <a:custGeom>
            <a:avLst/>
            <a:gdLst/>
            <a:ahLst/>
            <a:cxnLst/>
            <a:rect l="l" t="t" r="r" b="b"/>
            <a:pathLst>
              <a:path w="701039" h="397510">
                <a:moveTo>
                  <a:pt x="701039" y="0"/>
                </a:moveTo>
                <a:lnTo>
                  <a:pt x="0" y="0"/>
                </a:lnTo>
                <a:lnTo>
                  <a:pt x="0" y="397128"/>
                </a:lnTo>
                <a:lnTo>
                  <a:pt x="701039" y="397128"/>
                </a:lnTo>
                <a:lnTo>
                  <a:pt x="701039" y="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3167" y="5477255"/>
            <a:ext cx="699770" cy="222250"/>
          </a:xfrm>
          <a:custGeom>
            <a:avLst/>
            <a:gdLst/>
            <a:ahLst/>
            <a:cxnLst/>
            <a:rect l="l" t="t" r="r" b="b"/>
            <a:pathLst>
              <a:path w="699769" h="222250">
                <a:moveTo>
                  <a:pt x="0" y="0"/>
                </a:moveTo>
                <a:lnTo>
                  <a:pt x="699516" y="0"/>
                </a:lnTo>
                <a:lnTo>
                  <a:pt x="699516" y="221869"/>
                </a:lnTo>
                <a:lnTo>
                  <a:pt x="0" y="22186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21992" y="5644896"/>
            <a:ext cx="699770" cy="54610"/>
          </a:xfrm>
          <a:custGeom>
            <a:avLst/>
            <a:gdLst/>
            <a:ahLst/>
            <a:cxnLst/>
            <a:rect l="l" t="t" r="r" b="b"/>
            <a:pathLst>
              <a:path w="699769" h="54610">
                <a:moveTo>
                  <a:pt x="0" y="0"/>
                </a:moveTo>
                <a:lnTo>
                  <a:pt x="699515" y="0"/>
                </a:lnTo>
                <a:lnTo>
                  <a:pt x="699515" y="54228"/>
                </a:lnTo>
                <a:lnTo>
                  <a:pt x="0" y="5422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39640" y="5301996"/>
            <a:ext cx="701040" cy="397510"/>
          </a:xfrm>
          <a:custGeom>
            <a:avLst/>
            <a:gdLst/>
            <a:ahLst/>
            <a:cxnLst/>
            <a:rect l="l" t="t" r="r" b="b"/>
            <a:pathLst>
              <a:path w="701039" h="397510">
                <a:moveTo>
                  <a:pt x="0" y="0"/>
                </a:moveTo>
                <a:lnTo>
                  <a:pt x="701039" y="0"/>
                </a:lnTo>
                <a:lnTo>
                  <a:pt x="701039" y="397128"/>
                </a:lnTo>
                <a:lnTo>
                  <a:pt x="0" y="39712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63167" y="4810125"/>
            <a:ext cx="699770" cy="667385"/>
          </a:xfrm>
          <a:custGeom>
            <a:avLst/>
            <a:gdLst/>
            <a:ahLst/>
            <a:cxnLst/>
            <a:rect l="l" t="t" r="r" b="b"/>
            <a:pathLst>
              <a:path w="699769" h="667385">
                <a:moveTo>
                  <a:pt x="699516" y="0"/>
                </a:moveTo>
                <a:lnTo>
                  <a:pt x="0" y="0"/>
                </a:lnTo>
                <a:lnTo>
                  <a:pt x="0" y="667131"/>
                </a:lnTo>
                <a:lnTo>
                  <a:pt x="699516" y="667131"/>
                </a:lnTo>
                <a:lnTo>
                  <a:pt x="699516" y="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54325" y="5615304"/>
            <a:ext cx="67310" cy="30480"/>
          </a:xfrm>
          <a:custGeom>
            <a:avLst/>
            <a:gdLst/>
            <a:ahLst/>
            <a:cxnLst/>
            <a:rect l="l" t="t" r="r" b="b"/>
            <a:pathLst>
              <a:path w="67310" h="30479">
                <a:moveTo>
                  <a:pt x="0" y="30226"/>
                </a:moveTo>
                <a:lnTo>
                  <a:pt x="67182" y="30226"/>
                </a:lnTo>
                <a:lnTo>
                  <a:pt x="67182" y="0"/>
                </a:lnTo>
                <a:lnTo>
                  <a:pt x="0" y="0"/>
                </a:lnTo>
                <a:lnTo>
                  <a:pt x="0" y="30226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03551" y="5615304"/>
            <a:ext cx="138430" cy="30480"/>
          </a:xfrm>
          <a:custGeom>
            <a:avLst/>
            <a:gdLst/>
            <a:ahLst/>
            <a:cxnLst/>
            <a:rect l="l" t="t" r="r" b="b"/>
            <a:pathLst>
              <a:path w="138430" h="30479">
                <a:moveTo>
                  <a:pt x="0" y="30226"/>
                </a:moveTo>
                <a:lnTo>
                  <a:pt x="138049" y="30226"/>
                </a:lnTo>
                <a:lnTo>
                  <a:pt x="138049" y="0"/>
                </a:lnTo>
                <a:lnTo>
                  <a:pt x="0" y="0"/>
                </a:lnTo>
                <a:lnTo>
                  <a:pt x="0" y="30226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221992" y="5615304"/>
            <a:ext cx="69215" cy="30480"/>
          </a:xfrm>
          <a:custGeom>
            <a:avLst/>
            <a:gdLst/>
            <a:ahLst/>
            <a:cxnLst/>
            <a:rect l="l" t="t" r="r" b="b"/>
            <a:pathLst>
              <a:path w="69214" h="30479">
                <a:moveTo>
                  <a:pt x="0" y="30226"/>
                </a:moveTo>
                <a:lnTo>
                  <a:pt x="68833" y="30226"/>
                </a:lnTo>
                <a:lnTo>
                  <a:pt x="68833" y="0"/>
                </a:lnTo>
                <a:lnTo>
                  <a:pt x="0" y="0"/>
                </a:lnTo>
                <a:lnTo>
                  <a:pt x="0" y="30226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739640" y="5155691"/>
            <a:ext cx="701040" cy="146685"/>
          </a:xfrm>
          <a:custGeom>
            <a:avLst/>
            <a:gdLst/>
            <a:ahLst/>
            <a:cxnLst/>
            <a:rect l="l" t="t" r="r" b="b"/>
            <a:pathLst>
              <a:path w="701039" h="146685">
                <a:moveTo>
                  <a:pt x="701039" y="0"/>
                </a:moveTo>
                <a:lnTo>
                  <a:pt x="0" y="0"/>
                </a:lnTo>
                <a:lnTo>
                  <a:pt x="0" y="146303"/>
                </a:lnTo>
                <a:lnTo>
                  <a:pt x="701039" y="146303"/>
                </a:lnTo>
                <a:lnTo>
                  <a:pt x="701039" y="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63167" y="4810125"/>
            <a:ext cx="699770" cy="667385"/>
          </a:xfrm>
          <a:custGeom>
            <a:avLst/>
            <a:gdLst/>
            <a:ahLst/>
            <a:cxnLst/>
            <a:rect l="l" t="t" r="r" b="b"/>
            <a:pathLst>
              <a:path w="699769" h="667385">
                <a:moveTo>
                  <a:pt x="0" y="0"/>
                </a:moveTo>
                <a:lnTo>
                  <a:pt x="699516" y="0"/>
                </a:lnTo>
                <a:lnTo>
                  <a:pt x="699516" y="667131"/>
                </a:lnTo>
                <a:lnTo>
                  <a:pt x="0" y="66713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21992" y="5615940"/>
            <a:ext cx="699770" cy="29209"/>
          </a:xfrm>
          <a:custGeom>
            <a:avLst/>
            <a:gdLst/>
            <a:ahLst/>
            <a:cxnLst/>
            <a:rect l="l" t="t" r="r" b="b"/>
            <a:pathLst>
              <a:path w="699769" h="29210">
                <a:moveTo>
                  <a:pt x="0" y="0"/>
                </a:moveTo>
                <a:lnTo>
                  <a:pt x="699515" y="0"/>
                </a:lnTo>
                <a:lnTo>
                  <a:pt x="699515" y="28956"/>
                </a:lnTo>
                <a:lnTo>
                  <a:pt x="0" y="2895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39640" y="5155691"/>
            <a:ext cx="701040" cy="146685"/>
          </a:xfrm>
          <a:custGeom>
            <a:avLst/>
            <a:gdLst/>
            <a:ahLst/>
            <a:cxnLst/>
            <a:rect l="l" t="t" r="r" b="b"/>
            <a:pathLst>
              <a:path w="701039" h="146685">
                <a:moveTo>
                  <a:pt x="0" y="0"/>
                </a:moveTo>
                <a:lnTo>
                  <a:pt x="701039" y="0"/>
                </a:lnTo>
                <a:lnTo>
                  <a:pt x="701039" y="146303"/>
                </a:lnTo>
                <a:lnTo>
                  <a:pt x="0" y="14630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0888" y="5153405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4">
                <a:moveTo>
                  <a:pt x="0" y="0"/>
                </a:moveTo>
                <a:lnTo>
                  <a:pt x="109791" y="0"/>
                </a:lnTo>
              </a:path>
            </a:pathLst>
          </a:custGeom>
          <a:ln w="5842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39640" y="5153405"/>
            <a:ext cx="462915" cy="0"/>
          </a:xfrm>
          <a:custGeom>
            <a:avLst/>
            <a:gdLst/>
            <a:ahLst/>
            <a:cxnLst/>
            <a:rect l="l" t="t" r="r" b="b"/>
            <a:pathLst>
              <a:path w="462914">
                <a:moveTo>
                  <a:pt x="0" y="0"/>
                </a:moveTo>
                <a:lnTo>
                  <a:pt x="462661" y="0"/>
                </a:lnTo>
              </a:path>
            </a:pathLst>
          </a:custGeom>
          <a:ln w="5842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30888" y="515340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5">
                <a:moveTo>
                  <a:pt x="0" y="0"/>
                </a:moveTo>
                <a:lnTo>
                  <a:pt x="114553" y="0"/>
                </a:lnTo>
              </a:path>
            </a:pathLst>
          </a:custGeom>
          <a:ln w="15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734877" y="5153405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423" y="0"/>
                </a:lnTo>
              </a:path>
            </a:pathLst>
          </a:custGeom>
          <a:ln w="1536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503551" y="5699125"/>
            <a:ext cx="3216275" cy="0"/>
          </a:xfrm>
          <a:custGeom>
            <a:avLst/>
            <a:gdLst/>
            <a:ahLst/>
            <a:cxnLst/>
            <a:rect l="l" t="t" r="r" b="b"/>
            <a:pathLst>
              <a:path w="3216275">
                <a:moveTo>
                  <a:pt x="0" y="0"/>
                </a:moveTo>
                <a:lnTo>
                  <a:pt x="321627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82625" y="5699125"/>
            <a:ext cx="1608455" cy="0"/>
          </a:xfrm>
          <a:custGeom>
            <a:avLst/>
            <a:gdLst/>
            <a:ahLst/>
            <a:cxnLst/>
            <a:rect l="l" t="t" r="r" b="b"/>
            <a:pathLst>
              <a:path w="1608455">
                <a:moveTo>
                  <a:pt x="0" y="0"/>
                </a:moveTo>
                <a:lnTo>
                  <a:pt x="1608201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2625" y="569912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9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41576" y="569912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9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201923" y="569912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9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60747" y="569912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9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719826" y="5699125"/>
            <a:ext cx="0" cy="46355"/>
          </a:xfrm>
          <a:custGeom>
            <a:avLst/>
            <a:gdLst/>
            <a:ahLst/>
            <a:cxnLst/>
            <a:rect l="l" t="t" r="r" b="b"/>
            <a:pathLst>
              <a:path h="46354">
                <a:moveTo>
                  <a:pt x="0" y="0"/>
                </a:moveTo>
                <a:lnTo>
                  <a:pt x="0" y="4599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172667" y="5504131"/>
            <a:ext cx="281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410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695446" y="5446474"/>
            <a:ext cx="2705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80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950967" y="5414469"/>
            <a:ext cx="281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736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776342" y="5142443"/>
            <a:ext cx="2819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269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08354" y="5055441"/>
            <a:ext cx="408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1,</a:t>
            </a:r>
            <a:r>
              <a:rPr sz="1200" spc="5" dirty="0">
                <a:solidFill>
                  <a:srgbClr val="1E1E1E"/>
                </a:solidFill>
                <a:latin typeface="Arial"/>
                <a:cs typeface="Arial"/>
              </a:rPr>
              <a:t>2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35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41600" y="5546725"/>
            <a:ext cx="212725" cy="165100"/>
          </a:xfrm>
          <a:custGeom>
            <a:avLst/>
            <a:gdLst/>
            <a:ahLst/>
            <a:cxnLst/>
            <a:rect l="l" t="t" r="r" b="b"/>
            <a:pathLst>
              <a:path w="212725" h="165100">
                <a:moveTo>
                  <a:pt x="0" y="165100"/>
                </a:moveTo>
                <a:lnTo>
                  <a:pt x="212725" y="165100"/>
                </a:lnTo>
                <a:lnTo>
                  <a:pt x="212725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649982" y="5541070"/>
            <a:ext cx="19621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290826" y="5589587"/>
            <a:ext cx="212725" cy="165100"/>
          </a:xfrm>
          <a:custGeom>
            <a:avLst/>
            <a:gdLst/>
            <a:ahLst/>
            <a:cxnLst/>
            <a:rect l="l" t="t" r="r" b="b"/>
            <a:pathLst>
              <a:path w="212725" h="165100">
                <a:moveTo>
                  <a:pt x="0" y="165100"/>
                </a:moveTo>
                <a:lnTo>
                  <a:pt x="212725" y="165100"/>
                </a:lnTo>
                <a:lnTo>
                  <a:pt x="212725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299207" y="5584294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99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202301" y="5070475"/>
            <a:ext cx="128905" cy="165100"/>
          </a:xfrm>
          <a:custGeom>
            <a:avLst/>
            <a:gdLst/>
            <a:ahLst/>
            <a:cxnLst/>
            <a:rect l="l" t="t" r="r" b="b"/>
            <a:pathLst>
              <a:path w="128904" h="165100">
                <a:moveTo>
                  <a:pt x="0" y="165100"/>
                </a:moveTo>
                <a:lnTo>
                  <a:pt x="128587" y="165100"/>
                </a:lnTo>
                <a:lnTo>
                  <a:pt x="128587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212460" y="5065219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08354" y="4614369"/>
            <a:ext cx="408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1,</a:t>
            </a:r>
            <a:r>
              <a:rPr sz="1200" spc="5" dirty="0">
                <a:solidFill>
                  <a:srgbClr val="1E1E1E"/>
                </a:solidFill>
                <a:latin typeface="Arial"/>
                <a:cs typeface="Arial"/>
              </a:rPr>
              <a:t>6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432430" y="5376123"/>
            <a:ext cx="281940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155</a:t>
            </a:r>
            <a:endParaRPr sz="12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886959" y="4900374"/>
            <a:ext cx="408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1,</a:t>
            </a:r>
            <a:r>
              <a:rPr sz="1200" spc="5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765797" y="3107817"/>
            <a:ext cx="269240" cy="1325880"/>
          </a:xfrm>
          <a:custGeom>
            <a:avLst/>
            <a:gdLst/>
            <a:ahLst/>
            <a:cxnLst/>
            <a:rect l="l" t="t" r="r" b="b"/>
            <a:pathLst>
              <a:path w="269240" h="1325879">
                <a:moveTo>
                  <a:pt x="0" y="0"/>
                </a:moveTo>
                <a:lnTo>
                  <a:pt x="0" y="1325626"/>
                </a:lnTo>
                <a:lnTo>
                  <a:pt x="269113" y="662813"/>
                </a:lnTo>
                <a:lnTo>
                  <a:pt x="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631305" y="3107817"/>
            <a:ext cx="269240" cy="1325880"/>
          </a:xfrm>
          <a:custGeom>
            <a:avLst/>
            <a:gdLst/>
            <a:ahLst/>
            <a:cxnLst/>
            <a:rect l="l" t="t" r="r" b="b"/>
            <a:pathLst>
              <a:path w="269240" h="1325879">
                <a:moveTo>
                  <a:pt x="0" y="0"/>
                </a:moveTo>
                <a:lnTo>
                  <a:pt x="0" y="1325626"/>
                </a:lnTo>
                <a:lnTo>
                  <a:pt x="269113" y="662813"/>
                </a:lnTo>
                <a:lnTo>
                  <a:pt x="0" y="0"/>
                </a:lnTo>
                <a:close/>
              </a:path>
            </a:pathLst>
          </a:custGeom>
          <a:solidFill>
            <a:srgbClr val="516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28205" y="1343761"/>
            <a:ext cx="4427855" cy="4808855"/>
          </a:xfrm>
          <a:custGeom>
            <a:avLst/>
            <a:gdLst/>
            <a:ahLst/>
            <a:cxnLst/>
            <a:rect l="l" t="t" r="r" b="b"/>
            <a:pathLst>
              <a:path w="4427855" h="4808855">
                <a:moveTo>
                  <a:pt x="0" y="4808347"/>
                </a:moveTo>
                <a:lnTo>
                  <a:pt x="4427347" y="4808347"/>
                </a:lnTo>
                <a:lnTo>
                  <a:pt x="4427347" y="0"/>
                </a:lnTo>
                <a:lnTo>
                  <a:pt x="0" y="0"/>
                </a:lnTo>
                <a:lnTo>
                  <a:pt x="0" y="4808347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7307960" y="1841628"/>
            <a:ext cx="3664585" cy="343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ts val="1260"/>
              </a:lnSpc>
            </a:pP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800" baseline="2314" dirty="0">
                <a:solidFill>
                  <a:srgbClr val="1E1E1E"/>
                </a:solidFill>
                <a:latin typeface="SimSun"/>
                <a:cs typeface="SimSun"/>
              </a:rPr>
              <a:t>渔业子部门在巴基斯坦农业领域发挥着关键作用，为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国民经济和粮食安全做出了重大贡献。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307960" y="2614882"/>
            <a:ext cx="4148454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ts val="1300"/>
              </a:lnSpc>
            </a:pP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今年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7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月至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3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月，巴基斯坦鱼类产量达到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70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万公吨，比上一财 年同期增长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0.6%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。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307960" y="3387233"/>
            <a:ext cx="4267200" cy="511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ts val="1300"/>
              </a:lnSpc>
            </a:pP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巴基斯坦鱼类及鱼类制品的主要出口目的地包括中国、泰国和 中东地区。报告期内，出口量达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15.103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万吨，价值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3.55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亿美 元。出口量同比大幅增长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29.8%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，出口额则强劲增长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14.8%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。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307960" y="4489460"/>
            <a:ext cx="3810000" cy="5073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 algn="just">
              <a:lnSpc>
                <a:spcPct val="88700"/>
              </a:lnSpc>
            </a:pP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800" baseline="2314" dirty="0">
                <a:solidFill>
                  <a:srgbClr val="1E1E1E"/>
                </a:solidFill>
                <a:latin typeface="SimSun"/>
                <a:cs typeface="SimSun"/>
              </a:rPr>
              <a:t>值得注意的是，三家巴基斯坦公司成功恢复对欧盟的出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口，并通过成功的实验室分析证明其符合严格的质量标 准。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7307960" y="5262445"/>
            <a:ext cx="340169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这是由于欧盟相关认证</a:t>
            </a:r>
            <a:r>
              <a:rPr sz="1200" b="1" dirty="0">
                <a:solidFill>
                  <a:srgbClr val="1E1E1E"/>
                </a:solidFill>
                <a:latin typeface="Arial"/>
                <a:cs typeface="Arial"/>
              </a:rPr>
              <a:t>/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合规体系的存在而实现的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307960" y="5705897"/>
            <a:ext cx="3962400" cy="342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ts val="1260"/>
              </a:lnSpc>
            </a:pPr>
            <a:r>
              <a:rPr sz="1200" dirty="0">
                <a:latin typeface="Arial"/>
                <a:cs typeface="Arial"/>
              </a:rPr>
              <a:t>–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正在进行的举措侧重于加强渔业推广服务，以加强可持续 实践并促进该行业的长期增长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314438" y="1371600"/>
            <a:ext cx="1600962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20" dirty="0">
                <a:solidFill>
                  <a:srgbClr val="007840"/>
                </a:solidFill>
                <a:latin typeface="SimSun"/>
                <a:cs typeface="SimSun"/>
              </a:rPr>
              <a:t>关键见解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326121" y="1738376"/>
            <a:ext cx="4197350" cy="0"/>
          </a:xfrm>
          <a:custGeom>
            <a:avLst/>
            <a:gdLst/>
            <a:ahLst/>
            <a:cxnLst/>
            <a:rect l="l" t="t" r="r" b="b"/>
            <a:pathLst>
              <a:path w="4197350">
                <a:moveTo>
                  <a:pt x="0" y="0"/>
                </a:moveTo>
                <a:lnTo>
                  <a:pt x="4196842" y="0"/>
                </a:lnTo>
              </a:path>
            </a:pathLst>
          </a:custGeom>
          <a:ln w="6350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326121" y="1710563"/>
            <a:ext cx="621030" cy="44450"/>
          </a:xfrm>
          <a:custGeom>
            <a:avLst/>
            <a:gdLst/>
            <a:ahLst/>
            <a:cxnLst/>
            <a:rect l="l" t="t" r="r" b="b"/>
            <a:pathLst>
              <a:path w="621029" h="44450">
                <a:moveTo>
                  <a:pt x="598551" y="0"/>
                </a:moveTo>
                <a:lnTo>
                  <a:pt x="15462" y="1016"/>
                </a:lnTo>
                <a:lnTo>
                  <a:pt x="4372" y="8936"/>
                </a:lnTo>
                <a:lnTo>
                  <a:pt x="0" y="22225"/>
                </a:lnTo>
                <a:lnTo>
                  <a:pt x="991" y="28782"/>
                </a:lnTo>
                <a:lnTo>
                  <a:pt x="8878" y="39926"/>
                </a:lnTo>
                <a:lnTo>
                  <a:pt x="22098" y="44323"/>
                </a:lnTo>
                <a:lnTo>
                  <a:pt x="605245" y="43306"/>
                </a:lnTo>
                <a:lnTo>
                  <a:pt x="616394" y="35413"/>
                </a:lnTo>
                <a:lnTo>
                  <a:pt x="620776" y="22225"/>
                </a:lnTo>
                <a:lnTo>
                  <a:pt x="619734" y="15453"/>
                </a:lnTo>
                <a:lnTo>
                  <a:pt x="611807" y="4357"/>
                </a:lnTo>
                <a:lnTo>
                  <a:pt x="598551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96026" y="5059362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4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96026" y="5059362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4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96026" y="5292788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4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solidFill>
            <a:srgbClr val="CEC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96026" y="5292788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4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96026" y="5526087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4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96026" y="5526087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4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96026" y="5759450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4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96026" y="5759450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4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049136" y="5066676"/>
            <a:ext cx="330200" cy="87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8099"/>
              </a:lnSpc>
            </a:pP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鱼 乌贼 虾 螃蟹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481070" y="3088004"/>
            <a:ext cx="699770" cy="0"/>
          </a:xfrm>
          <a:custGeom>
            <a:avLst/>
            <a:gdLst/>
            <a:ahLst/>
            <a:cxnLst/>
            <a:rect l="l" t="t" r="r" b="b"/>
            <a:pathLst>
              <a:path w="699770">
                <a:moveTo>
                  <a:pt x="0" y="0"/>
                </a:moveTo>
                <a:lnTo>
                  <a:pt x="699604" y="0"/>
                </a:lnTo>
              </a:path>
            </a:pathLst>
          </a:custGeom>
          <a:ln w="41909">
            <a:solidFill>
              <a:srgbClr val="CEC3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481070" y="3067685"/>
            <a:ext cx="699770" cy="40640"/>
          </a:xfrm>
          <a:custGeom>
            <a:avLst/>
            <a:gdLst/>
            <a:ahLst/>
            <a:cxnLst/>
            <a:rect l="l" t="t" r="r" b="b"/>
            <a:pathLst>
              <a:path w="699770" h="40639">
                <a:moveTo>
                  <a:pt x="0" y="40639"/>
                </a:moveTo>
                <a:lnTo>
                  <a:pt x="699604" y="40639"/>
                </a:lnTo>
                <a:lnTo>
                  <a:pt x="699604" y="0"/>
                </a:lnTo>
                <a:lnTo>
                  <a:pt x="0" y="0"/>
                </a:lnTo>
                <a:lnTo>
                  <a:pt x="0" y="40639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63167" y="2965704"/>
            <a:ext cx="699770" cy="142875"/>
          </a:xfrm>
          <a:custGeom>
            <a:avLst/>
            <a:gdLst/>
            <a:ahLst/>
            <a:cxnLst/>
            <a:rect l="l" t="t" r="r" b="b"/>
            <a:pathLst>
              <a:path w="699769" h="142875">
                <a:moveTo>
                  <a:pt x="699516" y="0"/>
                </a:moveTo>
                <a:lnTo>
                  <a:pt x="0" y="0"/>
                </a:lnTo>
                <a:lnTo>
                  <a:pt x="0" y="142621"/>
                </a:lnTo>
                <a:lnTo>
                  <a:pt x="699516" y="142621"/>
                </a:lnTo>
                <a:lnTo>
                  <a:pt x="699516" y="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83122" y="3056508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0" y="52450"/>
                </a:moveTo>
                <a:lnTo>
                  <a:pt x="52451" y="52450"/>
                </a:lnTo>
                <a:lnTo>
                  <a:pt x="52451" y="0"/>
                </a:lnTo>
                <a:lnTo>
                  <a:pt x="0" y="0"/>
                </a:lnTo>
                <a:lnTo>
                  <a:pt x="0" y="5245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46413" y="3056508"/>
            <a:ext cx="53975" cy="52705"/>
          </a:xfrm>
          <a:custGeom>
            <a:avLst/>
            <a:gdLst/>
            <a:ahLst/>
            <a:cxnLst/>
            <a:rect l="l" t="t" r="r" b="b"/>
            <a:pathLst>
              <a:path w="53975" h="52705">
                <a:moveTo>
                  <a:pt x="0" y="52450"/>
                </a:moveTo>
                <a:lnTo>
                  <a:pt x="53911" y="52450"/>
                </a:lnTo>
                <a:lnTo>
                  <a:pt x="53911" y="0"/>
                </a:lnTo>
                <a:lnTo>
                  <a:pt x="0" y="0"/>
                </a:lnTo>
                <a:lnTo>
                  <a:pt x="0" y="5245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09545" y="3056508"/>
            <a:ext cx="52705" cy="52705"/>
          </a:xfrm>
          <a:custGeom>
            <a:avLst/>
            <a:gdLst/>
            <a:ahLst/>
            <a:cxnLst/>
            <a:rect l="l" t="t" r="r" b="b"/>
            <a:pathLst>
              <a:path w="52705" h="52705">
                <a:moveTo>
                  <a:pt x="0" y="52450"/>
                </a:moveTo>
                <a:lnTo>
                  <a:pt x="52451" y="52450"/>
                </a:lnTo>
                <a:lnTo>
                  <a:pt x="52451" y="0"/>
                </a:lnTo>
                <a:lnTo>
                  <a:pt x="0" y="0"/>
                </a:lnTo>
                <a:lnTo>
                  <a:pt x="0" y="5245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739640" y="2747772"/>
            <a:ext cx="701040" cy="360680"/>
          </a:xfrm>
          <a:custGeom>
            <a:avLst/>
            <a:gdLst/>
            <a:ahLst/>
            <a:cxnLst/>
            <a:rect l="l" t="t" r="r" b="b"/>
            <a:pathLst>
              <a:path w="701039" h="360680">
                <a:moveTo>
                  <a:pt x="701039" y="0"/>
                </a:moveTo>
                <a:lnTo>
                  <a:pt x="0" y="0"/>
                </a:lnTo>
                <a:lnTo>
                  <a:pt x="0" y="360553"/>
                </a:lnTo>
                <a:lnTo>
                  <a:pt x="701039" y="360553"/>
                </a:lnTo>
                <a:lnTo>
                  <a:pt x="701039" y="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63167" y="2965704"/>
            <a:ext cx="699770" cy="142875"/>
          </a:xfrm>
          <a:custGeom>
            <a:avLst/>
            <a:gdLst/>
            <a:ahLst/>
            <a:cxnLst/>
            <a:rect l="l" t="t" r="r" b="b"/>
            <a:pathLst>
              <a:path w="699769" h="142875">
                <a:moveTo>
                  <a:pt x="0" y="0"/>
                </a:moveTo>
                <a:lnTo>
                  <a:pt x="699516" y="0"/>
                </a:lnTo>
                <a:lnTo>
                  <a:pt x="699516" y="142621"/>
                </a:lnTo>
                <a:lnTo>
                  <a:pt x="0" y="14262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221992" y="3057144"/>
            <a:ext cx="699770" cy="51435"/>
          </a:xfrm>
          <a:custGeom>
            <a:avLst/>
            <a:gdLst/>
            <a:ahLst/>
            <a:cxnLst/>
            <a:rect l="l" t="t" r="r" b="b"/>
            <a:pathLst>
              <a:path w="699769" h="51435">
                <a:moveTo>
                  <a:pt x="0" y="0"/>
                </a:moveTo>
                <a:lnTo>
                  <a:pt x="699515" y="0"/>
                </a:lnTo>
                <a:lnTo>
                  <a:pt x="699515" y="51181"/>
                </a:lnTo>
                <a:lnTo>
                  <a:pt x="0" y="51181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739640" y="2747772"/>
            <a:ext cx="701040" cy="360680"/>
          </a:xfrm>
          <a:custGeom>
            <a:avLst/>
            <a:gdLst/>
            <a:ahLst/>
            <a:cxnLst/>
            <a:rect l="l" t="t" r="r" b="b"/>
            <a:pathLst>
              <a:path w="701039" h="360680">
                <a:moveTo>
                  <a:pt x="0" y="0"/>
                </a:moveTo>
                <a:lnTo>
                  <a:pt x="701039" y="0"/>
                </a:lnTo>
                <a:lnTo>
                  <a:pt x="701039" y="360553"/>
                </a:lnTo>
                <a:lnTo>
                  <a:pt x="0" y="360553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63167" y="2219325"/>
            <a:ext cx="699770" cy="746760"/>
          </a:xfrm>
          <a:custGeom>
            <a:avLst/>
            <a:gdLst/>
            <a:ahLst/>
            <a:cxnLst/>
            <a:rect l="l" t="t" r="r" b="b"/>
            <a:pathLst>
              <a:path w="699769" h="746760">
                <a:moveTo>
                  <a:pt x="699516" y="0"/>
                </a:moveTo>
                <a:lnTo>
                  <a:pt x="0" y="0"/>
                </a:lnTo>
                <a:lnTo>
                  <a:pt x="0" y="746379"/>
                </a:lnTo>
                <a:lnTo>
                  <a:pt x="699516" y="746379"/>
                </a:lnTo>
                <a:lnTo>
                  <a:pt x="699516" y="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892710" y="302450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3274"/>
                </a:moveTo>
                <a:lnTo>
                  <a:pt x="33274" y="33274"/>
                </a:lnTo>
                <a:lnTo>
                  <a:pt x="33274" y="0"/>
                </a:lnTo>
                <a:lnTo>
                  <a:pt x="0" y="0"/>
                </a:lnTo>
                <a:lnTo>
                  <a:pt x="0" y="33274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46413" y="3024504"/>
            <a:ext cx="53975" cy="33655"/>
          </a:xfrm>
          <a:custGeom>
            <a:avLst/>
            <a:gdLst/>
            <a:ahLst/>
            <a:cxnLst/>
            <a:rect l="l" t="t" r="r" b="b"/>
            <a:pathLst>
              <a:path w="53975" h="33655">
                <a:moveTo>
                  <a:pt x="0" y="33274"/>
                </a:moveTo>
                <a:lnTo>
                  <a:pt x="53911" y="33274"/>
                </a:lnTo>
                <a:lnTo>
                  <a:pt x="53911" y="0"/>
                </a:lnTo>
                <a:lnTo>
                  <a:pt x="0" y="0"/>
                </a:lnTo>
                <a:lnTo>
                  <a:pt x="0" y="33274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219134" y="3024504"/>
            <a:ext cx="33655" cy="33655"/>
          </a:xfrm>
          <a:custGeom>
            <a:avLst/>
            <a:gdLst/>
            <a:ahLst/>
            <a:cxnLst/>
            <a:rect l="l" t="t" r="r" b="b"/>
            <a:pathLst>
              <a:path w="33655" h="33655">
                <a:moveTo>
                  <a:pt x="0" y="33274"/>
                </a:moveTo>
                <a:lnTo>
                  <a:pt x="33274" y="33274"/>
                </a:lnTo>
                <a:lnTo>
                  <a:pt x="33274" y="0"/>
                </a:lnTo>
                <a:lnTo>
                  <a:pt x="0" y="0"/>
                </a:lnTo>
                <a:lnTo>
                  <a:pt x="0" y="33274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72100" y="2676144"/>
            <a:ext cx="68580" cy="71755"/>
          </a:xfrm>
          <a:custGeom>
            <a:avLst/>
            <a:gdLst/>
            <a:ahLst/>
            <a:cxnLst/>
            <a:rect l="l" t="t" r="r" b="b"/>
            <a:pathLst>
              <a:path w="68579" h="71755">
                <a:moveTo>
                  <a:pt x="0" y="71627"/>
                </a:moveTo>
                <a:lnTo>
                  <a:pt x="68579" y="71627"/>
                </a:lnTo>
                <a:lnTo>
                  <a:pt x="68579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064188" y="2676144"/>
            <a:ext cx="95250" cy="71755"/>
          </a:xfrm>
          <a:custGeom>
            <a:avLst/>
            <a:gdLst/>
            <a:ahLst/>
            <a:cxnLst/>
            <a:rect l="l" t="t" r="r" b="b"/>
            <a:pathLst>
              <a:path w="95250" h="71755">
                <a:moveTo>
                  <a:pt x="0" y="71627"/>
                </a:moveTo>
                <a:lnTo>
                  <a:pt x="95186" y="71627"/>
                </a:lnTo>
                <a:lnTo>
                  <a:pt x="95186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739640" y="2676144"/>
            <a:ext cx="27940" cy="71755"/>
          </a:xfrm>
          <a:custGeom>
            <a:avLst/>
            <a:gdLst/>
            <a:ahLst/>
            <a:cxnLst/>
            <a:rect l="l" t="t" r="r" b="b"/>
            <a:pathLst>
              <a:path w="27939" h="71755">
                <a:moveTo>
                  <a:pt x="0" y="71627"/>
                </a:moveTo>
                <a:lnTo>
                  <a:pt x="27685" y="71627"/>
                </a:lnTo>
                <a:lnTo>
                  <a:pt x="27685" y="0"/>
                </a:lnTo>
                <a:lnTo>
                  <a:pt x="0" y="0"/>
                </a:lnTo>
                <a:lnTo>
                  <a:pt x="0" y="71627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63167" y="2219325"/>
            <a:ext cx="699770" cy="746760"/>
          </a:xfrm>
          <a:custGeom>
            <a:avLst/>
            <a:gdLst/>
            <a:ahLst/>
            <a:cxnLst/>
            <a:rect l="l" t="t" r="r" b="b"/>
            <a:pathLst>
              <a:path w="699769" h="746760">
                <a:moveTo>
                  <a:pt x="0" y="0"/>
                </a:moveTo>
                <a:lnTo>
                  <a:pt x="699516" y="0"/>
                </a:lnTo>
                <a:lnTo>
                  <a:pt x="699516" y="746379"/>
                </a:lnTo>
                <a:lnTo>
                  <a:pt x="0" y="7463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21992" y="3025139"/>
            <a:ext cx="699770" cy="32384"/>
          </a:xfrm>
          <a:custGeom>
            <a:avLst/>
            <a:gdLst/>
            <a:ahLst/>
            <a:cxnLst/>
            <a:rect l="l" t="t" r="r" b="b"/>
            <a:pathLst>
              <a:path w="699769" h="32385">
                <a:moveTo>
                  <a:pt x="0" y="0"/>
                </a:moveTo>
                <a:lnTo>
                  <a:pt x="699515" y="0"/>
                </a:lnTo>
                <a:lnTo>
                  <a:pt x="699515" y="32004"/>
                </a:lnTo>
                <a:lnTo>
                  <a:pt x="0" y="32004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739640" y="2676144"/>
            <a:ext cx="701040" cy="71755"/>
          </a:xfrm>
          <a:custGeom>
            <a:avLst/>
            <a:gdLst/>
            <a:ahLst/>
            <a:cxnLst/>
            <a:rect l="l" t="t" r="r" b="b"/>
            <a:pathLst>
              <a:path w="701039" h="71755">
                <a:moveTo>
                  <a:pt x="0" y="0"/>
                </a:moveTo>
                <a:lnTo>
                  <a:pt x="701039" y="0"/>
                </a:lnTo>
                <a:lnTo>
                  <a:pt x="701039" y="71627"/>
                </a:lnTo>
                <a:lnTo>
                  <a:pt x="0" y="71627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372100" y="2673095"/>
            <a:ext cx="68580" cy="0"/>
          </a:xfrm>
          <a:custGeom>
            <a:avLst/>
            <a:gdLst/>
            <a:ahLst/>
            <a:cxnLst/>
            <a:rect l="l" t="t" r="r" b="b"/>
            <a:pathLst>
              <a:path w="68579">
                <a:moveTo>
                  <a:pt x="0" y="0"/>
                </a:moveTo>
                <a:lnTo>
                  <a:pt x="68579" y="0"/>
                </a:lnTo>
              </a:path>
            </a:pathLst>
          </a:custGeom>
          <a:ln w="7366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064188" y="267309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186" y="0"/>
                </a:lnTo>
              </a:path>
            </a:pathLst>
          </a:custGeom>
          <a:ln w="7366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739640" y="2673095"/>
            <a:ext cx="27940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686" y="0"/>
                </a:lnTo>
              </a:path>
            </a:pathLst>
          </a:custGeom>
          <a:ln w="7366">
            <a:solidFill>
              <a:srgbClr val="A8B8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372100" y="2673095"/>
            <a:ext cx="73660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342" y="0"/>
                </a:lnTo>
              </a:path>
            </a:pathLst>
          </a:custGeom>
          <a:ln w="168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064188" y="2673095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5186" y="0"/>
                </a:lnTo>
              </a:path>
            </a:pathLst>
          </a:custGeom>
          <a:ln w="168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34877" y="2673095"/>
            <a:ext cx="33020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448" y="0"/>
                </a:lnTo>
              </a:path>
            </a:pathLst>
          </a:custGeom>
          <a:ln w="1689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897187" y="3108325"/>
            <a:ext cx="2823210" cy="0"/>
          </a:xfrm>
          <a:custGeom>
            <a:avLst/>
            <a:gdLst/>
            <a:ahLst/>
            <a:cxnLst/>
            <a:rect l="l" t="t" r="r" b="b"/>
            <a:pathLst>
              <a:path w="2823210">
                <a:moveTo>
                  <a:pt x="0" y="0"/>
                </a:moveTo>
                <a:lnTo>
                  <a:pt x="2822638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546413" y="3103562"/>
            <a:ext cx="53975" cy="9525"/>
          </a:xfrm>
          <a:custGeom>
            <a:avLst/>
            <a:gdLst/>
            <a:ahLst/>
            <a:cxnLst/>
            <a:rect l="l" t="t" r="r" b="b"/>
            <a:pathLst>
              <a:path w="53975" h="9525">
                <a:moveTo>
                  <a:pt x="0" y="9525"/>
                </a:moveTo>
                <a:lnTo>
                  <a:pt x="53911" y="9525"/>
                </a:lnTo>
                <a:lnTo>
                  <a:pt x="53911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2625" y="3108325"/>
            <a:ext cx="1567180" cy="0"/>
          </a:xfrm>
          <a:custGeom>
            <a:avLst/>
            <a:gdLst/>
            <a:ahLst/>
            <a:cxnLst/>
            <a:rect l="l" t="t" r="r" b="b"/>
            <a:pathLst>
              <a:path w="1567180">
                <a:moveTo>
                  <a:pt x="0" y="0"/>
                </a:moveTo>
                <a:lnTo>
                  <a:pt x="156692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2625" y="3108325"/>
            <a:ext cx="0" cy="46355"/>
          </a:xfrm>
          <a:custGeom>
            <a:avLst/>
            <a:gdLst/>
            <a:ahLst/>
            <a:cxnLst/>
            <a:rect l="l" t="t" r="r" b="b"/>
            <a:pathLst>
              <a:path h="46355">
                <a:moveTo>
                  <a:pt x="0" y="0"/>
                </a:moveTo>
                <a:lnTo>
                  <a:pt x="0" y="4597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941576" y="3108325"/>
            <a:ext cx="0" cy="46355"/>
          </a:xfrm>
          <a:custGeom>
            <a:avLst/>
            <a:gdLst/>
            <a:ahLst/>
            <a:cxnLst/>
            <a:rect l="l" t="t" r="r" b="b"/>
            <a:pathLst>
              <a:path h="46355">
                <a:moveTo>
                  <a:pt x="0" y="0"/>
                </a:moveTo>
                <a:lnTo>
                  <a:pt x="0" y="4597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01923" y="3108325"/>
            <a:ext cx="0" cy="46355"/>
          </a:xfrm>
          <a:custGeom>
            <a:avLst/>
            <a:gdLst/>
            <a:ahLst/>
            <a:cxnLst/>
            <a:rect l="l" t="t" r="r" b="b"/>
            <a:pathLst>
              <a:path h="46355">
                <a:moveTo>
                  <a:pt x="0" y="0"/>
                </a:moveTo>
                <a:lnTo>
                  <a:pt x="0" y="4597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460747" y="3108325"/>
            <a:ext cx="0" cy="46355"/>
          </a:xfrm>
          <a:custGeom>
            <a:avLst/>
            <a:gdLst/>
            <a:ahLst/>
            <a:cxnLst/>
            <a:rect l="l" t="t" r="r" b="b"/>
            <a:pathLst>
              <a:path h="46355">
                <a:moveTo>
                  <a:pt x="0" y="0"/>
                </a:moveTo>
                <a:lnTo>
                  <a:pt x="0" y="4597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719826" y="3108325"/>
            <a:ext cx="0" cy="46355"/>
          </a:xfrm>
          <a:custGeom>
            <a:avLst/>
            <a:gdLst/>
            <a:ahLst/>
            <a:cxnLst/>
            <a:rect l="l" t="t" r="r" b="b"/>
            <a:pathLst>
              <a:path h="46355">
                <a:moveTo>
                  <a:pt x="0" y="0"/>
                </a:moveTo>
                <a:lnTo>
                  <a:pt x="0" y="4597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3691509" y="2874597"/>
            <a:ext cx="281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296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108354" y="2504011"/>
            <a:ext cx="408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5,</a:t>
            </a:r>
            <a:r>
              <a:rPr sz="1200" spc="5" dirty="0">
                <a:solidFill>
                  <a:srgbClr val="1E1E1E"/>
                </a:solidFill>
                <a:latin typeface="Arial"/>
                <a:cs typeface="Arial"/>
              </a:rPr>
              <a:t>4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40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1108354" y="2948638"/>
            <a:ext cx="408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1,</a:t>
            </a:r>
            <a:r>
              <a:rPr sz="1200" spc="5" dirty="0">
                <a:solidFill>
                  <a:srgbClr val="1E1E1E"/>
                </a:solidFill>
                <a:latin typeface="Arial"/>
                <a:cs typeface="Arial"/>
              </a:rPr>
              <a:t>0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600325" y="2959100"/>
            <a:ext cx="297180" cy="165100"/>
          </a:xfrm>
          <a:custGeom>
            <a:avLst/>
            <a:gdLst/>
            <a:ahLst/>
            <a:cxnLst/>
            <a:rect l="l" t="t" r="r" b="b"/>
            <a:pathLst>
              <a:path w="297180" h="165100">
                <a:moveTo>
                  <a:pt x="0" y="165100"/>
                </a:moveTo>
                <a:lnTo>
                  <a:pt x="296862" y="165100"/>
                </a:lnTo>
                <a:lnTo>
                  <a:pt x="296862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 txBox="1"/>
          <p:nvPr/>
        </p:nvSpPr>
        <p:spPr>
          <a:xfrm>
            <a:off x="2608579" y="2953210"/>
            <a:ext cx="281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236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249551" y="3000375"/>
            <a:ext cx="297180" cy="165100"/>
          </a:xfrm>
          <a:custGeom>
            <a:avLst/>
            <a:gdLst/>
            <a:ahLst/>
            <a:cxnLst/>
            <a:rect l="l" t="t" r="r" b="b"/>
            <a:pathLst>
              <a:path w="297180" h="165100">
                <a:moveTo>
                  <a:pt x="0" y="165100"/>
                </a:moveTo>
                <a:lnTo>
                  <a:pt x="296862" y="165100"/>
                </a:lnTo>
                <a:lnTo>
                  <a:pt x="296862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2257805" y="2994739"/>
            <a:ext cx="281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369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159375" y="2590800"/>
            <a:ext cx="212725" cy="165100"/>
          </a:xfrm>
          <a:custGeom>
            <a:avLst/>
            <a:gdLst/>
            <a:ahLst/>
            <a:cxnLst/>
            <a:rect l="l" t="t" r="r" b="b"/>
            <a:pathLst>
              <a:path w="212725" h="165100">
                <a:moveTo>
                  <a:pt x="0" y="165100"/>
                </a:moveTo>
                <a:lnTo>
                  <a:pt x="212725" y="165100"/>
                </a:lnTo>
                <a:lnTo>
                  <a:pt x="212725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5168010" y="2585036"/>
            <a:ext cx="1962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46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767326" y="2628900"/>
            <a:ext cx="297180" cy="165100"/>
          </a:xfrm>
          <a:custGeom>
            <a:avLst/>
            <a:gdLst/>
            <a:ahLst/>
            <a:cxnLst/>
            <a:rect l="l" t="t" r="r" b="b"/>
            <a:pathLst>
              <a:path w="297179" h="165100">
                <a:moveTo>
                  <a:pt x="0" y="165100"/>
                </a:moveTo>
                <a:lnTo>
                  <a:pt x="296862" y="165100"/>
                </a:lnTo>
                <a:lnTo>
                  <a:pt x="296862" y="0"/>
                </a:lnTo>
                <a:lnTo>
                  <a:pt x="0" y="0"/>
                </a:lnTo>
                <a:lnTo>
                  <a:pt x="0" y="165100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4775961" y="2623136"/>
            <a:ext cx="281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519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886959" y="2838910"/>
            <a:ext cx="408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2,</a:t>
            </a:r>
            <a:r>
              <a:rPr sz="1200" spc="5" dirty="0">
                <a:solidFill>
                  <a:srgbClr val="1E1E1E"/>
                </a:solidFill>
                <a:latin typeface="Arial"/>
                <a:cs typeface="Arial"/>
              </a:rPr>
              <a:t>6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32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108354" y="2023061"/>
            <a:ext cx="408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6,</a:t>
            </a:r>
            <a:r>
              <a:rPr sz="1200" spc="5" dirty="0">
                <a:solidFill>
                  <a:srgbClr val="1E1E1E"/>
                </a:solidFill>
                <a:latin typeface="Arial"/>
                <a:cs typeface="Arial"/>
              </a:rPr>
              <a:t>4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76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432430" y="2788364"/>
            <a:ext cx="281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605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886959" y="2420191"/>
            <a:ext cx="4089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3,</a:t>
            </a:r>
            <a:r>
              <a:rPr sz="1200" spc="5" dirty="0">
                <a:solidFill>
                  <a:srgbClr val="1E1E1E"/>
                </a:solidFill>
                <a:latin typeface="Arial"/>
                <a:cs typeface="Arial"/>
              </a:rPr>
              <a:t>1</a:t>
            </a: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97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796026" y="2300287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5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solidFill>
            <a:srgbClr val="F9EE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796026" y="2300287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5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96026" y="2533713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5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solidFill>
            <a:srgbClr val="CEC3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796026" y="2533713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5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96026" y="2767012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5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solidFill>
            <a:srgbClr val="D7E8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96026" y="2767012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5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96026" y="3000438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5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solidFill>
            <a:srgbClr val="A8B8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796026" y="3000438"/>
            <a:ext cx="214629" cy="160655"/>
          </a:xfrm>
          <a:custGeom>
            <a:avLst/>
            <a:gdLst/>
            <a:ahLst/>
            <a:cxnLst/>
            <a:rect l="l" t="t" r="r" b="b"/>
            <a:pathLst>
              <a:path w="214629" h="160655">
                <a:moveTo>
                  <a:pt x="0" y="160337"/>
                </a:moveTo>
                <a:lnTo>
                  <a:pt x="214312" y="160337"/>
                </a:lnTo>
                <a:lnTo>
                  <a:pt x="214312" y="0"/>
                </a:lnTo>
                <a:lnTo>
                  <a:pt x="0" y="0"/>
                </a:lnTo>
                <a:lnTo>
                  <a:pt x="0" y="160337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6049136" y="2307092"/>
            <a:ext cx="330200" cy="878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8099"/>
              </a:lnSpc>
            </a:pP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鱼 乌贼 虾 螃蟹</a:t>
            </a:r>
            <a:endParaRPr sz="1200">
              <a:latin typeface="SimSun"/>
              <a:cs typeface="SimSun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080516" y="3237014"/>
            <a:ext cx="428205" cy="318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149489" y="3304438"/>
            <a:ext cx="295617" cy="18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348483" y="3237014"/>
            <a:ext cx="443483" cy="3276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416936" y="3304501"/>
            <a:ext cx="311340" cy="197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640835" y="3237001"/>
            <a:ext cx="428205" cy="3169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09923" y="3304527"/>
            <a:ext cx="295617" cy="186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866132" y="3237014"/>
            <a:ext cx="443484" cy="32762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934711" y="3305162"/>
            <a:ext cx="311327" cy="1963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80516" y="5817108"/>
            <a:ext cx="428205" cy="318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49489" y="5885243"/>
            <a:ext cx="295617" cy="187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348483" y="5817108"/>
            <a:ext cx="443483" cy="32924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416936" y="5885256"/>
            <a:ext cx="311340" cy="1976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40835" y="5817108"/>
            <a:ext cx="428205" cy="3169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709923" y="5885256"/>
            <a:ext cx="295617" cy="18644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66132" y="5818632"/>
            <a:ext cx="443484" cy="3261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934711" y="5885903"/>
            <a:ext cx="311327" cy="19635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1674475" y="6314097"/>
            <a:ext cx="426211" cy="42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363613" y="6523410"/>
            <a:ext cx="1720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5" dirty="0">
                <a:latin typeface="Palatino Linotype"/>
                <a:cs typeface="Palatino Linotype"/>
              </a:rPr>
              <a:t>22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416553" y="6629400"/>
            <a:ext cx="4051047" cy="16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spc="-10" dirty="0">
                <a:solidFill>
                  <a:srgbClr val="1E1E1E"/>
                </a:solidFill>
                <a:latin typeface="SimSun"/>
                <a:cs typeface="SimSun"/>
              </a:rPr>
              <a:t>资料来源：海洋渔业部</a:t>
            </a:r>
            <a:endParaRPr sz="1050" dirty="0">
              <a:latin typeface="SimSun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8300" y="387268"/>
            <a:ext cx="23749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dirty="0">
                <a:solidFill>
                  <a:srgbClr val="166440"/>
                </a:solidFill>
                <a:latin typeface="SimSun"/>
                <a:cs typeface="SimSun"/>
              </a:rPr>
              <a:t>谢谢</a:t>
            </a:r>
            <a:endParaRPr sz="4000" b="1" dirty="0">
              <a:latin typeface="SimSun"/>
              <a:cs typeface="SimSu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9526" y="5135867"/>
            <a:ext cx="1122375" cy="11213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0" y="0"/>
            <a:ext cx="6858000" cy="68579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159" y="70103"/>
            <a:ext cx="624840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4000"/>
            <a:ext cx="3178810" cy="649605"/>
          </a:xfrm>
          <a:custGeom>
            <a:avLst/>
            <a:gdLst/>
            <a:ahLst/>
            <a:cxnLst/>
            <a:rect l="l" t="t" r="r" b="b"/>
            <a:pathLst>
              <a:path w="3178810" h="649605">
                <a:moveTo>
                  <a:pt x="0" y="649224"/>
                </a:moveTo>
                <a:lnTo>
                  <a:pt x="3178683" y="649224"/>
                </a:lnTo>
                <a:lnTo>
                  <a:pt x="3178683" y="0"/>
                </a:lnTo>
                <a:lnTo>
                  <a:pt x="0" y="0"/>
                </a:lnTo>
                <a:lnTo>
                  <a:pt x="0" y="64922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337307"/>
            <a:ext cx="3178810" cy="4521200"/>
          </a:xfrm>
          <a:custGeom>
            <a:avLst/>
            <a:gdLst/>
            <a:ahLst/>
            <a:cxnLst/>
            <a:rect l="l" t="t" r="r" b="b"/>
            <a:pathLst>
              <a:path w="3178810" h="4521200">
                <a:moveTo>
                  <a:pt x="0" y="4520692"/>
                </a:moveTo>
                <a:lnTo>
                  <a:pt x="3178683" y="4520692"/>
                </a:lnTo>
                <a:lnTo>
                  <a:pt x="3178683" y="0"/>
                </a:lnTo>
                <a:lnTo>
                  <a:pt x="0" y="0"/>
                </a:lnTo>
                <a:lnTo>
                  <a:pt x="0" y="4520692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3619"/>
                </a:moveTo>
                <a:lnTo>
                  <a:pt x="12192000" y="1523619"/>
                </a:lnTo>
                <a:lnTo>
                  <a:pt x="12192000" y="0"/>
                </a:lnTo>
                <a:lnTo>
                  <a:pt x="0" y="0"/>
                </a:lnTo>
                <a:lnTo>
                  <a:pt x="0" y="15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>
              <a:lnSpc>
                <a:spcPct val="100000"/>
              </a:lnSpc>
            </a:pP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为了发展临界规模</a:t>
            </a:r>
            <a:r>
              <a:rPr sz="3200" b="1" spc="3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</a:t>
            </a:r>
            <a:r>
              <a:rPr sz="3200" b="1" spc="25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巴基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坦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正在</a:t>
            </a:r>
            <a:r>
              <a:rPr sz="3200" b="1" spc="-1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推</a:t>
            </a:r>
            <a:r>
              <a:rPr sz="3200" b="1" spc="-20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进战略举措</a:t>
            </a:r>
            <a:r>
              <a:rPr sz="3200" b="1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，以</a:t>
            </a:r>
            <a:r>
              <a:rPr sz="3200" b="1" spc="5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促</a:t>
            </a:r>
            <a:r>
              <a:rPr sz="3200" b="1" spc="-20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进经济</a:t>
            </a:r>
            <a:r>
              <a:rPr lang="en-US" sz="3200" b="1" spc="-20" dirty="0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/>
            </a:r>
            <a:br>
              <a:rPr lang="en-US" sz="3200" b="1" spc="-20" dirty="0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</a:br>
            <a:r>
              <a:rPr sz="3200" b="1" spc="-20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关键领域的私人投资</a:t>
            </a:r>
            <a:endParaRPr sz="3200" b="1" spc="-20" dirty="0">
              <a:solidFill>
                <a:srgbClr val="005C2E"/>
              </a:solidFill>
              <a:latin typeface="SimSun" panose="02010600030101010101" pitchFamily="2" charset="-122"/>
              <a:ea typeface="SimSun" panose="02010600030101010101" pitchFamily="2" charset="-122"/>
              <a:cs typeface="Microsoft JhengHe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2173223"/>
            <a:ext cx="12192000" cy="164465"/>
          </a:xfrm>
          <a:custGeom>
            <a:avLst/>
            <a:gdLst/>
            <a:ahLst/>
            <a:cxnLst/>
            <a:rect l="l" t="t" r="r" b="b"/>
            <a:pathLst>
              <a:path w="12192000" h="164464">
                <a:moveTo>
                  <a:pt x="0" y="164084"/>
                </a:moveTo>
                <a:lnTo>
                  <a:pt x="12192000" y="164084"/>
                </a:lnTo>
                <a:lnTo>
                  <a:pt x="12192000" y="0"/>
                </a:lnTo>
                <a:lnTo>
                  <a:pt x="0" y="0"/>
                </a:lnTo>
                <a:lnTo>
                  <a:pt x="0" y="164084"/>
                </a:lnTo>
                <a:close/>
              </a:path>
            </a:pathLst>
          </a:custGeom>
          <a:solidFill>
            <a:srgbClr val="6E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83808" y="2831592"/>
            <a:ext cx="2855976" cy="34107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84398" y="3214556"/>
            <a:ext cx="2761488" cy="1780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47815" y="2898648"/>
            <a:ext cx="2734056" cy="32826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21604" y="3094838"/>
            <a:ext cx="233045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5" dirty="0" err="1" smtClean="0">
                <a:solidFill>
                  <a:srgbClr val="1E1E1E"/>
                </a:solidFill>
                <a:latin typeface="SimSun"/>
                <a:cs typeface="SimSun"/>
              </a:rPr>
              <a:t>政府正在致力于</a:t>
            </a:r>
            <a:r>
              <a:rPr b="1" spc="-15" dirty="0" err="1" smtClean="0">
                <a:solidFill>
                  <a:srgbClr val="1E1E1E"/>
                </a:solidFill>
                <a:latin typeface="SimSun"/>
                <a:cs typeface="SimSun"/>
              </a:rPr>
              <a:t>开发一</a:t>
            </a:r>
            <a:r>
              <a:rPr b="1" spc="0" dirty="0" err="1" smtClean="0">
                <a:solidFill>
                  <a:srgbClr val="1E1E1E"/>
                </a:solidFill>
                <a:latin typeface="SimSun"/>
                <a:cs typeface="SimSun"/>
              </a:rPr>
              <a:t>系</a:t>
            </a:r>
            <a:r>
              <a:rPr b="1" spc="-15" dirty="0" err="1" smtClean="0">
                <a:solidFill>
                  <a:srgbClr val="1E1E1E"/>
                </a:solidFill>
                <a:latin typeface="SimSun"/>
                <a:cs typeface="SimSun"/>
              </a:rPr>
              <a:t>列具</a:t>
            </a:r>
            <a:r>
              <a:rPr lang="zh-CN" altLang="en-US" b="1" spc="-15" dirty="0">
                <a:solidFill>
                  <a:srgbClr val="1E1E1E"/>
                </a:solidFill>
                <a:latin typeface="SimSun"/>
                <a:cs typeface="SimSun"/>
              </a:rPr>
              <a:t>有国际竞争力的投资机</a:t>
            </a:r>
            <a:r>
              <a:rPr lang="zh-CN" altLang="en-US" b="1" spc="-10" dirty="0">
                <a:solidFill>
                  <a:srgbClr val="1E1E1E"/>
                </a:solidFill>
                <a:latin typeface="SimSun"/>
                <a:cs typeface="SimSun"/>
              </a:rPr>
              <a:t>会</a:t>
            </a:r>
            <a:r>
              <a:rPr lang="zh-CN" altLang="en-US" b="1" spc="-15" dirty="0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lang="zh-CN" altLang="en-US" b="1" spc="-15" dirty="0" smtClean="0">
                <a:solidFill>
                  <a:srgbClr val="1E1E1E"/>
                </a:solidFill>
                <a:latin typeface="SimSun"/>
                <a:cs typeface="SimSun"/>
              </a:rPr>
              <a:t>以实</a:t>
            </a:r>
            <a:r>
              <a:rPr lang="zh-CN" altLang="en-US" b="1" spc="-15" dirty="0">
                <a:solidFill>
                  <a:srgbClr val="1E1E1E"/>
                </a:solidFill>
                <a:latin typeface="SimSun"/>
                <a:cs typeface="SimSun"/>
              </a:rPr>
              <a:t>现全面运营和商业便利</a:t>
            </a:r>
            <a:r>
              <a:rPr lang="zh-CN" altLang="en-US" b="1" spc="-15" dirty="0" smtClean="0">
                <a:solidFill>
                  <a:srgbClr val="1E1E1E"/>
                </a:solidFill>
                <a:latin typeface="SimSun"/>
                <a:cs typeface="SimSun"/>
              </a:rPr>
              <a:t>化</a:t>
            </a:r>
            <a:endParaRPr lang="zh-CN" altLang="en-US" b="1" dirty="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00400" y="2831592"/>
            <a:ext cx="2855976" cy="34107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3448" y="2871216"/>
            <a:ext cx="2654807" cy="9265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64408" y="2898648"/>
            <a:ext cx="2731008" cy="32826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53055" y="3048000"/>
            <a:ext cx="2473380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15" dirty="0" err="1">
                <a:solidFill>
                  <a:srgbClr val="1E1E1E"/>
                </a:solidFill>
                <a:latin typeface="SimSun"/>
                <a:cs typeface="SimSun"/>
              </a:rPr>
              <a:t>巴基斯坦启动了</a:t>
            </a:r>
            <a:r>
              <a:rPr b="1" spc="-10" dirty="0" err="1">
                <a:solidFill>
                  <a:srgbClr val="1E1E1E"/>
                </a:solidFill>
                <a:latin typeface="Arial"/>
                <a:cs typeface="Arial"/>
              </a:rPr>
              <a:t>“</a:t>
            </a:r>
            <a:r>
              <a:rPr b="1" spc="-15" dirty="0" err="1" smtClean="0">
                <a:solidFill>
                  <a:srgbClr val="1E1E1E"/>
                </a:solidFill>
                <a:latin typeface="Arial"/>
                <a:cs typeface="Arial"/>
              </a:rPr>
              <a:t>U</a:t>
            </a:r>
            <a:r>
              <a:rPr b="1" dirty="0" err="1" smtClean="0">
                <a:solidFill>
                  <a:srgbClr val="1E1E1E"/>
                </a:solidFill>
                <a:latin typeface="Arial"/>
                <a:cs typeface="Arial"/>
              </a:rPr>
              <a:t>r</a:t>
            </a:r>
            <a:r>
              <a:rPr b="1" spc="-20" dirty="0" err="1" smtClean="0">
                <a:solidFill>
                  <a:srgbClr val="1E1E1E"/>
                </a:solidFill>
                <a:latin typeface="Arial"/>
                <a:cs typeface="Arial"/>
              </a:rPr>
              <a:t>aa</a:t>
            </a:r>
            <a:r>
              <a:rPr b="1" spc="-10" dirty="0" err="1" smtClean="0">
                <a:solidFill>
                  <a:srgbClr val="1E1E1E"/>
                </a:solidFill>
                <a:latin typeface="Arial"/>
                <a:cs typeface="Arial"/>
              </a:rPr>
              <a:t>n</a:t>
            </a:r>
            <a:r>
              <a:rPr lang="en-US" b="1" spc="-10" dirty="0" smtClean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lang="en-US" b="1" spc="-5" dirty="0">
                <a:solidFill>
                  <a:srgbClr val="1E1E1E"/>
                </a:solidFill>
                <a:latin typeface="Arial"/>
                <a:cs typeface="Arial"/>
              </a:rPr>
              <a:t>P</a:t>
            </a:r>
            <a:r>
              <a:rPr lang="en-US" b="1" spc="-20" dirty="0">
                <a:solidFill>
                  <a:srgbClr val="1E1E1E"/>
                </a:solidFill>
                <a:latin typeface="Arial"/>
                <a:cs typeface="Arial"/>
              </a:rPr>
              <a:t>ak</a:t>
            </a:r>
            <a:r>
              <a:rPr lang="en-US" b="1" spc="-5" dirty="0">
                <a:solidFill>
                  <a:srgbClr val="1E1E1E"/>
                </a:solidFill>
                <a:latin typeface="Arial"/>
                <a:cs typeface="Arial"/>
              </a:rPr>
              <a:t>i</a:t>
            </a:r>
            <a:r>
              <a:rPr lang="en-US" b="1" spc="-20" dirty="0">
                <a:solidFill>
                  <a:srgbClr val="1E1E1E"/>
                </a:solidFill>
                <a:latin typeface="Arial"/>
                <a:cs typeface="Arial"/>
              </a:rPr>
              <a:t>stan</a:t>
            </a:r>
            <a:r>
              <a:rPr lang="en-US" b="1" spc="-10" dirty="0">
                <a:solidFill>
                  <a:srgbClr val="1E1E1E"/>
                </a:solidFill>
                <a:latin typeface="Arial"/>
                <a:cs typeface="Arial"/>
              </a:rPr>
              <a:t>”</a:t>
            </a:r>
            <a:r>
              <a:rPr lang="ja-JP" altLang="en-US" spc="-15" dirty="0">
                <a:solidFill>
                  <a:srgbClr val="1E1E1E"/>
                </a:solidFill>
                <a:latin typeface="SimSun"/>
                <a:cs typeface="SimSun"/>
              </a:rPr>
              <a:t>计划，旨在推动</a:t>
            </a:r>
            <a:r>
              <a:rPr lang="ja-JP" altLang="en-US" spc="-15" dirty="0" smtClean="0">
                <a:solidFill>
                  <a:srgbClr val="1E1E1E"/>
                </a:solidFill>
                <a:latin typeface="SimSun"/>
                <a:cs typeface="SimSun"/>
              </a:rPr>
              <a:t>五</a:t>
            </a:r>
            <a:r>
              <a:rPr lang="zh-CN" altLang="en-US" spc="-15" dirty="0" smtClean="0">
                <a:solidFill>
                  <a:srgbClr val="1E1E1E"/>
                </a:solidFill>
                <a:latin typeface="SimSun"/>
                <a:cs typeface="SimSun"/>
              </a:rPr>
              <a:t>大</a:t>
            </a:r>
            <a:r>
              <a:rPr lang="zh-CN" altLang="en-US" spc="-15" dirty="0">
                <a:solidFill>
                  <a:srgbClr val="1E1E1E"/>
                </a:solidFill>
                <a:latin typeface="SimSun"/>
                <a:cs typeface="SimSun"/>
              </a:rPr>
              <a:t>支柱的经济发展</a:t>
            </a:r>
            <a:r>
              <a:rPr lang="zh-CN" altLang="en-US" spc="-15" dirty="0" smtClean="0">
                <a:solidFill>
                  <a:srgbClr val="1E1E1E"/>
                </a:solidFill>
                <a:latin typeface="SimSun"/>
                <a:cs typeface="SimSun"/>
              </a:rPr>
              <a:t>：</a:t>
            </a:r>
            <a:endParaRPr lang="ja-JP" altLang="en-US" dirty="0">
              <a:latin typeface="SimSun"/>
              <a:cs typeface="SimSu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72440" y="2255520"/>
            <a:ext cx="2525395" cy="594360"/>
          </a:xfrm>
          <a:custGeom>
            <a:avLst/>
            <a:gdLst/>
            <a:ahLst/>
            <a:cxnLst/>
            <a:rect l="l" t="t" r="r" b="b"/>
            <a:pathLst>
              <a:path w="2525395" h="594360">
                <a:moveTo>
                  <a:pt x="2444750" y="0"/>
                </a:moveTo>
                <a:lnTo>
                  <a:pt x="80733" y="0"/>
                </a:lnTo>
                <a:lnTo>
                  <a:pt x="49314" y="6349"/>
                </a:lnTo>
                <a:lnTo>
                  <a:pt x="23634" y="23494"/>
                </a:lnTo>
                <a:lnTo>
                  <a:pt x="6337" y="49021"/>
                </a:lnTo>
                <a:lnTo>
                  <a:pt x="0" y="80263"/>
                </a:lnTo>
                <a:lnTo>
                  <a:pt x="0" y="513714"/>
                </a:lnTo>
                <a:lnTo>
                  <a:pt x="6337" y="544957"/>
                </a:lnTo>
                <a:lnTo>
                  <a:pt x="23634" y="570483"/>
                </a:lnTo>
                <a:lnTo>
                  <a:pt x="49314" y="587755"/>
                </a:lnTo>
                <a:lnTo>
                  <a:pt x="80733" y="594105"/>
                </a:lnTo>
                <a:lnTo>
                  <a:pt x="2444750" y="594105"/>
                </a:lnTo>
                <a:lnTo>
                  <a:pt x="2476119" y="587755"/>
                </a:lnTo>
                <a:lnTo>
                  <a:pt x="2501772" y="570483"/>
                </a:lnTo>
                <a:lnTo>
                  <a:pt x="2519045" y="544957"/>
                </a:lnTo>
                <a:lnTo>
                  <a:pt x="2525395" y="513714"/>
                </a:lnTo>
                <a:lnTo>
                  <a:pt x="2525395" y="80263"/>
                </a:lnTo>
                <a:lnTo>
                  <a:pt x="2519045" y="49021"/>
                </a:lnTo>
                <a:lnTo>
                  <a:pt x="2501772" y="23494"/>
                </a:lnTo>
                <a:lnTo>
                  <a:pt x="2476119" y="6349"/>
                </a:lnTo>
                <a:lnTo>
                  <a:pt x="2444750" y="0"/>
                </a:lnTo>
                <a:close/>
              </a:path>
            </a:pathLst>
          </a:custGeom>
          <a:solidFill>
            <a:srgbClr val="BDD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67023" y="2255520"/>
            <a:ext cx="2525395" cy="594360"/>
          </a:xfrm>
          <a:custGeom>
            <a:avLst/>
            <a:gdLst/>
            <a:ahLst/>
            <a:cxnLst/>
            <a:rect l="l" t="t" r="r" b="b"/>
            <a:pathLst>
              <a:path w="2525395" h="594360">
                <a:moveTo>
                  <a:pt x="2444750" y="0"/>
                </a:moveTo>
                <a:lnTo>
                  <a:pt x="80772" y="0"/>
                </a:lnTo>
                <a:lnTo>
                  <a:pt x="49276" y="6349"/>
                </a:lnTo>
                <a:lnTo>
                  <a:pt x="23622" y="23494"/>
                </a:lnTo>
                <a:lnTo>
                  <a:pt x="6350" y="49021"/>
                </a:lnTo>
                <a:lnTo>
                  <a:pt x="0" y="80263"/>
                </a:lnTo>
                <a:lnTo>
                  <a:pt x="0" y="513714"/>
                </a:lnTo>
                <a:lnTo>
                  <a:pt x="6350" y="544957"/>
                </a:lnTo>
                <a:lnTo>
                  <a:pt x="23622" y="570483"/>
                </a:lnTo>
                <a:lnTo>
                  <a:pt x="49276" y="587755"/>
                </a:lnTo>
                <a:lnTo>
                  <a:pt x="80772" y="594105"/>
                </a:lnTo>
                <a:lnTo>
                  <a:pt x="2444750" y="594105"/>
                </a:lnTo>
                <a:lnTo>
                  <a:pt x="2476119" y="587755"/>
                </a:lnTo>
                <a:lnTo>
                  <a:pt x="2501773" y="570483"/>
                </a:lnTo>
                <a:lnTo>
                  <a:pt x="2519045" y="544957"/>
                </a:lnTo>
                <a:lnTo>
                  <a:pt x="2525395" y="513714"/>
                </a:lnTo>
                <a:lnTo>
                  <a:pt x="2525395" y="80263"/>
                </a:lnTo>
                <a:lnTo>
                  <a:pt x="2519045" y="49021"/>
                </a:lnTo>
                <a:lnTo>
                  <a:pt x="2501773" y="23494"/>
                </a:lnTo>
                <a:lnTo>
                  <a:pt x="2476119" y="6349"/>
                </a:lnTo>
                <a:lnTo>
                  <a:pt x="2444750" y="0"/>
                </a:lnTo>
                <a:close/>
              </a:path>
            </a:pathLst>
          </a:custGeom>
          <a:solidFill>
            <a:srgbClr val="BDD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58433" y="2255520"/>
            <a:ext cx="2526030" cy="594360"/>
          </a:xfrm>
          <a:custGeom>
            <a:avLst/>
            <a:gdLst/>
            <a:ahLst/>
            <a:cxnLst/>
            <a:rect l="l" t="t" r="r" b="b"/>
            <a:pathLst>
              <a:path w="2526029" h="594360">
                <a:moveTo>
                  <a:pt x="2444750" y="0"/>
                </a:moveTo>
                <a:lnTo>
                  <a:pt x="80772" y="0"/>
                </a:lnTo>
                <a:lnTo>
                  <a:pt x="49403" y="6349"/>
                </a:lnTo>
                <a:lnTo>
                  <a:pt x="23749" y="23494"/>
                </a:lnTo>
                <a:lnTo>
                  <a:pt x="6350" y="49021"/>
                </a:lnTo>
                <a:lnTo>
                  <a:pt x="0" y="80263"/>
                </a:lnTo>
                <a:lnTo>
                  <a:pt x="0" y="513714"/>
                </a:lnTo>
                <a:lnTo>
                  <a:pt x="6350" y="544957"/>
                </a:lnTo>
                <a:lnTo>
                  <a:pt x="23749" y="570483"/>
                </a:lnTo>
                <a:lnTo>
                  <a:pt x="49403" y="587755"/>
                </a:lnTo>
                <a:lnTo>
                  <a:pt x="80772" y="594105"/>
                </a:lnTo>
                <a:lnTo>
                  <a:pt x="2444750" y="594105"/>
                </a:lnTo>
                <a:lnTo>
                  <a:pt x="2476246" y="587755"/>
                </a:lnTo>
                <a:lnTo>
                  <a:pt x="2501900" y="570483"/>
                </a:lnTo>
                <a:lnTo>
                  <a:pt x="2519172" y="544957"/>
                </a:lnTo>
                <a:lnTo>
                  <a:pt x="2525522" y="513714"/>
                </a:lnTo>
                <a:lnTo>
                  <a:pt x="2525522" y="80263"/>
                </a:lnTo>
                <a:lnTo>
                  <a:pt x="2519172" y="49021"/>
                </a:lnTo>
                <a:lnTo>
                  <a:pt x="2501900" y="23494"/>
                </a:lnTo>
                <a:lnTo>
                  <a:pt x="2476246" y="6349"/>
                </a:lnTo>
                <a:lnTo>
                  <a:pt x="2444750" y="0"/>
                </a:lnTo>
                <a:close/>
              </a:path>
            </a:pathLst>
          </a:custGeom>
          <a:solidFill>
            <a:srgbClr val="BDDD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4800" y="2831592"/>
            <a:ext cx="2859024" cy="34107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7847" y="2871216"/>
            <a:ext cx="2868168" cy="15666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808" y="2898648"/>
            <a:ext cx="2731008" cy="32826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7664" y="2998303"/>
            <a:ext cx="2327275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pc="-20" dirty="0" err="1">
                <a:solidFill>
                  <a:srgbClr val="1E1E1E"/>
                </a:solidFill>
                <a:latin typeface="SimSun"/>
                <a:cs typeface="SimSun"/>
              </a:rPr>
              <a:t>设立</a:t>
            </a:r>
            <a:r>
              <a:rPr spc="-15" dirty="0" err="1">
                <a:solidFill>
                  <a:srgbClr val="1E1E1E"/>
                </a:solidFill>
                <a:latin typeface="SimSun"/>
                <a:cs typeface="SimSun"/>
              </a:rPr>
              <a:t>SIFC</a:t>
            </a:r>
            <a:r>
              <a:rPr spc="-20" dirty="0" err="1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作为单一窗</a:t>
            </a:r>
            <a:r>
              <a:rPr b="1" spc="-30" dirty="0" err="1">
                <a:solidFill>
                  <a:srgbClr val="1E1E1E"/>
                </a:solidFill>
                <a:latin typeface="SimSun"/>
                <a:cs typeface="SimSun"/>
              </a:rPr>
              <a:t>口</a:t>
            </a:r>
            <a:r>
              <a:rPr b="1" spc="-20" dirty="0" err="1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b="1" spc="-15" dirty="0" err="1" smtClean="0">
                <a:solidFill>
                  <a:srgbClr val="1E1E1E"/>
                </a:solidFill>
                <a:latin typeface="SimSun"/>
                <a:cs typeface="SimSun"/>
              </a:rPr>
              <a:t>致力于营造繁荣的营商环</a:t>
            </a:r>
            <a:r>
              <a:rPr b="1" spc="10" dirty="0" err="1" smtClean="0">
                <a:solidFill>
                  <a:srgbClr val="1E1E1E"/>
                </a:solidFill>
                <a:latin typeface="SimSun"/>
                <a:cs typeface="SimSun"/>
              </a:rPr>
              <a:t>境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b="1" spc="-15" dirty="0" err="1" smtClean="0">
                <a:solidFill>
                  <a:srgbClr val="1E1E1E"/>
                </a:solidFill>
                <a:latin typeface="SimSun"/>
                <a:cs typeface="SimSun"/>
              </a:rPr>
              <a:t>制定优惠政</a:t>
            </a:r>
            <a:r>
              <a:rPr b="1" spc="-20" dirty="0" err="1" smtClean="0">
                <a:solidFill>
                  <a:srgbClr val="1E1E1E"/>
                </a:solidFill>
                <a:latin typeface="SimSun"/>
                <a:cs typeface="SimSun"/>
              </a:rPr>
              <a:t>策</a:t>
            </a:r>
            <a:r>
              <a:rPr b="1" spc="-15" dirty="0" err="1">
                <a:solidFill>
                  <a:srgbClr val="1E1E1E"/>
                </a:solidFill>
                <a:latin typeface="SimSun"/>
                <a:cs typeface="SimSun"/>
              </a:rPr>
              <a:t>，提高营商便利度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0975" y="4767071"/>
            <a:ext cx="1389888" cy="1213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84919" y="1984248"/>
            <a:ext cx="524255" cy="41940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51264" y="2654807"/>
            <a:ext cx="2532887" cy="305409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57359" y="2715767"/>
            <a:ext cx="2557272" cy="220370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415271" y="2718816"/>
            <a:ext cx="2407920" cy="292912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519666" y="2844379"/>
            <a:ext cx="2150110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pc="-20" dirty="0" err="1" smtClean="0">
                <a:latin typeface="SimSun"/>
                <a:cs typeface="SimSun"/>
              </a:rPr>
              <a:t>巴基斯坦正在积极寻求</a:t>
            </a:r>
            <a:r>
              <a:rPr b="1" spc="-15" dirty="0" err="1">
                <a:solidFill>
                  <a:srgbClr val="005C2E"/>
                </a:solidFill>
                <a:latin typeface="SimSun"/>
                <a:cs typeface="SimSun"/>
              </a:rPr>
              <a:t>与</a:t>
            </a:r>
            <a:r>
              <a:rPr b="1" spc="-15" dirty="0" err="1" smtClean="0">
                <a:solidFill>
                  <a:srgbClr val="005C2E"/>
                </a:solidFill>
                <a:latin typeface="SimSun"/>
                <a:cs typeface="SimSun"/>
              </a:rPr>
              <a:t>全球利益相关者合作</a:t>
            </a:r>
            <a:r>
              <a:rPr spc="-15" dirty="0" err="1">
                <a:solidFill>
                  <a:srgbClr val="005C2E"/>
                </a:solidFill>
                <a:latin typeface="SimSun"/>
                <a:cs typeface="SimSun"/>
              </a:rPr>
              <a:t>，</a:t>
            </a:r>
            <a:r>
              <a:rPr b="1" spc="-15" dirty="0" err="1" smtClean="0">
                <a:solidFill>
                  <a:srgbClr val="005C2E"/>
                </a:solidFill>
                <a:latin typeface="SimSun"/>
                <a:cs typeface="SimSun"/>
              </a:rPr>
              <a:t>利</a:t>
            </a:r>
            <a:r>
              <a:rPr b="1" spc="0" dirty="0" err="1" smtClean="0">
                <a:solidFill>
                  <a:srgbClr val="005C2E"/>
                </a:solidFill>
                <a:latin typeface="SimSun"/>
                <a:cs typeface="SimSun"/>
              </a:rPr>
              <a:t>用</a:t>
            </a:r>
            <a:r>
              <a:rPr b="1" spc="-15" dirty="0" err="1" smtClean="0">
                <a:solidFill>
                  <a:srgbClr val="005C2E"/>
                </a:solidFill>
                <a:latin typeface="SimSun"/>
                <a:cs typeface="SimSun"/>
              </a:rPr>
              <a:t>国际专业知识和投资，同</a:t>
            </a:r>
            <a:r>
              <a:rPr b="1" spc="0" dirty="0" err="1" smtClean="0">
                <a:solidFill>
                  <a:srgbClr val="005C2E"/>
                </a:solidFill>
                <a:latin typeface="SimSun"/>
                <a:cs typeface="SimSun"/>
              </a:rPr>
              <a:t>时</a:t>
            </a:r>
            <a:r>
              <a:rPr b="1" spc="-15" dirty="0" err="1" smtClean="0">
                <a:solidFill>
                  <a:srgbClr val="005C2E"/>
                </a:solidFill>
                <a:latin typeface="SimSun"/>
                <a:cs typeface="SimSun"/>
              </a:rPr>
              <a:t>从</a:t>
            </a:r>
            <a:r>
              <a:rPr b="1" spc="-10" dirty="0" smtClean="0">
                <a:solidFill>
                  <a:srgbClr val="005C2E"/>
                </a:solidFill>
                <a:latin typeface="SimSun"/>
                <a:cs typeface="SimSun"/>
              </a:rPr>
              <a:t> </a:t>
            </a:r>
            <a:r>
              <a:rPr b="1" spc="-20" dirty="0" err="1" smtClean="0">
                <a:solidFill>
                  <a:srgbClr val="005C2E"/>
                </a:solidFill>
                <a:latin typeface="SimSun"/>
                <a:cs typeface="SimSun"/>
              </a:rPr>
              <a:t>投资者的角度保障每个</a:t>
            </a:r>
            <a:r>
              <a:rPr b="1" spc="0" dirty="0" err="1" smtClean="0">
                <a:solidFill>
                  <a:srgbClr val="005C2E"/>
                </a:solidFill>
                <a:latin typeface="SimSun"/>
                <a:cs typeface="SimSun"/>
              </a:rPr>
              <a:t>项</a:t>
            </a:r>
            <a:r>
              <a:rPr b="1" spc="-15" dirty="0" err="1" smtClean="0">
                <a:solidFill>
                  <a:srgbClr val="005C2E"/>
                </a:solidFill>
                <a:latin typeface="SimSun"/>
                <a:cs typeface="SimSun"/>
              </a:rPr>
              <a:t>目的可行性和盈利能力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314176" y="5102352"/>
            <a:ext cx="399288" cy="4023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315700" y="5558028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88" y="0"/>
                </a:lnTo>
              </a:path>
            </a:pathLst>
          </a:custGeom>
          <a:ln w="39624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7911" y="4474464"/>
            <a:ext cx="1466088" cy="145999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95743" y="4876800"/>
            <a:ext cx="838200" cy="8382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44826" y="1968593"/>
            <a:ext cx="2724785" cy="801370"/>
          </a:xfrm>
          <a:custGeom>
            <a:avLst/>
            <a:gdLst/>
            <a:ahLst/>
            <a:cxnLst/>
            <a:rect l="l" t="t" r="r" b="b"/>
            <a:pathLst>
              <a:path w="2724784" h="801369">
                <a:moveTo>
                  <a:pt x="2643631" y="0"/>
                </a:moveTo>
                <a:lnTo>
                  <a:pt x="80771" y="0"/>
                </a:lnTo>
                <a:lnTo>
                  <a:pt x="49275" y="6350"/>
                </a:lnTo>
                <a:lnTo>
                  <a:pt x="23621" y="23622"/>
                </a:lnTo>
                <a:lnTo>
                  <a:pt x="6349" y="49276"/>
                </a:lnTo>
                <a:lnTo>
                  <a:pt x="0" y="80645"/>
                </a:lnTo>
                <a:lnTo>
                  <a:pt x="0" y="720344"/>
                </a:lnTo>
                <a:lnTo>
                  <a:pt x="6349" y="751713"/>
                </a:lnTo>
                <a:lnTo>
                  <a:pt x="23621" y="777494"/>
                </a:lnTo>
                <a:lnTo>
                  <a:pt x="49275" y="794766"/>
                </a:lnTo>
                <a:lnTo>
                  <a:pt x="80771" y="801116"/>
                </a:lnTo>
                <a:lnTo>
                  <a:pt x="2643631" y="801116"/>
                </a:lnTo>
                <a:lnTo>
                  <a:pt x="2675127" y="794766"/>
                </a:lnTo>
                <a:lnTo>
                  <a:pt x="2700781" y="777494"/>
                </a:lnTo>
                <a:lnTo>
                  <a:pt x="2718054" y="751713"/>
                </a:lnTo>
                <a:lnTo>
                  <a:pt x="2724404" y="720344"/>
                </a:lnTo>
                <a:lnTo>
                  <a:pt x="2724404" y="80645"/>
                </a:lnTo>
                <a:lnTo>
                  <a:pt x="2718054" y="49276"/>
                </a:lnTo>
                <a:lnTo>
                  <a:pt x="2700781" y="23622"/>
                </a:lnTo>
                <a:lnTo>
                  <a:pt x="2675127" y="6350"/>
                </a:lnTo>
                <a:lnTo>
                  <a:pt x="264363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243125" y="2029530"/>
            <a:ext cx="167754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40" dirty="0" err="1" smtClean="0">
                <a:solidFill>
                  <a:srgbClr val="FFFFFF"/>
                </a:solidFill>
                <a:latin typeface="SimSun"/>
                <a:cs typeface="SimSun"/>
              </a:rPr>
              <a:t>持续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256400" y="2321647"/>
            <a:ext cx="243712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ja-JP" altLang="en-US" sz="2000" b="1" spc="-40" dirty="0" smtClean="0">
                <a:solidFill>
                  <a:srgbClr val="FFFFFF"/>
                </a:solidFill>
                <a:latin typeface="SimSun"/>
                <a:cs typeface="SimSun"/>
              </a:rPr>
              <a:t>发展</a:t>
            </a:r>
            <a:r>
              <a:rPr sz="2000" b="1" spc="-15" dirty="0" err="1" smtClean="0">
                <a:solidFill>
                  <a:srgbClr val="FFFFFF"/>
                </a:solidFill>
                <a:latin typeface="SimSun"/>
                <a:cs typeface="SimSun"/>
              </a:rPr>
              <a:t>机遇管道开发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267455" y="1984248"/>
            <a:ext cx="2724785" cy="798195"/>
          </a:xfrm>
          <a:custGeom>
            <a:avLst/>
            <a:gdLst/>
            <a:ahLst/>
            <a:cxnLst/>
            <a:rect l="l" t="t" r="r" b="b"/>
            <a:pathLst>
              <a:path w="2724785" h="798194">
                <a:moveTo>
                  <a:pt x="2643632" y="0"/>
                </a:moveTo>
                <a:lnTo>
                  <a:pt x="80645" y="0"/>
                </a:lnTo>
                <a:lnTo>
                  <a:pt x="49276" y="6350"/>
                </a:lnTo>
                <a:lnTo>
                  <a:pt x="23622" y="23495"/>
                </a:lnTo>
                <a:lnTo>
                  <a:pt x="6350" y="49022"/>
                </a:lnTo>
                <a:lnTo>
                  <a:pt x="0" y="80391"/>
                </a:lnTo>
                <a:lnTo>
                  <a:pt x="0" y="717550"/>
                </a:lnTo>
                <a:lnTo>
                  <a:pt x="6350" y="748919"/>
                </a:lnTo>
                <a:lnTo>
                  <a:pt x="23622" y="774446"/>
                </a:lnTo>
                <a:lnTo>
                  <a:pt x="49276" y="791718"/>
                </a:lnTo>
                <a:lnTo>
                  <a:pt x="80645" y="798068"/>
                </a:lnTo>
                <a:lnTo>
                  <a:pt x="2643632" y="798068"/>
                </a:lnTo>
                <a:lnTo>
                  <a:pt x="2675128" y="791718"/>
                </a:lnTo>
                <a:lnTo>
                  <a:pt x="2700782" y="774446"/>
                </a:lnTo>
                <a:lnTo>
                  <a:pt x="2718054" y="748919"/>
                </a:lnTo>
                <a:lnTo>
                  <a:pt x="2724404" y="717550"/>
                </a:lnTo>
                <a:lnTo>
                  <a:pt x="2724404" y="80391"/>
                </a:lnTo>
                <a:lnTo>
                  <a:pt x="2718054" y="49022"/>
                </a:lnTo>
                <a:lnTo>
                  <a:pt x="2700782" y="23495"/>
                </a:lnTo>
                <a:lnTo>
                  <a:pt x="2675128" y="6350"/>
                </a:lnTo>
                <a:lnTo>
                  <a:pt x="264363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3370326" y="2040830"/>
            <a:ext cx="184492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40" dirty="0">
                <a:solidFill>
                  <a:srgbClr val="FFFFFF"/>
                </a:solidFill>
                <a:latin typeface="Arial"/>
                <a:cs typeface="Arial"/>
              </a:rPr>
              <a:t>2024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70326" y="2319496"/>
            <a:ext cx="219227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SimSun"/>
                <a:cs typeface="SimSun"/>
              </a:rPr>
              <a:t>经济议程启动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71856" y="1984248"/>
            <a:ext cx="2727960" cy="798195"/>
          </a:xfrm>
          <a:custGeom>
            <a:avLst/>
            <a:gdLst/>
            <a:ahLst/>
            <a:cxnLst/>
            <a:rect l="l" t="t" r="r" b="b"/>
            <a:pathLst>
              <a:path w="2727960" h="798194">
                <a:moveTo>
                  <a:pt x="2646680" y="0"/>
                </a:moveTo>
                <a:lnTo>
                  <a:pt x="80797" y="0"/>
                </a:lnTo>
                <a:lnTo>
                  <a:pt x="49352" y="6350"/>
                </a:lnTo>
                <a:lnTo>
                  <a:pt x="23660" y="23495"/>
                </a:lnTo>
                <a:lnTo>
                  <a:pt x="6350" y="49022"/>
                </a:lnTo>
                <a:lnTo>
                  <a:pt x="0" y="80391"/>
                </a:lnTo>
                <a:lnTo>
                  <a:pt x="0" y="717550"/>
                </a:lnTo>
                <a:lnTo>
                  <a:pt x="6350" y="748919"/>
                </a:lnTo>
                <a:lnTo>
                  <a:pt x="23660" y="774446"/>
                </a:lnTo>
                <a:lnTo>
                  <a:pt x="49352" y="791718"/>
                </a:lnTo>
                <a:lnTo>
                  <a:pt x="80797" y="798068"/>
                </a:lnTo>
                <a:lnTo>
                  <a:pt x="2646680" y="798068"/>
                </a:lnTo>
                <a:lnTo>
                  <a:pt x="2678176" y="791718"/>
                </a:lnTo>
                <a:lnTo>
                  <a:pt x="2703830" y="774446"/>
                </a:lnTo>
                <a:lnTo>
                  <a:pt x="2721102" y="748919"/>
                </a:lnTo>
                <a:lnTo>
                  <a:pt x="2727452" y="717550"/>
                </a:lnTo>
                <a:lnTo>
                  <a:pt x="2727452" y="80391"/>
                </a:lnTo>
                <a:lnTo>
                  <a:pt x="2721102" y="49022"/>
                </a:lnTo>
                <a:lnTo>
                  <a:pt x="2703830" y="23495"/>
                </a:lnTo>
                <a:lnTo>
                  <a:pt x="2678176" y="6350"/>
                </a:lnTo>
                <a:lnTo>
                  <a:pt x="264668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475284" y="2015814"/>
            <a:ext cx="179323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i="1" spc="-45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endParaRPr sz="2000" i="1" dirty="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75284" y="2322028"/>
            <a:ext cx="2597734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SimSun"/>
                <a:cs typeface="SimSun"/>
              </a:rPr>
              <a:t>上海国际金融中心成立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1417807" y="70103"/>
            <a:ext cx="691896" cy="69189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438778" y="4202834"/>
            <a:ext cx="2123821" cy="1859638"/>
          </a:xfrm>
          <a:prstGeom prst="rect">
            <a:avLst/>
          </a:prstGeom>
          <a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159" y="70103"/>
            <a:ext cx="624840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94120"/>
            <a:ext cx="3178810" cy="563880"/>
          </a:xfrm>
          <a:custGeom>
            <a:avLst/>
            <a:gdLst/>
            <a:ahLst/>
            <a:cxnLst/>
            <a:rect l="l" t="t" r="r" b="b"/>
            <a:pathLst>
              <a:path w="3178810" h="563879">
                <a:moveTo>
                  <a:pt x="0" y="563638"/>
                </a:moveTo>
                <a:lnTo>
                  <a:pt x="3178683" y="563638"/>
                </a:lnTo>
                <a:lnTo>
                  <a:pt x="3178683" y="0"/>
                </a:lnTo>
                <a:lnTo>
                  <a:pt x="0" y="0"/>
                </a:lnTo>
                <a:lnTo>
                  <a:pt x="0" y="56363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294376"/>
            <a:ext cx="3178810" cy="295910"/>
          </a:xfrm>
          <a:custGeom>
            <a:avLst/>
            <a:gdLst/>
            <a:ahLst/>
            <a:cxnLst/>
            <a:rect l="l" t="t" r="r" b="b"/>
            <a:pathLst>
              <a:path w="3178810" h="295910">
                <a:moveTo>
                  <a:pt x="0" y="295541"/>
                </a:moveTo>
                <a:lnTo>
                  <a:pt x="3178683" y="295541"/>
                </a:lnTo>
                <a:lnTo>
                  <a:pt x="3178683" y="0"/>
                </a:lnTo>
                <a:lnTo>
                  <a:pt x="0" y="0"/>
                </a:lnTo>
                <a:lnTo>
                  <a:pt x="0" y="295541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383" y="0"/>
            <a:ext cx="12167870" cy="1456690"/>
          </a:xfrm>
          <a:custGeom>
            <a:avLst/>
            <a:gdLst/>
            <a:ahLst/>
            <a:cxnLst/>
            <a:rect l="l" t="t" r="r" b="b"/>
            <a:pathLst>
              <a:path w="12167870" h="1456690">
                <a:moveTo>
                  <a:pt x="0" y="1456563"/>
                </a:moveTo>
                <a:lnTo>
                  <a:pt x="12167616" y="1456563"/>
                </a:lnTo>
                <a:lnTo>
                  <a:pt x="12167616" y="0"/>
                </a:lnTo>
                <a:lnTo>
                  <a:pt x="0" y="0"/>
                </a:lnTo>
                <a:lnTo>
                  <a:pt x="0" y="14565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/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巴基斯坦正在加强关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键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推动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因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素的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完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整</a:t>
            </a:r>
            <a:r>
              <a:rPr sz="3200" b="1" spc="5" dirty="0">
                <a:solidFill>
                  <a:srgbClr val="005C2E"/>
                </a:solidFill>
                <a:latin typeface="SimSun"/>
                <a:cs typeface="SimSun"/>
              </a:rPr>
              <a:t>性</a:t>
            </a:r>
            <a:r>
              <a:rPr sz="3200" b="1" spc="-25" dirty="0">
                <a:solidFill>
                  <a:srgbClr val="005C2E"/>
                </a:solidFill>
                <a:latin typeface="SimSun"/>
                <a:cs typeface="SimSun"/>
              </a:rPr>
              <a:t>，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这将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推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动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多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个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经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济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领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域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的</a:t>
            </a:r>
            <a:r>
              <a:rPr sz="3200" b="1" spc="-5" dirty="0">
                <a:solidFill>
                  <a:srgbClr val="005C2E"/>
                </a:solidFill>
                <a:latin typeface="SimSun"/>
                <a:cs typeface="SimSun"/>
              </a:rPr>
              <a:t>持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续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进步</a:t>
            </a:r>
          </a:p>
        </p:txBody>
      </p:sp>
      <p:sp>
        <p:nvSpPr>
          <p:cNvPr id="7" name="object 7"/>
          <p:cNvSpPr/>
          <p:nvPr/>
        </p:nvSpPr>
        <p:spPr>
          <a:xfrm>
            <a:off x="0" y="3552697"/>
            <a:ext cx="4066540" cy="10795"/>
          </a:xfrm>
          <a:custGeom>
            <a:avLst/>
            <a:gdLst/>
            <a:ahLst/>
            <a:cxnLst/>
            <a:rect l="l" t="t" r="r" b="b"/>
            <a:pathLst>
              <a:path w="4066540" h="10795">
                <a:moveTo>
                  <a:pt x="0" y="10413"/>
                </a:moveTo>
                <a:lnTo>
                  <a:pt x="4066032" y="10413"/>
                </a:lnTo>
                <a:lnTo>
                  <a:pt x="4066032" y="0"/>
                </a:lnTo>
                <a:lnTo>
                  <a:pt x="0" y="0"/>
                </a:lnTo>
                <a:lnTo>
                  <a:pt x="0" y="10413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524000"/>
            <a:ext cx="4066540" cy="1739264"/>
          </a:xfrm>
          <a:custGeom>
            <a:avLst/>
            <a:gdLst/>
            <a:ahLst/>
            <a:cxnLst/>
            <a:rect l="l" t="t" r="r" b="b"/>
            <a:pathLst>
              <a:path w="4066540" h="1739264">
                <a:moveTo>
                  <a:pt x="0" y="1739264"/>
                </a:moveTo>
                <a:lnTo>
                  <a:pt x="4066032" y="1739264"/>
                </a:lnTo>
                <a:lnTo>
                  <a:pt x="4066032" y="0"/>
                </a:lnTo>
                <a:lnTo>
                  <a:pt x="0" y="0"/>
                </a:lnTo>
                <a:lnTo>
                  <a:pt x="0" y="173926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2424" y="1756886"/>
            <a:ext cx="3043631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一致的政策框架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7106" y="2483834"/>
            <a:ext cx="320802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具有长期导向且逆转风险最小的一致外商 直接投资、税收和产业政策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24071" y="2791967"/>
            <a:ext cx="67055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24071" y="2901695"/>
            <a:ext cx="67055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4071" y="3008376"/>
            <a:ext cx="67055" cy="822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81400" y="2712720"/>
            <a:ext cx="307340" cy="432434"/>
          </a:xfrm>
          <a:custGeom>
            <a:avLst/>
            <a:gdLst/>
            <a:ahLst/>
            <a:cxnLst/>
            <a:rect l="l" t="t" r="r" b="b"/>
            <a:pathLst>
              <a:path w="307339" h="432435">
                <a:moveTo>
                  <a:pt x="307339" y="0"/>
                </a:moveTo>
                <a:lnTo>
                  <a:pt x="43941" y="0"/>
                </a:lnTo>
                <a:lnTo>
                  <a:pt x="0" y="52832"/>
                </a:lnTo>
                <a:lnTo>
                  <a:pt x="0" y="432434"/>
                </a:lnTo>
                <a:lnTo>
                  <a:pt x="307339" y="432434"/>
                </a:lnTo>
                <a:lnTo>
                  <a:pt x="307339" y="406654"/>
                </a:lnTo>
                <a:lnTo>
                  <a:pt x="21970" y="406654"/>
                </a:lnTo>
                <a:lnTo>
                  <a:pt x="21970" y="27051"/>
                </a:lnTo>
                <a:lnTo>
                  <a:pt x="307339" y="27051"/>
                </a:lnTo>
                <a:lnTo>
                  <a:pt x="30733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77754" y="2739770"/>
            <a:ext cx="0" cy="379730"/>
          </a:xfrm>
          <a:custGeom>
            <a:avLst/>
            <a:gdLst/>
            <a:ahLst/>
            <a:cxnLst/>
            <a:rect l="l" t="t" r="r" b="b"/>
            <a:pathLst>
              <a:path h="379730">
                <a:moveTo>
                  <a:pt x="0" y="0"/>
                </a:moveTo>
                <a:lnTo>
                  <a:pt x="0" y="379602"/>
                </a:lnTo>
              </a:path>
            </a:pathLst>
          </a:custGeom>
          <a:ln w="23241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15511" y="2782823"/>
            <a:ext cx="94487" cy="883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15511" y="2892551"/>
            <a:ext cx="94487" cy="85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715511" y="2999232"/>
            <a:ext cx="94487" cy="88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0016" y="2185416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768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66032" y="3552697"/>
            <a:ext cx="4069079" cy="10795"/>
          </a:xfrm>
          <a:custGeom>
            <a:avLst/>
            <a:gdLst/>
            <a:ahLst/>
            <a:cxnLst/>
            <a:rect l="l" t="t" r="r" b="b"/>
            <a:pathLst>
              <a:path w="4069079" h="10795">
                <a:moveTo>
                  <a:pt x="0" y="10413"/>
                </a:moveTo>
                <a:lnTo>
                  <a:pt x="4069079" y="10413"/>
                </a:lnTo>
                <a:lnTo>
                  <a:pt x="4069079" y="0"/>
                </a:lnTo>
                <a:lnTo>
                  <a:pt x="0" y="0"/>
                </a:lnTo>
                <a:lnTo>
                  <a:pt x="0" y="10413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66032" y="1524000"/>
            <a:ext cx="4069079" cy="1739264"/>
          </a:xfrm>
          <a:custGeom>
            <a:avLst/>
            <a:gdLst/>
            <a:ahLst/>
            <a:cxnLst/>
            <a:rect l="l" t="t" r="r" b="b"/>
            <a:pathLst>
              <a:path w="4069079" h="1739264">
                <a:moveTo>
                  <a:pt x="0" y="1739264"/>
                </a:moveTo>
                <a:lnTo>
                  <a:pt x="4069079" y="1739264"/>
                </a:lnTo>
                <a:lnTo>
                  <a:pt x="4069079" y="0"/>
                </a:lnTo>
                <a:lnTo>
                  <a:pt x="0" y="0"/>
                </a:lnTo>
                <a:lnTo>
                  <a:pt x="0" y="1739264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312411" y="2488406"/>
            <a:ext cx="30314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无缝衔接审批、许可和执照办理流程。</a:t>
            </a:r>
            <a:endParaRPr sz="1400" dirty="0">
              <a:latin typeface="SimSun"/>
              <a:cs typeface="SimSun"/>
            </a:endParaRPr>
          </a:p>
          <a:p>
            <a:pPr marL="12700"/>
            <a:r>
              <a:rPr sz="1400" spc="-20" dirty="0">
                <a:solidFill>
                  <a:srgbClr val="1E1E1E"/>
                </a:solidFill>
                <a:latin typeface="SimSun"/>
                <a:cs typeface="SimSun"/>
              </a:rPr>
              <a:t>由单一授权机构掌控整个流程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86471" y="2734564"/>
            <a:ext cx="402590" cy="386080"/>
          </a:xfrm>
          <a:custGeom>
            <a:avLst/>
            <a:gdLst/>
            <a:ahLst/>
            <a:cxnLst/>
            <a:rect l="l" t="t" r="r" b="b"/>
            <a:pathLst>
              <a:path w="402590" h="386080">
                <a:moveTo>
                  <a:pt x="64388" y="227329"/>
                </a:moveTo>
                <a:lnTo>
                  <a:pt x="35432" y="227329"/>
                </a:lnTo>
                <a:lnTo>
                  <a:pt x="90931" y="332739"/>
                </a:lnTo>
                <a:lnTo>
                  <a:pt x="91058" y="332739"/>
                </a:lnTo>
                <a:lnTo>
                  <a:pt x="85851" y="344169"/>
                </a:lnTo>
                <a:lnTo>
                  <a:pt x="85597" y="358139"/>
                </a:lnTo>
                <a:lnTo>
                  <a:pt x="121792" y="386079"/>
                </a:lnTo>
                <a:lnTo>
                  <a:pt x="133222" y="382269"/>
                </a:lnTo>
                <a:lnTo>
                  <a:pt x="142366" y="372109"/>
                </a:lnTo>
                <a:lnTo>
                  <a:pt x="143636" y="370839"/>
                </a:lnTo>
                <a:lnTo>
                  <a:pt x="144779" y="368299"/>
                </a:lnTo>
                <a:lnTo>
                  <a:pt x="145668" y="367029"/>
                </a:lnTo>
                <a:lnTo>
                  <a:pt x="314578" y="367029"/>
                </a:lnTo>
                <a:lnTo>
                  <a:pt x="315340" y="364489"/>
                </a:lnTo>
                <a:lnTo>
                  <a:pt x="315772" y="361949"/>
                </a:lnTo>
                <a:lnTo>
                  <a:pt x="111886" y="361949"/>
                </a:lnTo>
                <a:lnTo>
                  <a:pt x="108076" y="358139"/>
                </a:lnTo>
                <a:lnTo>
                  <a:pt x="108076" y="346709"/>
                </a:lnTo>
                <a:lnTo>
                  <a:pt x="111886" y="342899"/>
                </a:lnTo>
                <a:lnTo>
                  <a:pt x="125602" y="342899"/>
                </a:lnTo>
                <a:lnTo>
                  <a:pt x="125602" y="318769"/>
                </a:lnTo>
                <a:lnTo>
                  <a:pt x="112775" y="318769"/>
                </a:lnTo>
                <a:lnTo>
                  <a:pt x="64388" y="227329"/>
                </a:lnTo>
                <a:close/>
              </a:path>
              <a:path w="402590" h="386080">
                <a:moveTo>
                  <a:pt x="314578" y="367029"/>
                </a:moveTo>
                <a:lnTo>
                  <a:pt x="256920" y="367029"/>
                </a:lnTo>
                <a:lnTo>
                  <a:pt x="264159" y="377189"/>
                </a:lnTo>
                <a:lnTo>
                  <a:pt x="274446" y="384809"/>
                </a:lnTo>
                <a:lnTo>
                  <a:pt x="286384" y="386079"/>
                </a:lnTo>
                <a:lnTo>
                  <a:pt x="298576" y="383539"/>
                </a:lnTo>
                <a:lnTo>
                  <a:pt x="308863" y="375919"/>
                </a:lnTo>
                <a:lnTo>
                  <a:pt x="314578" y="367029"/>
                </a:lnTo>
                <a:close/>
              </a:path>
              <a:path w="402590" h="386080">
                <a:moveTo>
                  <a:pt x="152145" y="204469"/>
                </a:moveTo>
                <a:lnTo>
                  <a:pt x="152145" y="259079"/>
                </a:lnTo>
                <a:lnTo>
                  <a:pt x="125602" y="308609"/>
                </a:lnTo>
                <a:lnTo>
                  <a:pt x="125602" y="358139"/>
                </a:lnTo>
                <a:lnTo>
                  <a:pt x="121538" y="361949"/>
                </a:lnTo>
                <a:lnTo>
                  <a:pt x="280923" y="361949"/>
                </a:lnTo>
                <a:lnTo>
                  <a:pt x="276986" y="358139"/>
                </a:lnTo>
                <a:lnTo>
                  <a:pt x="276986" y="346709"/>
                </a:lnTo>
                <a:lnTo>
                  <a:pt x="280923" y="342899"/>
                </a:lnTo>
                <a:lnTo>
                  <a:pt x="294512" y="342899"/>
                </a:lnTo>
                <a:lnTo>
                  <a:pt x="294512" y="339089"/>
                </a:lnTo>
                <a:lnTo>
                  <a:pt x="146049" y="339089"/>
                </a:lnTo>
                <a:lnTo>
                  <a:pt x="145033" y="336549"/>
                </a:lnTo>
                <a:lnTo>
                  <a:pt x="143763" y="334009"/>
                </a:lnTo>
                <a:lnTo>
                  <a:pt x="142112" y="331469"/>
                </a:lnTo>
                <a:lnTo>
                  <a:pt x="149224" y="318769"/>
                </a:lnTo>
                <a:lnTo>
                  <a:pt x="173608" y="273049"/>
                </a:lnTo>
                <a:lnTo>
                  <a:pt x="257555" y="273049"/>
                </a:lnTo>
                <a:lnTo>
                  <a:pt x="250189" y="259079"/>
                </a:lnTo>
                <a:lnTo>
                  <a:pt x="257047" y="251459"/>
                </a:lnTo>
                <a:lnTo>
                  <a:pt x="201167" y="251459"/>
                </a:lnTo>
                <a:lnTo>
                  <a:pt x="181482" y="246379"/>
                </a:lnTo>
                <a:lnTo>
                  <a:pt x="165480" y="234949"/>
                </a:lnTo>
                <a:lnTo>
                  <a:pt x="154685" y="217169"/>
                </a:lnTo>
                <a:lnTo>
                  <a:pt x="152145" y="204469"/>
                </a:lnTo>
                <a:close/>
              </a:path>
              <a:path w="402590" h="386080">
                <a:moveTo>
                  <a:pt x="345185" y="118109"/>
                </a:moveTo>
                <a:lnTo>
                  <a:pt x="345185" y="214629"/>
                </a:lnTo>
                <a:lnTo>
                  <a:pt x="294512" y="308609"/>
                </a:lnTo>
                <a:lnTo>
                  <a:pt x="294512" y="358139"/>
                </a:lnTo>
                <a:lnTo>
                  <a:pt x="290575" y="361949"/>
                </a:lnTo>
                <a:lnTo>
                  <a:pt x="315772" y="361949"/>
                </a:lnTo>
                <a:lnTo>
                  <a:pt x="317499" y="351789"/>
                </a:lnTo>
                <a:lnTo>
                  <a:pt x="315721" y="342899"/>
                </a:lnTo>
                <a:lnTo>
                  <a:pt x="311403" y="332739"/>
                </a:lnTo>
                <a:lnTo>
                  <a:pt x="311403" y="331469"/>
                </a:lnTo>
                <a:lnTo>
                  <a:pt x="318515" y="318769"/>
                </a:lnTo>
                <a:lnTo>
                  <a:pt x="366902" y="227329"/>
                </a:lnTo>
                <a:lnTo>
                  <a:pt x="372617" y="227329"/>
                </a:lnTo>
                <a:lnTo>
                  <a:pt x="400430" y="203199"/>
                </a:lnTo>
                <a:lnTo>
                  <a:pt x="365632" y="203199"/>
                </a:lnTo>
                <a:lnTo>
                  <a:pt x="361822" y="199389"/>
                </a:lnTo>
                <a:lnTo>
                  <a:pt x="361822" y="187959"/>
                </a:lnTo>
                <a:lnTo>
                  <a:pt x="365632" y="184149"/>
                </a:lnTo>
                <a:lnTo>
                  <a:pt x="379221" y="184149"/>
                </a:lnTo>
                <a:lnTo>
                  <a:pt x="379221" y="161289"/>
                </a:lnTo>
                <a:lnTo>
                  <a:pt x="372109" y="160019"/>
                </a:lnTo>
                <a:lnTo>
                  <a:pt x="366902" y="160019"/>
                </a:lnTo>
                <a:lnTo>
                  <a:pt x="345185" y="118109"/>
                </a:lnTo>
                <a:close/>
              </a:path>
              <a:path w="402590" h="386080">
                <a:moveTo>
                  <a:pt x="125602" y="342899"/>
                </a:moveTo>
                <a:lnTo>
                  <a:pt x="121538" y="342899"/>
                </a:lnTo>
                <a:lnTo>
                  <a:pt x="125602" y="346709"/>
                </a:lnTo>
                <a:lnTo>
                  <a:pt x="125602" y="342899"/>
                </a:lnTo>
                <a:close/>
              </a:path>
              <a:path w="402590" h="386080">
                <a:moveTo>
                  <a:pt x="294512" y="342899"/>
                </a:moveTo>
                <a:lnTo>
                  <a:pt x="290575" y="342899"/>
                </a:lnTo>
                <a:lnTo>
                  <a:pt x="294512" y="346709"/>
                </a:lnTo>
                <a:lnTo>
                  <a:pt x="294512" y="342899"/>
                </a:lnTo>
                <a:close/>
              </a:path>
              <a:path w="402590" h="386080">
                <a:moveTo>
                  <a:pt x="260349" y="278129"/>
                </a:moveTo>
                <a:lnTo>
                  <a:pt x="260349" y="332739"/>
                </a:lnTo>
                <a:lnTo>
                  <a:pt x="258825" y="334009"/>
                </a:lnTo>
                <a:lnTo>
                  <a:pt x="257555" y="336549"/>
                </a:lnTo>
                <a:lnTo>
                  <a:pt x="256539" y="339089"/>
                </a:lnTo>
                <a:lnTo>
                  <a:pt x="294512" y="339089"/>
                </a:lnTo>
                <a:lnTo>
                  <a:pt x="294512" y="318769"/>
                </a:lnTo>
                <a:lnTo>
                  <a:pt x="282066" y="318769"/>
                </a:lnTo>
                <a:lnTo>
                  <a:pt x="260349" y="278129"/>
                </a:lnTo>
                <a:close/>
              </a:path>
              <a:path w="402590" h="386080">
                <a:moveTo>
                  <a:pt x="257555" y="273049"/>
                </a:moveTo>
                <a:lnTo>
                  <a:pt x="228599" y="273049"/>
                </a:lnTo>
                <a:lnTo>
                  <a:pt x="260349" y="332739"/>
                </a:lnTo>
                <a:lnTo>
                  <a:pt x="260349" y="278129"/>
                </a:lnTo>
                <a:lnTo>
                  <a:pt x="257555" y="273049"/>
                </a:lnTo>
                <a:close/>
              </a:path>
              <a:path w="402590" h="386080">
                <a:moveTo>
                  <a:pt x="117855" y="317499"/>
                </a:moveTo>
                <a:lnTo>
                  <a:pt x="115442" y="317499"/>
                </a:lnTo>
                <a:lnTo>
                  <a:pt x="112775" y="318769"/>
                </a:lnTo>
                <a:lnTo>
                  <a:pt x="120141" y="318769"/>
                </a:lnTo>
                <a:lnTo>
                  <a:pt x="117855" y="317499"/>
                </a:lnTo>
                <a:close/>
              </a:path>
              <a:path w="402590" h="386080">
                <a:moveTo>
                  <a:pt x="125602" y="308609"/>
                </a:moveTo>
                <a:lnTo>
                  <a:pt x="120141" y="318769"/>
                </a:lnTo>
                <a:lnTo>
                  <a:pt x="125602" y="318769"/>
                </a:lnTo>
                <a:lnTo>
                  <a:pt x="125602" y="308609"/>
                </a:lnTo>
                <a:close/>
              </a:path>
              <a:path w="402590" h="386080">
                <a:moveTo>
                  <a:pt x="287527" y="317499"/>
                </a:moveTo>
                <a:lnTo>
                  <a:pt x="284098" y="317499"/>
                </a:lnTo>
                <a:lnTo>
                  <a:pt x="282066" y="318769"/>
                </a:lnTo>
                <a:lnTo>
                  <a:pt x="289559" y="318769"/>
                </a:lnTo>
                <a:lnTo>
                  <a:pt x="287527" y="317499"/>
                </a:lnTo>
                <a:close/>
              </a:path>
              <a:path w="402590" h="386080">
                <a:moveTo>
                  <a:pt x="294512" y="308609"/>
                </a:moveTo>
                <a:lnTo>
                  <a:pt x="289559" y="318769"/>
                </a:lnTo>
                <a:lnTo>
                  <a:pt x="294512" y="318769"/>
                </a:lnTo>
                <a:lnTo>
                  <a:pt x="294512" y="308609"/>
                </a:lnTo>
                <a:close/>
              </a:path>
              <a:path w="402590" h="386080">
                <a:moveTo>
                  <a:pt x="228599" y="273049"/>
                </a:moveTo>
                <a:lnTo>
                  <a:pt x="173608" y="273049"/>
                </a:lnTo>
                <a:lnTo>
                  <a:pt x="187197" y="276859"/>
                </a:lnTo>
                <a:lnTo>
                  <a:pt x="201167" y="278129"/>
                </a:lnTo>
                <a:lnTo>
                  <a:pt x="215010" y="276859"/>
                </a:lnTo>
                <a:lnTo>
                  <a:pt x="228599" y="273049"/>
                </a:lnTo>
                <a:close/>
              </a:path>
              <a:path w="402590" h="386080">
                <a:moveTo>
                  <a:pt x="152145" y="207009"/>
                </a:moveTo>
                <a:lnTo>
                  <a:pt x="126237" y="207009"/>
                </a:lnTo>
                <a:lnTo>
                  <a:pt x="129412" y="222249"/>
                </a:lnTo>
                <a:lnTo>
                  <a:pt x="134873" y="234949"/>
                </a:lnTo>
                <a:lnTo>
                  <a:pt x="142493" y="247649"/>
                </a:lnTo>
                <a:lnTo>
                  <a:pt x="152145" y="259079"/>
                </a:lnTo>
                <a:lnTo>
                  <a:pt x="152145" y="207009"/>
                </a:lnTo>
                <a:close/>
              </a:path>
              <a:path w="402590" h="386080">
                <a:moveTo>
                  <a:pt x="251586" y="135889"/>
                </a:moveTo>
                <a:lnTo>
                  <a:pt x="251586" y="195579"/>
                </a:lnTo>
                <a:lnTo>
                  <a:pt x="247649" y="217169"/>
                </a:lnTo>
                <a:lnTo>
                  <a:pt x="236854" y="234949"/>
                </a:lnTo>
                <a:lnTo>
                  <a:pt x="220725" y="246379"/>
                </a:lnTo>
                <a:lnTo>
                  <a:pt x="201167" y="251459"/>
                </a:lnTo>
                <a:lnTo>
                  <a:pt x="257047" y="251459"/>
                </a:lnTo>
                <a:lnTo>
                  <a:pt x="259841" y="247649"/>
                </a:lnTo>
                <a:lnTo>
                  <a:pt x="267461" y="234949"/>
                </a:lnTo>
                <a:lnTo>
                  <a:pt x="272922" y="222249"/>
                </a:lnTo>
                <a:lnTo>
                  <a:pt x="275970" y="207009"/>
                </a:lnTo>
                <a:lnTo>
                  <a:pt x="345185" y="207009"/>
                </a:lnTo>
                <a:lnTo>
                  <a:pt x="345185" y="180339"/>
                </a:lnTo>
                <a:lnTo>
                  <a:pt x="275208" y="180339"/>
                </a:lnTo>
                <a:lnTo>
                  <a:pt x="257936" y="142239"/>
                </a:lnTo>
                <a:lnTo>
                  <a:pt x="251586" y="135889"/>
                </a:lnTo>
                <a:close/>
              </a:path>
              <a:path w="402590" h="386080">
                <a:moveTo>
                  <a:pt x="33019" y="158749"/>
                </a:moveTo>
                <a:lnTo>
                  <a:pt x="31876" y="158749"/>
                </a:lnTo>
                <a:lnTo>
                  <a:pt x="19430" y="162559"/>
                </a:lnTo>
                <a:lnTo>
                  <a:pt x="9397" y="168909"/>
                </a:lnTo>
                <a:lnTo>
                  <a:pt x="2539" y="180339"/>
                </a:lnTo>
                <a:lnTo>
                  <a:pt x="0" y="193039"/>
                </a:lnTo>
                <a:lnTo>
                  <a:pt x="2539" y="207009"/>
                </a:lnTo>
                <a:lnTo>
                  <a:pt x="9270" y="218439"/>
                </a:lnTo>
                <a:lnTo>
                  <a:pt x="19303" y="224789"/>
                </a:lnTo>
                <a:lnTo>
                  <a:pt x="31622" y="228599"/>
                </a:lnTo>
                <a:lnTo>
                  <a:pt x="32892" y="228599"/>
                </a:lnTo>
                <a:lnTo>
                  <a:pt x="35432" y="227329"/>
                </a:lnTo>
                <a:lnTo>
                  <a:pt x="64388" y="227329"/>
                </a:lnTo>
                <a:lnTo>
                  <a:pt x="57276" y="214629"/>
                </a:lnTo>
                <a:lnTo>
                  <a:pt x="58673" y="212089"/>
                </a:lnTo>
                <a:lnTo>
                  <a:pt x="59943" y="209549"/>
                </a:lnTo>
                <a:lnTo>
                  <a:pt x="54736" y="209549"/>
                </a:lnTo>
                <a:lnTo>
                  <a:pt x="53593" y="207009"/>
                </a:lnTo>
                <a:lnTo>
                  <a:pt x="152145" y="207009"/>
                </a:lnTo>
                <a:lnTo>
                  <a:pt x="152145" y="204469"/>
                </a:lnTo>
                <a:lnTo>
                  <a:pt x="151946" y="203199"/>
                </a:lnTo>
                <a:lnTo>
                  <a:pt x="26923" y="203199"/>
                </a:lnTo>
                <a:lnTo>
                  <a:pt x="23113" y="199389"/>
                </a:lnTo>
                <a:lnTo>
                  <a:pt x="23113" y="187959"/>
                </a:lnTo>
                <a:lnTo>
                  <a:pt x="26923" y="184149"/>
                </a:lnTo>
                <a:lnTo>
                  <a:pt x="40512" y="184149"/>
                </a:lnTo>
                <a:lnTo>
                  <a:pt x="40512" y="160019"/>
                </a:lnTo>
                <a:lnTo>
                  <a:pt x="34797" y="160019"/>
                </a:lnTo>
                <a:lnTo>
                  <a:pt x="33019" y="158749"/>
                </a:lnTo>
                <a:close/>
              </a:path>
              <a:path w="402590" h="386080">
                <a:moveTo>
                  <a:pt x="372617" y="227329"/>
                </a:moveTo>
                <a:lnTo>
                  <a:pt x="366902" y="227329"/>
                </a:lnTo>
                <a:lnTo>
                  <a:pt x="369188" y="228599"/>
                </a:lnTo>
                <a:lnTo>
                  <a:pt x="370458" y="228599"/>
                </a:lnTo>
                <a:lnTo>
                  <a:pt x="372617" y="227329"/>
                </a:lnTo>
                <a:close/>
              </a:path>
              <a:path w="402590" h="386080">
                <a:moveTo>
                  <a:pt x="345185" y="207009"/>
                </a:moveTo>
                <a:lnTo>
                  <a:pt x="341502" y="207009"/>
                </a:lnTo>
                <a:lnTo>
                  <a:pt x="342391" y="209549"/>
                </a:lnTo>
                <a:lnTo>
                  <a:pt x="343661" y="212089"/>
                </a:lnTo>
                <a:lnTo>
                  <a:pt x="345185" y="214629"/>
                </a:lnTo>
                <a:lnTo>
                  <a:pt x="345185" y="207009"/>
                </a:lnTo>
                <a:close/>
              </a:path>
              <a:path w="402590" h="386080">
                <a:moveTo>
                  <a:pt x="60959" y="207009"/>
                </a:moveTo>
                <a:lnTo>
                  <a:pt x="53593" y="207009"/>
                </a:lnTo>
                <a:lnTo>
                  <a:pt x="54736" y="209549"/>
                </a:lnTo>
                <a:lnTo>
                  <a:pt x="59943" y="209549"/>
                </a:lnTo>
                <a:lnTo>
                  <a:pt x="60959" y="207009"/>
                </a:lnTo>
                <a:close/>
              </a:path>
              <a:path w="402590" h="386080">
                <a:moveTo>
                  <a:pt x="116585" y="0"/>
                </a:moveTo>
                <a:lnTo>
                  <a:pt x="103885" y="2539"/>
                </a:lnTo>
                <a:lnTo>
                  <a:pt x="104139" y="2539"/>
                </a:lnTo>
                <a:lnTo>
                  <a:pt x="93979" y="10159"/>
                </a:lnTo>
                <a:lnTo>
                  <a:pt x="87375" y="21589"/>
                </a:lnTo>
                <a:lnTo>
                  <a:pt x="85089" y="34289"/>
                </a:lnTo>
                <a:lnTo>
                  <a:pt x="87629" y="48259"/>
                </a:lnTo>
                <a:lnTo>
                  <a:pt x="88518" y="50799"/>
                </a:lnTo>
                <a:lnTo>
                  <a:pt x="89788" y="52069"/>
                </a:lnTo>
                <a:lnTo>
                  <a:pt x="91312" y="54609"/>
                </a:lnTo>
                <a:lnTo>
                  <a:pt x="91058" y="54609"/>
                </a:lnTo>
                <a:lnTo>
                  <a:pt x="40512" y="149859"/>
                </a:lnTo>
                <a:lnTo>
                  <a:pt x="40512" y="199389"/>
                </a:lnTo>
                <a:lnTo>
                  <a:pt x="36702" y="203199"/>
                </a:lnTo>
                <a:lnTo>
                  <a:pt x="151946" y="203199"/>
                </a:lnTo>
                <a:lnTo>
                  <a:pt x="150748" y="195579"/>
                </a:lnTo>
                <a:lnTo>
                  <a:pt x="152907" y="184149"/>
                </a:lnTo>
                <a:lnTo>
                  <a:pt x="153669" y="180339"/>
                </a:lnTo>
                <a:lnTo>
                  <a:pt x="60832" y="180339"/>
                </a:lnTo>
                <a:lnTo>
                  <a:pt x="59816" y="177799"/>
                </a:lnTo>
                <a:lnTo>
                  <a:pt x="58673" y="175259"/>
                </a:lnTo>
                <a:lnTo>
                  <a:pt x="57276" y="172719"/>
                </a:lnTo>
                <a:lnTo>
                  <a:pt x="64515" y="160019"/>
                </a:lnTo>
                <a:lnTo>
                  <a:pt x="112775" y="68579"/>
                </a:lnTo>
                <a:lnTo>
                  <a:pt x="149097" y="68579"/>
                </a:lnTo>
                <a:lnTo>
                  <a:pt x="141985" y="55879"/>
                </a:lnTo>
                <a:lnTo>
                  <a:pt x="143636" y="53339"/>
                </a:lnTo>
                <a:lnTo>
                  <a:pt x="145922" y="48259"/>
                </a:lnTo>
                <a:lnTo>
                  <a:pt x="260476" y="48259"/>
                </a:lnTo>
                <a:lnTo>
                  <a:pt x="260476" y="44449"/>
                </a:lnTo>
                <a:lnTo>
                  <a:pt x="111886" y="44449"/>
                </a:lnTo>
                <a:lnTo>
                  <a:pt x="108076" y="39369"/>
                </a:lnTo>
                <a:lnTo>
                  <a:pt x="108076" y="29209"/>
                </a:lnTo>
                <a:lnTo>
                  <a:pt x="111886" y="25399"/>
                </a:lnTo>
                <a:lnTo>
                  <a:pt x="125602" y="25399"/>
                </a:lnTo>
                <a:lnTo>
                  <a:pt x="125602" y="2539"/>
                </a:lnTo>
                <a:lnTo>
                  <a:pt x="116585" y="0"/>
                </a:lnTo>
                <a:close/>
              </a:path>
              <a:path w="402590" h="386080">
                <a:moveTo>
                  <a:pt x="379221" y="161289"/>
                </a:moveTo>
                <a:lnTo>
                  <a:pt x="379221" y="199389"/>
                </a:lnTo>
                <a:lnTo>
                  <a:pt x="375284" y="203199"/>
                </a:lnTo>
                <a:lnTo>
                  <a:pt x="400430" y="203199"/>
                </a:lnTo>
                <a:lnTo>
                  <a:pt x="402081" y="193039"/>
                </a:lnTo>
                <a:lnTo>
                  <a:pt x="379221" y="161289"/>
                </a:lnTo>
                <a:close/>
              </a:path>
              <a:path w="402590" h="386080">
                <a:moveTo>
                  <a:pt x="251586" y="140969"/>
                </a:moveTo>
                <a:lnTo>
                  <a:pt x="201167" y="140969"/>
                </a:lnTo>
                <a:lnTo>
                  <a:pt x="220725" y="146049"/>
                </a:lnTo>
                <a:lnTo>
                  <a:pt x="236854" y="157479"/>
                </a:lnTo>
                <a:lnTo>
                  <a:pt x="247649" y="175259"/>
                </a:lnTo>
                <a:lnTo>
                  <a:pt x="251586" y="195579"/>
                </a:lnTo>
                <a:lnTo>
                  <a:pt x="251586" y="140969"/>
                </a:lnTo>
                <a:close/>
              </a:path>
              <a:path w="402590" h="386080">
                <a:moveTo>
                  <a:pt x="40512" y="184149"/>
                </a:moveTo>
                <a:lnTo>
                  <a:pt x="36702" y="184149"/>
                </a:lnTo>
                <a:lnTo>
                  <a:pt x="40512" y="187959"/>
                </a:lnTo>
                <a:lnTo>
                  <a:pt x="40512" y="184149"/>
                </a:lnTo>
                <a:close/>
              </a:path>
              <a:path w="402590" h="386080">
                <a:moveTo>
                  <a:pt x="379221" y="184149"/>
                </a:moveTo>
                <a:lnTo>
                  <a:pt x="375284" y="184149"/>
                </a:lnTo>
                <a:lnTo>
                  <a:pt x="379221" y="187959"/>
                </a:lnTo>
                <a:lnTo>
                  <a:pt x="379221" y="184149"/>
                </a:lnTo>
                <a:close/>
              </a:path>
              <a:path w="402590" h="386080">
                <a:moveTo>
                  <a:pt x="153923" y="77469"/>
                </a:moveTo>
                <a:lnTo>
                  <a:pt x="153923" y="132079"/>
                </a:lnTo>
                <a:lnTo>
                  <a:pt x="144398" y="142239"/>
                </a:lnTo>
                <a:lnTo>
                  <a:pt x="136651" y="153669"/>
                </a:lnTo>
                <a:lnTo>
                  <a:pt x="130809" y="166369"/>
                </a:lnTo>
                <a:lnTo>
                  <a:pt x="126999" y="180339"/>
                </a:lnTo>
                <a:lnTo>
                  <a:pt x="153669" y="180339"/>
                </a:lnTo>
                <a:lnTo>
                  <a:pt x="154558" y="175259"/>
                </a:lnTo>
                <a:lnTo>
                  <a:pt x="165480" y="157479"/>
                </a:lnTo>
                <a:lnTo>
                  <a:pt x="181482" y="146049"/>
                </a:lnTo>
                <a:lnTo>
                  <a:pt x="201167" y="140969"/>
                </a:lnTo>
                <a:lnTo>
                  <a:pt x="251586" y="140969"/>
                </a:lnTo>
                <a:lnTo>
                  <a:pt x="251586" y="135889"/>
                </a:lnTo>
                <a:lnTo>
                  <a:pt x="248411" y="132079"/>
                </a:lnTo>
                <a:lnTo>
                  <a:pt x="255523" y="119379"/>
                </a:lnTo>
                <a:lnTo>
                  <a:pt x="175894" y="119379"/>
                </a:lnTo>
                <a:lnTo>
                  <a:pt x="153923" y="77469"/>
                </a:lnTo>
                <a:close/>
              </a:path>
              <a:path w="402590" h="386080">
                <a:moveTo>
                  <a:pt x="345185" y="172719"/>
                </a:moveTo>
                <a:lnTo>
                  <a:pt x="343661" y="175259"/>
                </a:lnTo>
                <a:lnTo>
                  <a:pt x="342391" y="177799"/>
                </a:lnTo>
                <a:lnTo>
                  <a:pt x="341502" y="180339"/>
                </a:lnTo>
                <a:lnTo>
                  <a:pt x="345185" y="180339"/>
                </a:lnTo>
                <a:lnTo>
                  <a:pt x="345185" y="172719"/>
                </a:lnTo>
                <a:close/>
              </a:path>
              <a:path w="402590" h="386080">
                <a:moveTo>
                  <a:pt x="318736" y="68579"/>
                </a:moveTo>
                <a:lnTo>
                  <a:pt x="289432" y="68579"/>
                </a:lnTo>
                <a:lnTo>
                  <a:pt x="345185" y="172719"/>
                </a:lnTo>
                <a:lnTo>
                  <a:pt x="345185" y="118109"/>
                </a:lnTo>
                <a:lnTo>
                  <a:pt x="318736" y="68579"/>
                </a:lnTo>
                <a:close/>
              </a:path>
              <a:path w="402590" h="386080">
                <a:moveTo>
                  <a:pt x="40512" y="149859"/>
                </a:moveTo>
                <a:lnTo>
                  <a:pt x="35432" y="160019"/>
                </a:lnTo>
                <a:lnTo>
                  <a:pt x="40512" y="160019"/>
                </a:lnTo>
                <a:lnTo>
                  <a:pt x="40512" y="149859"/>
                </a:lnTo>
                <a:close/>
              </a:path>
              <a:path w="402590" h="386080">
                <a:moveTo>
                  <a:pt x="370458" y="158749"/>
                </a:moveTo>
                <a:lnTo>
                  <a:pt x="369315" y="158749"/>
                </a:lnTo>
                <a:lnTo>
                  <a:pt x="367410" y="160019"/>
                </a:lnTo>
                <a:lnTo>
                  <a:pt x="372109" y="160019"/>
                </a:lnTo>
                <a:lnTo>
                  <a:pt x="370458" y="158749"/>
                </a:lnTo>
                <a:close/>
              </a:path>
              <a:path w="402590" h="386080">
                <a:moveTo>
                  <a:pt x="149097" y="68579"/>
                </a:moveTo>
                <a:lnTo>
                  <a:pt x="120141" y="68579"/>
                </a:lnTo>
                <a:lnTo>
                  <a:pt x="153923" y="132079"/>
                </a:lnTo>
                <a:lnTo>
                  <a:pt x="153923" y="77469"/>
                </a:lnTo>
                <a:lnTo>
                  <a:pt x="149097" y="68579"/>
                </a:lnTo>
                <a:close/>
              </a:path>
              <a:path w="402590" h="386080">
                <a:moveTo>
                  <a:pt x="201167" y="114299"/>
                </a:moveTo>
                <a:lnTo>
                  <a:pt x="188340" y="115569"/>
                </a:lnTo>
                <a:lnTo>
                  <a:pt x="175894" y="119379"/>
                </a:lnTo>
                <a:lnTo>
                  <a:pt x="226440" y="119379"/>
                </a:lnTo>
                <a:lnTo>
                  <a:pt x="213867" y="115569"/>
                </a:lnTo>
                <a:lnTo>
                  <a:pt x="201167" y="114299"/>
                </a:lnTo>
                <a:close/>
              </a:path>
              <a:path w="402590" h="386080">
                <a:moveTo>
                  <a:pt x="285749" y="0"/>
                </a:moveTo>
                <a:lnTo>
                  <a:pt x="276605" y="1269"/>
                </a:lnTo>
                <a:lnTo>
                  <a:pt x="268350" y="6349"/>
                </a:lnTo>
                <a:lnTo>
                  <a:pt x="261619" y="12699"/>
                </a:lnTo>
                <a:lnTo>
                  <a:pt x="260476" y="13969"/>
                </a:lnTo>
                <a:lnTo>
                  <a:pt x="260476" y="54609"/>
                </a:lnTo>
                <a:lnTo>
                  <a:pt x="226440" y="119379"/>
                </a:lnTo>
                <a:lnTo>
                  <a:pt x="255523" y="119379"/>
                </a:lnTo>
                <a:lnTo>
                  <a:pt x="282193" y="68579"/>
                </a:lnTo>
                <a:lnTo>
                  <a:pt x="318736" y="68579"/>
                </a:lnTo>
                <a:lnTo>
                  <a:pt x="311276" y="54609"/>
                </a:lnTo>
                <a:lnTo>
                  <a:pt x="311149" y="54609"/>
                </a:lnTo>
                <a:lnTo>
                  <a:pt x="315213" y="49529"/>
                </a:lnTo>
                <a:lnTo>
                  <a:pt x="315594" y="48259"/>
                </a:lnTo>
                <a:lnTo>
                  <a:pt x="316864" y="44449"/>
                </a:lnTo>
                <a:lnTo>
                  <a:pt x="280923" y="44449"/>
                </a:lnTo>
                <a:lnTo>
                  <a:pt x="276986" y="39369"/>
                </a:lnTo>
                <a:lnTo>
                  <a:pt x="277113" y="29209"/>
                </a:lnTo>
                <a:lnTo>
                  <a:pt x="280923" y="25399"/>
                </a:lnTo>
                <a:lnTo>
                  <a:pt x="294512" y="25399"/>
                </a:lnTo>
                <a:lnTo>
                  <a:pt x="294512" y="2539"/>
                </a:lnTo>
                <a:lnTo>
                  <a:pt x="285749" y="0"/>
                </a:lnTo>
                <a:close/>
              </a:path>
              <a:path w="402590" h="386080">
                <a:moveTo>
                  <a:pt x="260476" y="48259"/>
                </a:moveTo>
                <a:lnTo>
                  <a:pt x="256666" y="48259"/>
                </a:lnTo>
                <a:lnTo>
                  <a:pt x="258952" y="53339"/>
                </a:lnTo>
                <a:lnTo>
                  <a:pt x="260476" y="54609"/>
                </a:lnTo>
                <a:lnTo>
                  <a:pt x="260476" y="48259"/>
                </a:lnTo>
                <a:close/>
              </a:path>
              <a:path w="402590" h="386080">
                <a:moveTo>
                  <a:pt x="128523" y="2539"/>
                </a:moveTo>
                <a:lnTo>
                  <a:pt x="125602" y="2539"/>
                </a:lnTo>
                <a:lnTo>
                  <a:pt x="125602" y="39369"/>
                </a:lnTo>
                <a:lnTo>
                  <a:pt x="121538" y="44449"/>
                </a:lnTo>
                <a:lnTo>
                  <a:pt x="260476" y="44449"/>
                </a:lnTo>
                <a:lnTo>
                  <a:pt x="260476" y="20319"/>
                </a:lnTo>
                <a:lnTo>
                  <a:pt x="145922" y="20319"/>
                </a:lnTo>
                <a:lnTo>
                  <a:pt x="138810" y="10159"/>
                </a:lnTo>
                <a:lnTo>
                  <a:pt x="128523" y="2539"/>
                </a:lnTo>
                <a:close/>
              </a:path>
              <a:path w="402590" h="386080">
                <a:moveTo>
                  <a:pt x="298195" y="2539"/>
                </a:moveTo>
                <a:lnTo>
                  <a:pt x="294512" y="2539"/>
                </a:lnTo>
                <a:lnTo>
                  <a:pt x="294512" y="39369"/>
                </a:lnTo>
                <a:lnTo>
                  <a:pt x="290575" y="44449"/>
                </a:lnTo>
                <a:lnTo>
                  <a:pt x="316864" y="44449"/>
                </a:lnTo>
                <a:lnTo>
                  <a:pt x="317499" y="41909"/>
                </a:lnTo>
                <a:lnTo>
                  <a:pt x="317499" y="34289"/>
                </a:lnTo>
                <a:lnTo>
                  <a:pt x="315086" y="21589"/>
                </a:lnTo>
                <a:lnTo>
                  <a:pt x="314832" y="20319"/>
                </a:lnTo>
                <a:lnTo>
                  <a:pt x="308228" y="10159"/>
                </a:lnTo>
                <a:lnTo>
                  <a:pt x="298195" y="2539"/>
                </a:lnTo>
                <a:close/>
              </a:path>
              <a:path w="402590" h="386080">
                <a:moveTo>
                  <a:pt x="125602" y="25399"/>
                </a:moveTo>
                <a:lnTo>
                  <a:pt x="121538" y="25399"/>
                </a:lnTo>
                <a:lnTo>
                  <a:pt x="125602" y="29209"/>
                </a:lnTo>
                <a:lnTo>
                  <a:pt x="125602" y="25399"/>
                </a:lnTo>
                <a:close/>
              </a:path>
              <a:path w="402590" h="386080">
                <a:moveTo>
                  <a:pt x="294512" y="25399"/>
                </a:moveTo>
                <a:lnTo>
                  <a:pt x="290575" y="25399"/>
                </a:lnTo>
                <a:lnTo>
                  <a:pt x="294512" y="29209"/>
                </a:lnTo>
                <a:lnTo>
                  <a:pt x="294512" y="25399"/>
                </a:lnTo>
                <a:close/>
              </a:path>
              <a:path w="402590" h="386080">
                <a:moveTo>
                  <a:pt x="260476" y="13969"/>
                </a:moveTo>
                <a:lnTo>
                  <a:pt x="256666" y="20319"/>
                </a:lnTo>
                <a:lnTo>
                  <a:pt x="260476" y="20319"/>
                </a:lnTo>
                <a:lnTo>
                  <a:pt x="260476" y="13969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38344" y="2185416"/>
            <a:ext cx="1957070" cy="0"/>
          </a:xfrm>
          <a:custGeom>
            <a:avLst/>
            <a:gdLst/>
            <a:ahLst/>
            <a:cxnLst/>
            <a:rect l="l" t="t" r="r" b="b"/>
            <a:pathLst>
              <a:path w="1957070">
                <a:moveTo>
                  <a:pt x="0" y="0"/>
                </a:moveTo>
                <a:lnTo>
                  <a:pt x="1956816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35111" y="3552697"/>
            <a:ext cx="4057015" cy="10795"/>
          </a:xfrm>
          <a:custGeom>
            <a:avLst/>
            <a:gdLst/>
            <a:ahLst/>
            <a:cxnLst/>
            <a:rect l="l" t="t" r="r" b="b"/>
            <a:pathLst>
              <a:path w="4057015" h="10795">
                <a:moveTo>
                  <a:pt x="0" y="10413"/>
                </a:moveTo>
                <a:lnTo>
                  <a:pt x="4056888" y="10413"/>
                </a:lnTo>
                <a:lnTo>
                  <a:pt x="4056888" y="0"/>
                </a:lnTo>
                <a:lnTo>
                  <a:pt x="0" y="0"/>
                </a:lnTo>
                <a:lnTo>
                  <a:pt x="0" y="10413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35111" y="1524000"/>
            <a:ext cx="4057015" cy="1739264"/>
          </a:xfrm>
          <a:custGeom>
            <a:avLst/>
            <a:gdLst/>
            <a:ahLst/>
            <a:cxnLst/>
            <a:rect l="l" t="t" r="r" b="b"/>
            <a:pathLst>
              <a:path w="4057015" h="1739264">
                <a:moveTo>
                  <a:pt x="0" y="1739264"/>
                </a:moveTo>
                <a:lnTo>
                  <a:pt x="4056888" y="1739264"/>
                </a:lnTo>
                <a:lnTo>
                  <a:pt x="4056888" y="0"/>
                </a:lnTo>
                <a:lnTo>
                  <a:pt x="0" y="0"/>
                </a:lnTo>
                <a:lnTo>
                  <a:pt x="0" y="1739264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595741" y="1756886"/>
            <a:ext cx="214261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利润汇回便利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10447" y="2502630"/>
            <a:ext cx="2677160" cy="415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坚定保证利润汇回国并顺利兑换货 币</a:t>
            </a:r>
            <a:endParaRPr sz="1400">
              <a:latin typeface="SimSun"/>
              <a:cs typeface="SimSu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835383" y="2801111"/>
            <a:ext cx="79248" cy="1341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649456" y="2831592"/>
            <a:ext cx="253365" cy="313690"/>
          </a:xfrm>
          <a:custGeom>
            <a:avLst/>
            <a:gdLst/>
            <a:ahLst/>
            <a:cxnLst/>
            <a:rect l="l" t="t" r="r" b="b"/>
            <a:pathLst>
              <a:path w="253365" h="313689">
                <a:moveTo>
                  <a:pt x="100202" y="0"/>
                </a:moveTo>
                <a:lnTo>
                  <a:pt x="61975" y="18161"/>
                </a:lnTo>
                <a:lnTo>
                  <a:pt x="31368" y="49149"/>
                </a:lnTo>
                <a:lnTo>
                  <a:pt x="10159" y="89916"/>
                </a:lnTo>
                <a:lnTo>
                  <a:pt x="0" y="137414"/>
                </a:lnTo>
                <a:lnTo>
                  <a:pt x="2412" y="188214"/>
                </a:lnTo>
                <a:lnTo>
                  <a:pt x="19176" y="239140"/>
                </a:lnTo>
                <a:lnTo>
                  <a:pt x="47878" y="279146"/>
                </a:lnTo>
                <a:lnTo>
                  <a:pt x="85343" y="305054"/>
                </a:lnTo>
                <a:lnTo>
                  <a:pt x="128777" y="313690"/>
                </a:lnTo>
                <a:lnTo>
                  <a:pt x="135254" y="313690"/>
                </a:lnTo>
                <a:lnTo>
                  <a:pt x="149605" y="311023"/>
                </a:lnTo>
                <a:lnTo>
                  <a:pt x="185927" y="296291"/>
                </a:lnTo>
                <a:lnTo>
                  <a:pt x="197204" y="286512"/>
                </a:lnTo>
                <a:lnTo>
                  <a:pt x="128777" y="286512"/>
                </a:lnTo>
                <a:lnTo>
                  <a:pt x="87629" y="276225"/>
                </a:lnTo>
                <a:lnTo>
                  <a:pt x="54101" y="248031"/>
                </a:lnTo>
                <a:lnTo>
                  <a:pt x="31495" y="206502"/>
                </a:lnTo>
                <a:lnTo>
                  <a:pt x="23240" y="155448"/>
                </a:lnTo>
                <a:lnTo>
                  <a:pt x="23240" y="148717"/>
                </a:lnTo>
                <a:lnTo>
                  <a:pt x="24383" y="140462"/>
                </a:lnTo>
                <a:lnTo>
                  <a:pt x="24383" y="133731"/>
                </a:lnTo>
                <a:lnTo>
                  <a:pt x="33019" y="98933"/>
                </a:lnTo>
                <a:lnTo>
                  <a:pt x="48640" y="69088"/>
                </a:lnTo>
                <a:lnTo>
                  <a:pt x="70230" y="45593"/>
                </a:lnTo>
                <a:lnTo>
                  <a:pt x="96900" y="29972"/>
                </a:lnTo>
                <a:lnTo>
                  <a:pt x="96900" y="23241"/>
                </a:lnTo>
                <a:lnTo>
                  <a:pt x="99059" y="9525"/>
                </a:lnTo>
                <a:lnTo>
                  <a:pt x="99059" y="6858"/>
                </a:lnTo>
                <a:lnTo>
                  <a:pt x="100202" y="2667"/>
                </a:lnTo>
                <a:lnTo>
                  <a:pt x="100202" y="0"/>
                </a:lnTo>
                <a:close/>
              </a:path>
              <a:path w="253365" h="313689">
                <a:moveTo>
                  <a:pt x="252856" y="189611"/>
                </a:moveTo>
                <a:lnTo>
                  <a:pt x="250697" y="191008"/>
                </a:lnTo>
                <a:lnTo>
                  <a:pt x="245236" y="191008"/>
                </a:lnTo>
                <a:lnTo>
                  <a:pt x="240791" y="195072"/>
                </a:lnTo>
                <a:lnTo>
                  <a:pt x="229742" y="195072"/>
                </a:lnTo>
                <a:lnTo>
                  <a:pt x="217169" y="227584"/>
                </a:lnTo>
                <a:lnTo>
                  <a:pt x="198373" y="254381"/>
                </a:lnTo>
                <a:lnTo>
                  <a:pt x="174370" y="274066"/>
                </a:lnTo>
                <a:lnTo>
                  <a:pt x="146303" y="285115"/>
                </a:lnTo>
                <a:lnTo>
                  <a:pt x="140842" y="286512"/>
                </a:lnTo>
                <a:lnTo>
                  <a:pt x="197204" y="286512"/>
                </a:lnTo>
                <a:lnTo>
                  <a:pt x="216534" y="269748"/>
                </a:lnTo>
                <a:lnTo>
                  <a:pt x="239394" y="233553"/>
                </a:lnTo>
                <a:lnTo>
                  <a:pt x="252856" y="18961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740895" y="2935223"/>
            <a:ext cx="79248" cy="11887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46992" y="2709672"/>
            <a:ext cx="199390" cy="320040"/>
          </a:xfrm>
          <a:custGeom>
            <a:avLst/>
            <a:gdLst/>
            <a:ahLst/>
            <a:cxnLst/>
            <a:rect l="l" t="t" r="r" b="b"/>
            <a:pathLst>
              <a:path w="199390" h="320039">
                <a:moveTo>
                  <a:pt x="126492" y="0"/>
                </a:moveTo>
                <a:lnTo>
                  <a:pt x="84201" y="9271"/>
                </a:lnTo>
                <a:lnTo>
                  <a:pt x="47752" y="34798"/>
                </a:lnTo>
                <a:lnTo>
                  <a:pt x="19812" y="73787"/>
                </a:lnTo>
                <a:lnTo>
                  <a:pt x="3302" y="122936"/>
                </a:lnTo>
                <a:lnTo>
                  <a:pt x="3302" y="125603"/>
                </a:lnTo>
                <a:lnTo>
                  <a:pt x="2159" y="129794"/>
                </a:lnTo>
                <a:lnTo>
                  <a:pt x="2159" y="132461"/>
                </a:lnTo>
                <a:lnTo>
                  <a:pt x="1143" y="139319"/>
                </a:lnTo>
                <a:lnTo>
                  <a:pt x="1143" y="146177"/>
                </a:lnTo>
                <a:lnTo>
                  <a:pt x="0" y="152908"/>
                </a:lnTo>
                <a:lnTo>
                  <a:pt x="0" y="159766"/>
                </a:lnTo>
                <a:lnTo>
                  <a:pt x="762" y="175260"/>
                </a:lnTo>
                <a:lnTo>
                  <a:pt x="762" y="176911"/>
                </a:lnTo>
                <a:lnTo>
                  <a:pt x="11938" y="226695"/>
                </a:lnTo>
                <a:lnTo>
                  <a:pt x="30734" y="263779"/>
                </a:lnTo>
                <a:lnTo>
                  <a:pt x="70866" y="303149"/>
                </a:lnTo>
                <a:lnTo>
                  <a:pt x="112903" y="318516"/>
                </a:lnTo>
                <a:lnTo>
                  <a:pt x="137414" y="319532"/>
                </a:lnTo>
                <a:lnTo>
                  <a:pt x="148336" y="316865"/>
                </a:lnTo>
                <a:lnTo>
                  <a:pt x="150495" y="316865"/>
                </a:lnTo>
                <a:lnTo>
                  <a:pt x="152654" y="315468"/>
                </a:lnTo>
                <a:lnTo>
                  <a:pt x="155956" y="315468"/>
                </a:lnTo>
                <a:lnTo>
                  <a:pt x="193167" y="295910"/>
                </a:lnTo>
                <a:lnTo>
                  <a:pt x="199263" y="289560"/>
                </a:lnTo>
                <a:lnTo>
                  <a:pt x="126492" y="289560"/>
                </a:lnTo>
                <a:lnTo>
                  <a:pt x="85725" y="279273"/>
                </a:lnTo>
                <a:lnTo>
                  <a:pt x="52451" y="251079"/>
                </a:lnTo>
                <a:lnTo>
                  <a:pt x="30099" y="209422"/>
                </a:lnTo>
                <a:lnTo>
                  <a:pt x="21844" y="158369"/>
                </a:lnTo>
                <a:lnTo>
                  <a:pt x="21844" y="141986"/>
                </a:lnTo>
                <a:lnTo>
                  <a:pt x="22860" y="139319"/>
                </a:lnTo>
                <a:lnTo>
                  <a:pt x="22860" y="136525"/>
                </a:lnTo>
                <a:lnTo>
                  <a:pt x="24003" y="131064"/>
                </a:lnTo>
                <a:lnTo>
                  <a:pt x="25019" y="124332"/>
                </a:lnTo>
                <a:lnTo>
                  <a:pt x="26162" y="118872"/>
                </a:lnTo>
                <a:lnTo>
                  <a:pt x="46355" y="73152"/>
                </a:lnTo>
                <a:lnTo>
                  <a:pt x="77851" y="42164"/>
                </a:lnTo>
                <a:lnTo>
                  <a:pt x="116459" y="28321"/>
                </a:lnTo>
                <a:lnTo>
                  <a:pt x="195072" y="28321"/>
                </a:lnTo>
                <a:lnTo>
                  <a:pt x="168783" y="9779"/>
                </a:lnTo>
                <a:lnTo>
                  <a:pt x="12649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863451" y="2737992"/>
            <a:ext cx="136525" cy="261620"/>
          </a:xfrm>
          <a:custGeom>
            <a:avLst/>
            <a:gdLst/>
            <a:ahLst/>
            <a:cxnLst/>
            <a:rect l="l" t="t" r="r" b="b"/>
            <a:pathLst>
              <a:path w="136525" h="261619">
                <a:moveTo>
                  <a:pt x="78613" y="0"/>
                </a:moveTo>
                <a:lnTo>
                  <a:pt x="0" y="0"/>
                </a:lnTo>
                <a:lnTo>
                  <a:pt x="41656" y="5842"/>
                </a:lnTo>
                <a:lnTo>
                  <a:pt x="78105" y="31115"/>
                </a:lnTo>
                <a:lnTo>
                  <a:pt x="102870" y="70485"/>
                </a:lnTo>
                <a:lnTo>
                  <a:pt x="113919" y="118872"/>
                </a:lnTo>
                <a:lnTo>
                  <a:pt x="109220" y="171069"/>
                </a:lnTo>
                <a:lnTo>
                  <a:pt x="84074" y="224154"/>
                </a:lnTo>
                <a:lnTo>
                  <a:pt x="41656" y="255778"/>
                </a:lnTo>
                <a:lnTo>
                  <a:pt x="19812" y="261239"/>
                </a:lnTo>
                <a:lnTo>
                  <a:pt x="82804" y="261239"/>
                </a:lnTo>
                <a:lnTo>
                  <a:pt x="106426" y="235711"/>
                </a:lnTo>
                <a:lnTo>
                  <a:pt x="126746" y="194564"/>
                </a:lnTo>
                <a:lnTo>
                  <a:pt x="136271" y="146939"/>
                </a:lnTo>
                <a:lnTo>
                  <a:pt x="133350" y="97282"/>
                </a:lnTo>
                <a:lnTo>
                  <a:pt x="133223" y="96012"/>
                </a:lnTo>
                <a:lnTo>
                  <a:pt x="116713" y="46228"/>
                </a:lnTo>
                <a:lnTo>
                  <a:pt x="88773" y="7238"/>
                </a:lnTo>
                <a:lnTo>
                  <a:pt x="7861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22792" y="2185416"/>
            <a:ext cx="1337945" cy="0"/>
          </a:xfrm>
          <a:custGeom>
            <a:avLst/>
            <a:gdLst/>
            <a:ahLst/>
            <a:cxnLst/>
            <a:rect l="l" t="t" r="r" b="b"/>
            <a:pathLst>
              <a:path w="1337945">
                <a:moveTo>
                  <a:pt x="0" y="0"/>
                </a:moveTo>
                <a:lnTo>
                  <a:pt x="1337818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3563111"/>
            <a:ext cx="4066540" cy="1731010"/>
          </a:xfrm>
          <a:custGeom>
            <a:avLst/>
            <a:gdLst/>
            <a:ahLst/>
            <a:cxnLst/>
            <a:rect l="l" t="t" r="r" b="b"/>
            <a:pathLst>
              <a:path w="4066540" h="1731010">
                <a:moveTo>
                  <a:pt x="0" y="1730756"/>
                </a:moveTo>
                <a:lnTo>
                  <a:pt x="4066032" y="1730756"/>
                </a:lnTo>
                <a:lnTo>
                  <a:pt x="4066032" y="0"/>
                </a:lnTo>
                <a:lnTo>
                  <a:pt x="0" y="0"/>
                </a:lnTo>
                <a:lnTo>
                  <a:pt x="0" y="173075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93591" y="4858511"/>
            <a:ext cx="252984" cy="2164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496055" y="4858511"/>
            <a:ext cx="251460" cy="381000"/>
          </a:xfrm>
          <a:custGeom>
            <a:avLst/>
            <a:gdLst/>
            <a:ahLst/>
            <a:cxnLst/>
            <a:rect l="l" t="t" r="r" b="b"/>
            <a:pathLst>
              <a:path w="251460" h="381000">
                <a:moveTo>
                  <a:pt x="113157" y="0"/>
                </a:moveTo>
                <a:lnTo>
                  <a:pt x="81534" y="0"/>
                </a:lnTo>
                <a:lnTo>
                  <a:pt x="0" y="100457"/>
                </a:lnTo>
                <a:lnTo>
                  <a:pt x="0" y="139573"/>
                </a:lnTo>
                <a:lnTo>
                  <a:pt x="25781" y="171323"/>
                </a:lnTo>
                <a:lnTo>
                  <a:pt x="25781" y="201295"/>
                </a:lnTo>
                <a:lnTo>
                  <a:pt x="149479" y="364236"/>
                </a:lnTo>
                <a:lnTo>
                  <a:pt x="164846" y="377190"/>
                </a:lnTo>
                <a:lnTo>
                  <a:pt x="180086" y="380873"/>
                </a:lnTo>
                <a:lnTo>
                  <a:pt x="195580" y="377190"/>
                </a:lnTo>
                <a:lnTo>
                  <a:pt x="209296" y="366014"/>
                </a:lnTo>
                <a:lnTo>
                  <a:pt x="212344" y="362331"/>
                </a:lnTo>
                <a:lnTo>
                  <a:pt x="212344" y="359029"/>
                </a:lnTo>
                <a:lnTo>
                  <a:pt x="244983" y="359029"/>
                </a:lnTo>
                <a:lnTo>
                  <a:pt x="249809" y="356108"/>
                </a:lnTo>
                <a:lnTo>
                  <a:pt x="251460" y="353695"/>
                </a:lnTo>
                <a:lnTo>
                  <a:pt x="179705" y="353695"/>
                </a:lnTo>
                <a:lnTo>
                  <a:pt x="172593" y="351917"/>
                </a:lnTo>
                <a:lnTo>
                  <a:pt x="166243" y="346837"/>
                </a:lnTo>
                <a:lnTo>
                  <a:pt x="130556" y="302768"/>
                </a:lnTo>
                <a:lnTo>
                  <a:pt x="48641" y="201041"/>
                </a:lnTo>
                <a:lnTo>
                  <a:pt x="48641" y="160401"/>
                </a:lnTo>
                <a:lnTo>
                  <a:pt x="15494" y="119634"/>
                </a:lnTo>
                <a:lnTo>
                  <a:pt x="97409" y="19558"/>
                </a:lnTo>
                <a:lnTo>
                  <a:pt x="129032" y="19558"/>
                </a:lnTo>
                <a:lnTo>
                  <a:pt x="11315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08400" y="5217540"/>
            <a:ext cx="33020" cy="5715"/>
          </a:xfrm>
          <a:custGeom>
            <a:avLst/>
            <a:gdLst/>
            <a:ahLst/>
            <a:cxnLst/>
            <a:rect l="l" t="t" r="r" b="b"/>
            <a:pathLst>
              <a:path w="33020" h="5714">
                <a:moveTo>
                  <a:pt x="32638" y="0"/>
                </a:moveTo>
                <a:lnTo>
                  <a:pt x="0" y="0"/>
                </a:lnTo>
                <a:lnTo>
                  <a:pt x="12826" y="5206"/>
                </a:lnTo>
                <a:lnTo>
                  <a:pt x="25780" y="4063"/>
                </a:lnTo>
                <a:lnTo>
                  <a:pt x="3263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42995" y="5120766"/>
            <a:ext cx="114300" cy="91440"/>
          </a:xfrm>
          <a:custGeom>
            <a:avLst/>
            <a:gdLst/>
            <a:ahLst/>
            <a:cxnLst/>
            <a:rect l="l" t="t" r="r" b="b"/>
            <a:pathLst>
              <a:path w="114300" h="91439">
                <a:moveTo>
                  <a:pt x="16383" y="0"/>
                </a:moveTo>
                <a:lnTo>
                  <a:pt x="0" y="20319"/>
                </a:lnTo>
                <a:lnTo>
                  <a:pt x="49149" y="81025"/>
                </a:lnTo>
                <a:lnTo>
                  <a:pt x="46228" y="84581"/>
                </a:lnTo>
                <a:lnTo>
                  <a:pt x="39878" y="89661"/>
                </a:lnTo>
                <a:lnTo>
                  <a:pt x="32766" y="91439"/>
                </a:lnTo>
                <a:lnTo>
                  <a:pt x="104521" y="91439"/>
                </a:lnTo>
                <a:lnTo>
                  <a:pt x="111760" y="81279"/>
                </a:lnTo>
                <a:lnTo>
                  <a:pt x="113284" y="77977"/>
                </a:lnTo>
                <a:lnTo>
                  <a:pt x="114173" y="75056"/>
                </a:lnTo>
                <a:lnTo>
                  <a:pt x="78867" y="75056"/>
                </a:lnTo>
                <a:lnTo>
                  <a:pt x="75946" y="73659"/>
                </a:lnTo>
                <a:lnTo>
                  <a:pt x="1638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75760" y="5080127"/>
            <a:ext cx="122555" cy="116205"/>
          </a:xfrm>
          <a:custGeom>
            <a:avLst/>
            <a:gdLst/>
            <a:ahLst/>
            <a:cxnLst/>
            <a:rect l="l" t="t" r="r" b="b"/>
            <a:pathLst>
              <a:path w="122554" h="116204">
                <a:moveTo>
                  <a:pt x="16890" y="0"/>
                </a:moveTo>
                <a:lnTo>
                  <a:pt x="0" y="19938"/>
                </a:lnTo>
                <a:lnTo>
                  <a:pt x="61975" y="96901"/>
                </a:lnTo>
                <a:lnTo>
                  <a:pt x="52323" y="115697"/>
                </a:lnTo>
                <a:lnTo>
                  <a:pt x="81406" y="115697"/>
                </a:lnTo>
                <a:lnTo>
                  <a:pt x="81660" y="115062"/>
                </a:lnTo>
                <a:lnTo>
                  <a:pt x="82295" y="112395"/>
                </a:lnTo>
                <a:lnTo>
                  <a:pt x="82422" y="111505"/>
                </a:lnTo>
                <a:lnTo>
                  <a:pt x="97535" y="111505"/>
                </a:lnTo>
                <a:lnTo>
                  <a:pt x="122046" y="85090"/>
                </a:lnTo>
                <a:lnTo>
                  <a:pt x="87502" y="85090"/>
                </a:lnTo>
                <a:lnTo>
                  <a:pt x="84835" y="83693"/>
                </a:lnTo>
                <a:lnTo>
                  <a:pt x="82549" y="81153"/>
                </a:lnTo>
                <a:lnTo>
                  <a:pt x="1689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58691" y="5191633"/>
            <a:ext cx="14604" cy="1270"/>
          </a:xfrm>
          <a:custGeom>
            <a:avLst/>
            <a:gdLst/>
            <a:ahLst/>
            <a:cxnLst/>
            <a:rect l="l" t="t" r="r" b="b"/>
            <a:pathLst>
              <a:path w="14604" h="1270">
                <a:moveTo>
                  <a:pt x="0" y="444"/>
                </a:moveTo>
                <a:lnTo>
                  <a:pt x="14604" y="444"/>
                </a:lnTo>
              </a:path>
            </a:pathLst>
          </a:custGeom>
          <a:ln w="317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09034" y="5040503"/>
            <a:ext cx="103505" cy="125095"/>
          </a:xfrm>
          <a:custGeom>
            <a:avLst/>
            <a:gdLst/>
            <a:ahLst/>
            <a:cxnLst/>
            <a:rect l="l" t="t" r="r" b="b"/>
            <a:pathLst>
              <a:path w="103504" h="125095">
                <a:moveTo>
                  <a:pt x="15748" y="0"/>
                </a:moveTo>
                <a:lnTo>
                  <a:pt x="0" y="19304"/>
                </a:lnTo>
                <a:lnTo>
                  <a:pt x="65786" y="100584"/>
                </a:lnTo>
                <a:lnTo>
                  <a:pt x="69977" y="106045"/>
                </a:lnTo>
                <a:lnTo>
                  <a:pt x="69850" y="115062"/>
                </a:lnTo>
                <a:lnTo>
                  <a:pt x="65151" y="120777"/>
                </a:lnTo>
                <a:lnTo>
                  <a:pt x="63246" y="123317"/>
                </a:lnTo>
                <a:lnTo>
                  <a:pt x="60325" y="124714"/>
                </a:lnTo>
                <a:lnTo>
                  <a:pt x="88773" y="124714"/>
                </a:lnTo>
                <a:lnTo>
                  <a:pt x="90678" y="118237"/>
                </a:lnTo>
                <a:lnTo>
                  <a:pt x="91059" y="106045"/>
                </a:lnTo>
                <a:lnTo>
                  <a:pt x="88646" y="93853"/>
                </a:lnTo>
                <a:lnTo>
                  <a:pt x="93091" y="93853"/>
                </a:lnTo>
                <a:lnTo>
                  <a:pt x="98933" y="85344"/>
                </a:lnTo>
                <a:lnTo>
                  <a:pt x="103251" y="75565"/>
                </a:lnTo>
                <a:lnTo>
                  <a:pt x="103505" y="74422"/>
                </a:lnTo>
                <a:lnTo>
                  <a:pt x="77470" y="74422"/>
                </a:lnTo>
                <a:lnTo>
                  <a:pt x="1574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05478" y="4967096"/>
            <a:ext cx="110489" cy="147955"/>
          </a:xfrm>
          <a:custGeom>
            <a:avLst/>
            <a:gdLst/>
            <a:ahLst/>
            <a:cxnLst/>
            <a:rect l="l" t="t" r="r" b="b"/>
            <a:pathLst>
              <a:path w="110489" h="147954">
                <a:moveTo>
                  <a:pt x="23875" y="0"/>
                </a:moveTo>
                <a:lnTo>
                  <a:pt x="0" y="8509"/>
                </a:lnTo>
                <a:lnTo>
                  <a:pt x="30225" y="45847"/>
                </a:lnTo>
                <a:lnTo>
                  <a:pt x="81025" y="107061"/>
                </a:lnTo>
                <a:lnTo>
                  <a:pt x="86105" y="116586"/>
                </a:lnTo>
                <a:lnTo>
                  <a:pt x="87883" y="127254"/>
                </a:lnTo>
                <a:lnTo>
                  <a:pt x="86359" y="138049"/>
                </a:lnTo>
                <a:lnTo>
                  <a:pt x="81279" y="147574"/>
                </a:lnTo>
                <a:lnTo>
                  <a:pt x="81025" y="147828"/>
                </a:lnTo>
                <a:lnTo>
                  <a:pt x="107060" y="147828"/>
                </a:lnTo>
                <a:lnTo>
                  <a:pt x="109346" y="138430"/>
                </a:lnTo>
                <a:lnTo>
                  <a:pt x="110235" y="127254"/>
                </a:lnTo>
                <a:lnTo>
                  <a:pt x="109346" y="116586"/>
                </a:lnTo>
                <a:lnTo>
                  <a:pt x="109346" y="116205"/>
                </a:lnTo>
                <a:lnTo>
                  <a:pt x="106679" y="105791"/>
                </a:lnTo>
                <a:lnTo>
                  <a:pt x="102361" y="96139"/>
                </a:lnTo>
                <a:lnTo>
                  <a:pt x="96646" y="87630"/>
                </a:lnTo>
                <a:lnTo>
                  <a:pt x="51434" y="33274"/>
                </a:lnTo>
                <a:lnTo>
                  <a:pt x="45973" y="26416"/>
                </a:lnTo>
                <a:lnTo>
                  <a:pt x="2387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93465" y="4878070"/>
            <a:ext cx="94615" cy="45720"/>
          </a:xfrm>
          <a:custGeom>
            <a:avLst/>
            <a:gdLst/>
            <a:ahLst/>
            <a:cxnLst/>
            <a:rect l="l" t="t" r="r" b="b"/>
            <a:pathLst>
              <a:path w="94614" h="45720">
                <a:moveTo>
                  <a:pt x="31623" y="0"/>
                </a:moveTo>
                <a:lnTo>
                  <a:pt x="0" y="0"/>
                </a:lnTo>
                <a:lnTo>
                  <a:pt x="33020" y="40893"/>
                </a:lnTo>
                <a:lnTo>
                  <a:pt x="65532" y="40893"/>
                </a:lnTo>
                <a:lnTo>
                  <a:pt x="69469" y="45719"/>
                </a:lnTo>
                <a:lnTo>
                  <a:pt x="94107" y="36829"/>
                </a:lnTo>
                <a:lnTo>
                  <a:pt x="81153" y="21208"/>
                </a:lnTo>
                <a:lnTo>
                  <a:pt x="65532" y="13080"/>
                </a:lnTo>
                <a:lnTo>
                  <a:pt x="42037" y="13080"/>
                </a:lnTo>
                <a:lnTo>
                  <a:pt x="3162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2103" y="4261103"/>
            <a:ext cx="1956435" cy="0"/>
          </a:xfrm>
          <a:custGeom>
            <a:avLst/>
            <a:gdLst/>
            <a:ahLst/>
            <a:cxnLst/>
            <a:rect l="l" t="t" r="r" b="b"/>
            <a:pathLst>
              <a:path w="1956435">
                <a:moveTo>
                  <a:pt x="0" y="0"/>
                </a:moveTo>
                <a:lnTo>
                  <a:pt x="1956181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066032" y="3563111"/>
            <a:ext cx="4069079" cy="1731010"/>
          </a:xfrm>
          <a:custGeom>
            <a:avLst/>
            <a:gdLst/>
            <a:ahLst/>
            <a:cxnLst/>
            <a:rect l="l" t="t" r="r" b="b"/>
            <a:pathLst>
              <a:path w="4069079" h="1731010">
                <a:moveTo>
                  <a:pt x="0" y="1730756"/>
                </a:moveTo>
                <a:lnTo>
                  <a:pt x="4069079" y="1730756"/>
                </a:lnTo>
                <a:lnTo>
                  <a:pt x="4069079" y="0"/>
                </a:lnTo>
                <a:lnTo>
                  <a:pt x="0" y="0"/>
                </a:lnTo>
                <a:lnTo>
                  <a:pt x="0" y="1730756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610856" y="5253208"/>
            <a:ext cx="353695" cy="0"/>
          </a:xfrm>
          <a:custGeom>
            <a:avLst/>
            <a:gdLst/>
            <a:ahLst/>
            <a:cxnLst/>
            <a:rect l="l" t="t" r="r" b="b"/>
            <a:pathLst>
              <a:path w="353695">
                <a:moveTo>
                  <a:pt x="0" y="0"/>
                </a:moveTo>
                <a:lnTo>
                  <a:pt x="353136" y="0"/>
                </a:lnTo>
              </a:path>
            </a:pathLst>
          </a:custGeom>
          <a:ln w="28232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677150" y="5238877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725" y="0"/>
                </a:lnTo>
              </a:path>
            </a:pathLst>
          </a:custGeom>
          <a:ln w="317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688135" y="5103621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23241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886712" y="5103558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35064"/>
                </a:lnTo>
              </a:path>
            </a:pathLst>
          </a:custGeom>
          <a:ln w="23393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610856" y="5048630"/>
            <a:ext cx="353695" cy="55880"/>
          </a:xfrm>
          <a:custGeom>
            <a:avLst/>
            <a:gdLst/>
            <a:ahLst/>
            <a:cxnLst/>
            <a:rect l="l" t="t" r="r" b="b"/>
            <a:pathLst>
              <a:path w="353695" h="55879">
                <a:moveTo>
                  <a:pt x="0" y="55880"/>
                </a:moveTo>
                <a:lnTo>
                  <a:pt x="353186" y="55880"/>
                </a:lnTo>
                <a:lnTo>
                  <a:pt x="353186" y="0"/>
                </a:lnTo>
                <a:lnTo>
                  <a:pt x="0" y="0"/>
                </a:lnTo>
                <a:lnTo>
                  <a:pt x="0" y="5588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10856" y="5021960"/>
            <a:ext cx="353695" cy="55244"/>
          </a:xfrm>
          <a:custGeom>
            <a:avLst/>
            <a:gdLst/>
            <a:ahLst/>
            <a:cxnLst/>
            <a:rect l="l" t="t" r="r" b="b"/>
            <a:pathLst>
              <a:path w="353695" h="55245">
                <a:moveTo>
                  <a:pt x="0" y="55245"/>
                </a:moveTo>
                <a:lnTo>
                  <a:pt x="353186" y="55245"/>
                </a:lnTo>
                <a:lnTo>
                  <a:pt x="353186" y="0"/>
                </a:lnTo>
                <a:lnTo>
                  <a:pt x="0" y="0"/>
                </a:lnTo>
                <a:lnTo>
                  <a:pt x="0" y="5524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655052" y="4907279"/>
            <a:ext cx="88265" cy="115570"/>
          </a:xfrm>
          <a:custGeom>
            <a:avLst/>
            <a:gdLst/>
            <a:ahLst/>
            <a:cxnLst/>
            <a:rect l="l" t="t" r="r" b="b"/>
            <a:pathLst>
              <a:path w="88265" h="115570">
                <a:moveTo>
                  <a:pt x="34925" y="0"/>
                </a:moveTo>
                <a:lnTo>
                  <a:pt x="0" y="60198"/>
                </a:lnTo>
                <a:lnTo>
                  <a:pt x="0" y="115316"/>
                </a:lnTo>
                <a:lnTo>
                  <a:pt x="88265" y="115316"/>
                </a:lnTo>
                <a:lnTo>
                  <a:pt x="88265" y="115062"/>
                </a:lnTo>
                <a:lnTo>
                  <a:pt x="22098" y="115062"/>
                </a:lnTo>
                <a:lnTo>
                  <a:pt x="22098" y="68580"/>
                </a:lnTo>
                <a:lnTo>
                  <a:pt x="52959" y="15621"/>
                </a:lnTo>
                <a:lnTo>
                  <a:pt x="3492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831581" y="4972303"/>
            <a:ext cx="87630" cy="50800"/>
          </a:xfrm>
          <a:custGeom>
            <a:avLst/>
            <a:gdLst/>
            <a:ahLst/>
            <a:cxnLst/>
            <a:rect l="l" t="t" r="r" b="b"/>
            <a:pathLst>
              <a:path w="87629" h="50800">
                <a:moveTo>
                  <a:pt x="22098" y="0"/>
                </a:moveTo>
                <a:lnTo>
                  <a:pt x="0" y="0"/>
                </a:lnTo>
                <a:lnTo>
                  <a:pt x="0" y="50292"/>
                </a:lnTo>
                <a:lnTo>
                  <a:pt x="87376" y="50292"/>
                </a:lnTo>
                <a:lnTo>
                  <a:pt x="87376" y="50038"/>
                </a:lnTo>
                <a:lnTo>
                  <a:pt x="22098" y="50038"/>
                </a:lnTo>
                <a:lnTo>
                  <a:pt x="2209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721218" y="4933696"/>
            <a:ext cx="132715" cy="88900"/>
          </a:xfrm>
          <a:custGeom>
            <a:avLst/>
            <a:gdLst/>
            <a:ahLst/>
            <a:cxnLst/>
            <a:rect l="l" t="t" r="r" b="b"/>
            <a:pathLst>
              <a:path w="132715" h="88900">
                <a:moveTo>
                  <a:pt x="0" y="0"/>
                </a:moveTo>
                <a:lnTo>
                  <a:pt x="0" y="88645"/>
                </a:lnTo>
                <a:lnTo>
                  <a:pt x="22098" y="88645"/>
                </a:lnTo>
                <a:lnTo>
                  <a:pt x="22098" y="38607"/>
                </a:lnTo>
                <a:lnTo>
                  <a:pt x="132461" y="38607"/>
                </a:lnTo>
                <a:lnTo>
                  <a:pt x="132461" y="29209"/>
                </a:lnTo>
                <a:lnTo>
                  <a:pt x="66167" y="29209"/>
                </a:lnTo>
                <a:lnTo>
                  <a:pt x="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65998" y="4907279"/>
            <a:ext cx="53340" cy="115570"/>
          </a:xfrm>
          <a:custGeom>
            <a:avLst/>
            <a:gdLst/>
            <a:ahLst/>
            <a:cxnLst/>
            <a:rect l="l" t="t" r="r" b="b"/>
            <a:pathLst>
              <a:path w="53340" h="115570">
                <a:moveTo>
                  <a:pt x="18033" y="0"/>
                </a:moveTo>
                <a:lnTo>
                  <a:pt x="0" y="15621"/>
                </a:lnTo>
                <a:lnTo>
                  <a:pt x="30860" y="68580"/>
                </a:lnTo>
                <a:lnTo>
                  <a:pt x="30860" y="115062"/>
                </a:lnTo>
                <a:lnTo>
                  <a:pt x="52958" y="115062"/>
                </a:lnTo>
                <a:lnTo>
                  <a:pt x="52958" y="60198"/>
                </a:lnTo>
                <a:lnTo>
                  <a:pt x="1803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743317" y="4972303"/>
            <a:ext cx="88265" cy="19685"/>
          </a:xfrm>
          <a:custGeom>
            <a:avLst/>
            <a:gdLst/>
            <a:ahLst/>
            <a:cxnLst/>
            <a:rect l="l" t="t" r="r" b="b"/>
            <a:pathLst>
              <a:path w="88265" h="19685">
                <a:moveTo>
                  <a:pt x="88265" y="0"/>
                </a:moveTo>
                <a:lnTo>
                  <a:pt x="0" y="0"/>
                </a:lnTo>
                <a:lnTo>
                  <a:pt x="44069" y="19431"/>
                </a:lnTo>
                <a:lnTo>
                  <a:pt x="8826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87385" y="4933696"/>
            <a:ext cx="66675" cy="29209"/>
          </a:xfrm>
          <a:custGeom>
            <a:avLst/>
            <a:gdLst/>
            <a:ahLst/>
            <a:cxnLst/>
            <a:rect l="l" t="t" r="r" b="b"/>
            <a:pathLst>
              <a:path w="66675" h="29210">
                <a:moveTo>
                  <a:pt x="66294" y="0"/>
                </a:moveTo>
                <a:lnTo>
                  <a:pt x="0" y="29209"/>
                </a:lnTo>
                <a:lnTo>
                  <a:pt x="66294" y="29209"/>
                </a:lnTo>
                <a:lnTo>
                  <a:pt x="6629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20583" y="5129784"/>
            <a:ext cx="134111" cy="822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48016" y="4831079"/>
            <a:ext cx="79248" cy="1005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12791" y="4261103"/>
            <a:ext cx="1953895" cy="0"/>
          </a:xfrm>
          <a:custGeom>
            <a:avLst/>
            <a:gdLst/>
            <a:ahLst/>
            <a:cxnLst/>
            <a:rect l="l" t="t" r="r" b="b"/>
            <a:pathLst>
              <a:path w="1953895">
                <a:moveTo>
                  <a:pt x="0" y="0"/>
                </a:moveTo>
                <a:lnTo>
                  <a:pt x="1953768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135111" y="3563111"/>
            <a:ext cx="4057015" cy="1731010"/>
          </a:xfrm>
          <a:custGeom>
            <a:avLst/>
            <a:gdLst/>
            <a:ahLst/>
            <a:cxnLst/>
            <a:rect l="l" t="t" r="r" b="b"/>
            <a:pathLst>
              <a:path w="4057015" h="1731010">
                <a:moveTo>
                  <a:pt x="0" y="1730756"/>
                </a:moveTo>
                <a:lnTo>
                  <a:pt x="4056888" y="1730756"/>
                </a:lnTo>
                <a:lnTo>
                  <a:pt x="4056888" y="0"/>
                </a:lnTo>
                <a:lnTo>
                  <a:pt x="0" y="0"/>
                </a:lnTo>
                <a:lnTo>
                  <a:pt x="0" y="1730756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1682983" y="4831079"/>
            <a:ext cx="306705" cy="438784"/>
          </a:xfrm>
          <a:custGeom>
            <a:avLst/>
            <a:gdLst/>
            <a:ahLst/>
            <a:cxnLst/>
            <a:rect l="l" t="t" r="r" b="b"/>
            <a:pathLst>
              <a:path w="306704" h="438785">
                <a:moveTo>
                  <a:pt x="0" y="0"/>
                </a:moveTo>
                <a:lnTo>
                  <a:pt x="127" y="56642"/>
                </a:lnTo>
                <a:lnTo>
                  <a:pt x="1270" y="124841"/>
                </a:lnTo>
                <a:lnTo>
                  <a:pt x="4445" y="203454"/>
                </a:lnTo>
                <a:lnTo>
                  <a:pt x="10668" y="263525"/>
                </a:lnTo>
                <a:lnTo>
                  <a:pt x="25654" y="312166"/>
                </a:lnTo>
                <a:lnTo>
                  <a:pt x="47879" y="351282"/>
                </a:lnTo>
                <a:lnTo>
                  <a:pt x="76581" y="383413"/>
                </a:lnTo>
                <a:lnTo>
                  <a:pt x="110744" y="410464"/>
                </a:lnTo>
                <a:lnTo>
                  <a:pt x="149352" y="434848"/>
                </a:lnTo>
                <a:lnTo>
                  <a:pt x="153162" y="438531"/>
                </a:lnTo>
                <a:lnTo>
                  <a:pt x="156972" y="434848"/>
                </a:lnTo>
                <a:lnTo>
                  <a:pt x="195580" y="410464"/>
                </a:lnTo>
                <a:lnTo>
                  <a:pt x="202565" y="404876"/>
                </a:lnTo>
                <a:lnTo>
                  <a:pt x="153162" y="404876"/>
                </a:lnTo>
                <a:lnTo>
                  <a:pt x="108585" y="374904"/>
                </a:lnTo>
                <a:lnTo>
                  <a:pt x="73279" y="342138"/>
                </a:lnTo>
                <a:lnTo>
                  <a:pt x="47625" y="303403"/>
                </a:lnTo>
                <a:lnTo>
                  <a:pt x="31876" y="255143"/>
                </a:lnTo>
                <a:lnTo>
                  <a:pt x="27051" y="211836"/>
                </a:lnTo>
                <a:lnTo>
                  <a:pt x="24130" y="150749"/>
                </a:lnTo>
                <a:lnTo>
                  <a:pt x="22606" y="86868"/>
                </a:lnTo>
                <a:lnTo>
                  <a:pt x="22225" y="41910"/>
                </a:lnTo>
                <a:lnTo>
                  <a:pt x="22098" y="34798"/>
                </a:lnTo>
                <a:lnTo>
                  <a:pt x="138557" y="34798"/>
                </a:lnTo>
                <a:lnTo>
                  <a:pt x="153162" y="28702"/>
                </a:lnTo>
                <a:lnTo>
                  <a:pt x="306324" y="28702"/>
                </a:lnTo>
                <a:lnTo>
                  <a:pt x="306324" y="21590"/>
                </a:lnTo>
                <a:lnTo>
                  <a:pt x="81788" y="21590"/>
                </a:lnTo>
                <a:lnTo>
                  <a:pt x="74041" y="21336"/>
                </a:lnTo>
                <a:lnTo>
                  <a:pt x="66421" y="20447"/>
                </a:lnTo>
                <a:lnTo>
                  <a:pt x="59436" y="19177"/>
                </a:lnTo>
                <a:lnTo>
                  <a:pt x="51053" y="16764"/>
                </a:lnTo>
                <a:lnTo>
                  <a:pt x="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836145" y="4864608"/>
            <a:ext cx="153035" cy="371475"/>
          </a:xfrm>
          <a:custGeom>
            <a:avLst/>
            <a:gdLst/>
            <a:ahLst/>
            <a:cxnLst/>
            <a:rect l="l" t="t" r="r" b="b"/>
            <a:pathLst>
              <a:path w="153034" h="371475">
                <a:moveTo>
                  <a:pt x="153034" y="0"/>
                </a:moveTo>
                <a:lnTo>
                  <a:pt x="131952" y="0"/>
                </a:lnTo>
                <a:lnTo>
                  <a:pt x="131444" y="52197"/>
                </a:lnTo>
                <a:lnTo>
                  <a:pt x="129920" y="116205"/>
                </a:lnTo>
                <a:lnTo>
                  <a:pt x="126618" y="177546"/>
                </a:lnTo>
                <a:lnTo>
                  <a:pt x="121411" y="221615"/>
                </a:lnTo>
                <a:lnTo>
                  <a:pt x="105536" y="269875"/>
                </a:lnTo>
                <a:lnTo>
                  <a:pt x="79755" y="308610"/>
                </a:lnTo>
                <a:lnTo>
                  <a:pt x="44576" y="341376"/>
                </a:lnTo>
                <a:lnTo>
                  <a:pt x="0" y="371348"/>
                </a:lnTo>
                <a:lnTo>
                  <a:pt x="49402" y="371348"/>
                </a:lnTo>
                <a:lnTo>
                  <a:pt x="105155" y="317754"/>
                </a:lnTo>
                <a:lnTo>
                  <a:pt x="127507" y="278638"/>
                </a:lnTo>
                <a:lnTo>
                  <a:pt x="142493" y="229997"/>
                </a:lnTo>
                <a:lnTo>
                  <a:pt x="148589" y="169926"/>
                </a:lnTo>
                <a:lnTo>
                  <a:pt x="151764" y="91313"/>
                </a:lnTo>
                <a:lnTo>
                  <a:pt x="152907" y="23114"/>
                </a:lnTo>
                <a:lnTo>
                  <a:pt x="153034" y="1270"/>
                </a:lnTo>
                <a:lnTo>
                  <a:pt x="15303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705081" y="4865878"/>
            <a:ext cx="116839" cy="13335"/>
          </a:xfrm>
          <a:custGeom>
            <a:avLst/>
            <a:gdLst/>
            <a:ahLst/>
            <a:cxnLst/>
            <a:rect l="l" t="t" r="r" b="b"/>
            <a:pathLst>
              <a:path w="116840" h="13335">
                <a:moveTo>
                  <a:pt x="116458" y="0"/>
                </a:moveTo>
                <a:lnTo>
                  <a:pt x="0" y="0"/>
                </a:lnTo>
                <a:lnTo>
                  <a:pt x="25145" y="8382"/>
                </a:lnTo>
                <a:lnTo>
                  <a:pt x="33781" y="10541"/>
                </a:lnTo>
                <a:lnTo>
                  <a:pt x="42544" y="12065"/>
                </a:lnTo>
                <a:lnTo>
                  <a:pt x="51561" y="12827"/>
                </a:lnTo>
                <a:lnTo>
                  <a:pt x="60832" y="13081"/>
                </a:lnTo>
                <a:lnTo>
                  <a:pt x="72897" y="12446"/>
                </a:lnTo>
                <a:lnTo>
                  <a:pt x="84581" y="10541"/>
                </a:lnTo>
                <a:lnTo>
                  <a:pt x="96392" y="7620"/>
                </a:lnTo>
                <a:lnTo>
                  <a:pt x="107949" y="3556"/>
                </a:lnTo>
                <a:lnTo>
                  <a:pt x="11645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836145" y="4859782"/>
            <a:ext cx="153670" cy="19685"/>
          </a:xfrm>
          <a:custGeom>
            <a:avLst/>
            <a:gdLst/>
            <a:ahLst/>
            <a:cxnLst/>
            <a:rect l="l" t="t" r="r" b="b"/>
            <a:pathLst>
              <a:path w="153670" h="19685">
                <a:moveTo>
                  <a:pt x="153161" y="0"/>
                </a:moveTo>
                <a:lnTo>
                  <a:pt x="0" y="0"/>
                </a:lnTo>
                <a:lnTo>
                  <a:pt x="24002" y="9652"/>
                </a:lnTo>
                <a:lnTo>
                  <a:pt x="35686" y="14097"/>
                </a:lnTo>
                <a:lnTo>
                  <a:pt x="47624" y="17145"/>
                </a:lnTo>
                <a:lnTo>
                  <a:pt x="59943" y="18796"/>
                </a:lnTo>
                <a:lnTo>
                  <a:pt x="60959" y="18796"/>
                </a:lnTo>
                <a:lnTo>
                  <a:pt x="71246" y="19177"/>
                </a:lnTo>
                <a:lnTo>
                  <a:pt x="131952" y="4826"/>
                </a:lnTo>
                <a:lnTo>
                  <a:pt x="153034" y="4826"/>
                </a:lnTo>
                <a:lnTo>
                  <a:pt x="153161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1764771" y="4831079"/>
            <a:ext cx="142875" cy="21590"/>
          </a:xfrm>
          <a:custGeom>
            <a:avLst/>
            <a:gdLst/>
            <a:ahLst/>
            <a:cxnLst/>
            <a:rect l="l" t="t" r="r" b="b"/>
            <a:pathLst>
              <a:path w="142875" h="21589">
                <a:moveTo>
                  <a:pt x="71374" y="0"/>
                </a:moveTo>
                <a:lnTo>
                  <a:pt x="30988" y="16510"/>
                </a:lnTo>
                <a:lnTo>
                  <a:pt x="0" y="21590"/>
                </a:lnTo>
                <a:lnTo>
                  <a:pt x="142621" y="21590"/>
                </a:lnTo>
                <a:lnTo>
                  <a:pt x="132461" y="21082"/>
                </a:lnTo>
                <a:lnTo>
                  <a:pt x="122428" y="19558"/>
                </a:lnTo>
                <a:lnTo>
                  <a:pt x="112268" y="17018"/>
                </a:lnTo>
                <a:lnTo>
                  <a:pt x="102108" y="13081"/>
                </a:lnTo>
                <a:lnTo>
                  <a:pt x="7137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907393" y="4831334"/>
            <a:ext cx="81915" cy="21590"/>
          </a:xfrm>
          <a:custGeom>
            <a:avLst/>
            <a:gdLst/>
            <a:ahLst/>
            <a:cxnLst/>
            <a:rect l="l" t="t" r="r" b="b"/>
            <a:pathLst>
              <a:path w="81915" h="21589">
                <a:moveTo>
                  <a:pt x="81915" y="0"/>
                </a:moveTo>
                <a:lnTo>
                  <a:pt x="30861" y="16510"/>
                </a:lnTo>
                <a:lnTo>
                  <a:pt x="23114" y="18923"/>
                </a:lnTo>
                <a:lnTo>
                  <a:pt x="22860" y="18923"/>
                </a:lnTo>
                <a:lnTo>
                  <a:pt x="15748" y="20193"/>
                </a:lnTo>
                <a:lnTo>
                  <a:pt x="8001" y="21082"/>
                </a:lnTo>
                <a:lnTo>
                  <a:pt x="0" y="21336"/>
                </a:lnTo>
                <a:lnTo>
                  <a:pt x="81915" y="21336"/>
                </a:lnTo>
                <a:lnTo>
                  <a:pt x="81915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989307" y="4831079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5">
                <a:moveTo>
                  <a:pt x="889" y="0"/>
                </a:moveTo>
                <a:lnTo>
                  <a:pt x="0" y="0"/>
                </a:lnTo>
                <a:lnTo>
                  <a:pt x="0" y="254"/>
                </a:lnTo>
                <a:lnTo>
                  <a:pt x="889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1774423" y="4934711"/>
            <a:ext cx="158496" cy="19507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781288" y="4261103"/>
            <a:ext cx="1957070" cy="0"/>
          </a:xfrm>
          <a:custGeom>
            <a:avLst/>
            <a:gdLst/>
            <a:ahLst/>
            <a:cxnLst/>
            <a:rect l="l" t="t" r="r" b="b"/>
            <a:pathLst>
              <a:path w="1957070">
                <a:moveTo>
                  <a:pt x="0" y="0"/>
                </a:moveTo>
                <a:lnTo>
                  <a:pt x="1956816" y="0"/>
                </a:lnTo>
              </a:path>
            </a:pathLst>
          </a:custGeom>
          <a:ln w="6096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535" y="166420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35" y="8128"/>
                </a:lnTo>
                <a:lnTo>
                  <a:pt x="65519" y="30861"/>
                </a:lnTo>
                <a:lnTo>
                  <a:pt x="30873" y="65532"/>
                </a:lnTo>
                <a:lnTo>
                  <a:pt x="8153" y="109473"/>
                </a:lnTo>
                <a:lnTo>
                  <a:pt x="0" y="160020"/>
                </a:lnTo>
                <a:lnTo>
                  <a:pt x="8153" y="210565"/>
                </a:lnTo>
                <a:lnTo>
                  <a:pt x="30873" y="254508"/>
                </a:lnTo>
                <a:lnTo>
                  <a:pt x="65519" y="289179"/>
                </a:lnTo>
                <a:lnTo>
                  <a:pt x="109435" y="311912"/>
                </a:lnTo>
                <a:lnTo>
                  <a:pt x="160020" y="320040"/>
                </a:lnTo>
                <a:lnTo>
                  <a:pt x="210604" y="311912"/>
                </a:lnTo>
                <a:lnTo>
                  <a:pt x="254520" y="289179"/>
                </a:lnTo>
                <a:lnTo>
                  <a:pt x="289166" y="254508"/>
                </a:lnTo>
                <a:lnTo>
                  <a:pt x="311886" y="210565"/>
                </a:lnTo>
                <a:lnTo>
                  <a:pt x="320040" y="160020"/>
                </a:lnTo>
                <a:lnTo>
                  <a:pt x="311886" y="109473"/>
                </a:lnTo>
                <a:lnTo>
                  <a:pt x="289166" y="65532"/>
                </a:lnTo>
                <a:lnTo>
                  <a:pt x="254520" y="30861"/>
                </a:lnTo>
                <a:lnTo>
                  <a:pt x="210604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200660" y="3812287"/>
            <a:ext cx="24764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法律与合同执行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74421" y="4455255"/>
            <a:ext cx="2854325" cy="391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490"/>
              </a:lnSpc>
            </a:pP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独立、快速的商业法庭和遵守国际仲 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裁标准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264914" y="3812287"/>
            <a:ext cx="273050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4320" algn="l"/>
              </a:tabLst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5	</a:t>
            </a: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政治和宏观稳定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4341621" y="4460462"/>
            <a:ext cx="320548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宏观经济环境（通胀、债</a:t>
            </a:r>
            <a:r>
              <a:rPr sz="1400" spc="-20" dirty="0">
                <a:solidFill>
                  <a:srgbClr val="1E1E1E"/>
                </a:solidFill>
                <a:latin typeface="SimSun"/>
                <a:cs typeface="SimSun"/>
              </a:rPr>
              <a:t>务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、货币</a:t>
            </a:r>
            <a:r>
              <a:rPr sz="1400" spc="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r>
              <a:rPr sz="1400" spc="-40" dirty="0">
                <a:solidFill>
                  <a:srgbClr val="1E1E1E"/>
                </a:solidFill>
                <a:latin typeface="SimSun"/>
                <a:cs typeface="SimSun"/>
              </a:rPr>
              <a:t>和跨</a:t>
            </a:r>
            <a:r>
              <a:rPr sz="1400" spc="-3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党派共识高度稳定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596121" y="3821271"/>
            <a:ext cx="223913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积极的全球认知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411082" y="4460462"/>
            <a:ext cx="28543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巴基斯坦的叙事转变在全球范围内引 起共鸣，展现了其生存能力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96392" y="1719835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100584" y="375513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35" y="8128"/>
                </a:lnTo>
                <a:lnTo>
                  <a:pt x="65519" y="30861"/>
                </a:lnTo>
                <a:lnTo>
                  <a:pt x="30873" y="65532"/>
                </a:lnTo>
                <a:lnTo>
                  <a:pt x="8153" y="109473"/>
                </a:lnTo>
                <a:lnTo>
                  <a:pt x="0" y="160020"/>
                </a:lnTo>
                <a:lnTo>
                  <a:pt x="8153" y="210565"/>
                </a:lnTo>
                <a:lnTo>
                  <a:pt x="30873" y="254508"/>
                </a:lnTo>
                <a:lnTo>
                  <a:pt x="65519" y="289179"/>
                </a:lnTo>
                <a:lnTo>
                  <a:pt x="109435" y="311912"/>
                </a:lnTo>
                <a:lnTo>
                  <a:pt x="160020" y="320040"/>
                </a:lnTo>
                <a:lnTo>
                  <a:pt x="210604" y="311912"/>
                </a:lnTo>
                <a:lnTo>
                  <a:pt x="254520" y="289179"/>
                </a:lnTo>
                <a:lnTo>
                  <a:pt x="289166" y="254508"/>
                </a:lnTo>
                <a:lnTo>
                  <a:pt x="311886" y="210565"/>
                </a:lnTo>
                <a:lnTo>
                  <a:pt x="320040" y="160020"/>
                </a:lnTo>
                <a:lnTo>
                  <a:pt x="311886" y="109473"/>
                </a:lnTo>
                <a:lnTo>
                  <a:pt x="289166" y="65532"/>
                </a:lnTo>
                <a:lnTo>
                  <a:pt x="254520" y="30861"/>
                </a:lnTo>
                <a:lnTo>
                  <a:pt x="210604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160520" y="166420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 txBox="1"/>
          <p:nvPr/>
        </p:nvSpPr>
        <p:spPr>
          <a:xfrm>
            <a:off x="4260850" y="1720724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495546" y="1743424"/>
            <a:ext cx="252145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15" dirty="0">
                <a:solidFill>
                  <a:srgbClr val="1E1E1E"/>
                </a:solidFill>
                <a:latin typeface="SimSun"/>
                <a:cs typeface="SimSun"/>
              </a:rPr>
              <a:t>一站式投资者便利服务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163567" y="375513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39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199119" y="1664207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8301355" y="1719835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202168" y="3755135"/>
            <a:ext cx="320040" cy="320040"/>
          </a:xfrm>
          <a:custGeom>
            <a:avLst/>
            <a:gdLst/>
            <a:ahLst/>
            <a:cxnLst/>
            <a:rect l="l" t="t" r="r" b="b"/>
            <a:pathLst>
              <a:path w="320040" h="320039">
                <a:moveTo>
                  <a:pt x="160020" y="0"/>
                </a:moveTo>
                <a:lnTo>
                  <a:pt x="109474" y="8128"/>
                </a:lnTo>
                <a:lnTo>
                  <a:pt x="65532" y="30861"/>
                </a:lnTo>
                <a:lnTo>
                  <a:pt x="30861" y="65532"/>
                </a:lnTo>
                <a:lnTo>
                  <a:pt x="8128" y="109473"/>
                </a:lnTo>
                <a:lnTo>
                  <a:pt x="0" y="160020"/>
                </a:lnTo>
                <a:lnTo>
                  <a:pt x="8128" y="210565"/>
                </a:lnTo>
                <a:lnTo>
                  <a:pt x="30861" y="254508"/>
                </a:lnTo>
                <a:lnTo>
                  <a:pt x="65532" y="289179"/>
                </a:lnTo>
                <a:lnTo>
                  <a:pt x="109474" y="311912"/>
                </a:lnTo>
                <a:lnTo>
                  <a:pt x="160020" y="320040"/>
                </a:lnTo>
                <a:lnTo>
                  <a:pt x="210566" y="311912"/>
                </a:lnTo>
                <a:lnTo>
                  <a:pt x="254508" y="289179"/>
                </a:lnTo>
                <a:lnTo>
                  <a:pt x="289179" y="254508"/>
                </a:lnTo>
                <a:lnTo>
                  <a:pt x="311912" y="210565"/>
                </a:lnTo>
                <a:lnTo>
                  <a:pt x="320040" y="160020"/>
                </a:lnTo>
                <a:lnTo>
                  <a:pt x="311912" y="109473"/>
                </a:lnTo>
                <a:lnTo>
                  <a:pt x="289179" y="65532"/>
                </a:lnTo>
                <a:lnTo>
                  <a:pt x="254508" y="30861"/>
                </a:lnTo>
                <a:lnTo>
                  <a:pt x="210566" y="8128"/>
                </a:lnTo>
                <a:lnTo>
                  <a:pt x="16002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305545" y="3812287"/>
            <a:ext cx="13906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0" y="3264408"/>
            <a:ext cx="12192000" cy="289560"/>
          </a:xfrm>
          <a:custGeom>
            <a:avLst/>
            <a:gdLst/>
            <a:ahLst/>
            <a:cxnLst/>
            <a:rect l="l" t="t" r="r" b="b"/>
            <a:pathLst>
              <a:path w="12192000" h="289560">
                <a:moveTo>
                  <a:pt x="0" y="289051"/>
                </a:moveTo>
                <a:lnTo>
                  <a:pt x="12191746" y="289051"/>
                </a:lnTo>
                <a:lnTo>
                  <a:pt x="12191746" y="0"/>
                </a:lnTo>
                <a:lnTo>
                  <a:pt x="0" y="0"/>
                </a:lnTo>
                <a:lnTo>
                  <a:pt x="0" y="289051"/>
                </a:lnTo>
                <a:close/>
              </a:path>
            </a:pathLst>
          </a:custGeom>
          <a:solidFill>
            <a:srgbClr val="B8B8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31023" y="1569719"/>
            <a:ext cx="646176" cy="6431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191" y="5590032"/>
            <a:ext cx="12179935" cy="704215"/>
          </a:xfrm>
          <a:custGeom>
            <a:avLst/>
            <a:gdLst/>
            <a:ahLst/>
            <a:cxnLst/>
            <a:rect l="l" t="t" r="r" b="b"/>
            <a:pathLst>
              <a:path w="12179935" h="704214">
                <a:moveTo>
                  <a:pt x="0" y="703935"/>
                </a:moveTo>
                <a:lnTo>
                  <a:pt x="12179554" y="703935"/>
                </a:lnTo>
                <a:lnTo>
                  <a:pt x="12179554" y="0"/>
                </a:lnTo>
                <a:lnTo>
                  <a:pt x="0" y="0"/>
                </a:lnTo>
                <a:lnTo>
                  <a:pt x="0" y="70393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318066" y="5801010"/>
            <a:ext cx="7740333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55"/>
              </a:lnSpc>
            </a:pP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巴基斯坦目前正在制定激励措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施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，以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促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进私营部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门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在多个领</a:t>
            </a:r>
            <a:r>
              <a:rPr sz="2000" b="1" spc="-25" dirty="0">
                <a:solidFill>
                  <a:srgbClr val="FFFFFF"/>
                </a:solidFill>
                <a:latin typeface="SimSun"/>
                <a:cs typeface="SimSun"/>
              </a:rPr>
              <a:t>域</a:t>
            </a: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的投资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748528" y="5526023"/>
            <a:ext cx="716280" cy="186055"/>
          </a:xfrm>
          <a:custGeom>
            <a:avLst/>
            <a:gdLst/>
            <a:ahLst/>
            <a:cxnLst/>
            <a:rect l="l" t="t" r="r" b="b"/>
            <a:pathLst>
              <a:path w="716279" h="186054">
                <a:moveTo>
                  <a:pt x="716026" y="0"/>
                </a:moveTo>
                <a:lnTo>
                  <a:pt x="0" y="0"/>
                </a:lnTo>
                <a:lnTo>
                  <a:pt x="358139" y="185839"/>
                </a:lnTo>
                <a:lnTo>
                  <a:pt x="716026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437739" y="0"/>
            <a:ext cx="697752" cy="6918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z="1200" dirty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96" name="object 88"/>
          <p:cNvSpPr txBox="1"/>
          <p:nvPr/>
        </p:nvSpPr>
        <p:spPr>
          <a:xfrm>
            <a:off x="4267200" y="3810000"/>
            <a:ext cx="1390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7" name="object 88"/>
          <p:cNvSpPr txBox="1"/>
          <p:nvPr/>
        </p:nvSpPr>
        <p:spPr>
          <a:xfrm>
            <a:off x="192458" y="3802763"/>
            <a:ext cx="13906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7994" y="359163"/>
            <a:ext cx="2551991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3200" b="1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政府</a:t>
            </a:r>
            <a:r>
              <a:rPr sz="3200" b="1" spc="-20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继续</a:t>
            </a:r>
            <a:r>
              <a:rPr sz="3200" b="1" spc="-30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采</a:t>
            </a:r>
            <a:r>
              <a:rPr sz="3200" b="1" spc="-50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取</a:t>
            </a:r>
            <a:r>
              <a:rPr sz="3200" b="1" spc="-20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重大</a:t>
            </a:r>
            <a:r>
              <a:rPr sz="3200" b="1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措</a:t>
            </a:r>
            <a:r>
              <a:rPr sz="3200" b="1" spc="-20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施</a:t>
            </a:r>
            <a:r>
              <a:rPr sz="3200" b="1" dirty="0" err="1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</a:t>
            </a:r>
            <a:r>
              <a:rPr sz="3200" b="1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增</a:t>
            </a:r>
            <a:r>
              <a:rPr sz="3200" b="1" spc="-20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</a:rPr>
              <a:t>强</a:t>
            </a:r>
            <a:r>
              <a:rPr sz="3200" b="1" spc="-25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algun Gothic"/>
              </a:rPr>
              <a:t>私</a:t>
            </a:r>
            <a:r>
              <a:rPr sz="3200" b="1" spc="-40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营部</a:t>
            </a:r>
            <a:r>
              <a:rPr sz="3200" b="1" spc="-25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门的吸引力和生存</a:t>
            </a:r>
            <a:r>
              <a:rPr sz="3200" b="1" spc="-20" dirty="0" err="1" smtClean="0">
                <a:solidFill>
                  <a:srgbClr val="005C2E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力</a:t>
            </a:r>
            <a:endParaRPr sz="3200" dirty="0">
              <a:latin typeface="SimSun" panose="02010600030101010101" pitchFamily="2" charset="-122"/>
              <a:ea typeface="SimSun" panose="02010600030101010101" pitchFamily="2" charset="-122"/>
              <a:cs typeface="MS Gothic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20000" y="1524000"/>
            <a:ext cx="4572000" cy="5334000"/>
          </a:xfrm>
          <a:custGeom>
            <a:avLst/>
            <a:gdLst/>
            <a:ahLst/>
            <a:cxnLst/>
            <a:rect l="l" t="t" r="r" b="b"/>
            <a:pathLst>
              <a:path w="4572000" h="5334000">
                <a:moveTo>
                  <a:pt x="0" y="5334000"/>
                </a:moveTo>
                <a:lnTo>
                  <a:pt x="4572000" y="5334000"/>
                </a:lnTo>
                <a:lnTo>
                  <a:pt x="4572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8000" y="1524000"/>
            <a:ext cx="4572000" cy="5334000"/>
          </a:xfrm>
          <a:custGeom>
            <a:avLst/>
            <a:gdLst/>
            <a:ahLst/>
            <a:cxnLst/>
            <a:rect l="l" t="t" r="r" b="b"/>
            <a:pathLst>
              <a:path w="4572000" h="5334000">
                <a:moveTo>
                  <a:pt x="0" y="5334000"/>
                </a:moveTo>
                <a:lnTo>
                  <a:pt x="4572000" y="5334000"/>
                </a:lnTo>
                <a:lnTo>
                  <a:pt x="4572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0" y="1524000"/>
            <a:ext cx="9144000" cy="2578735"/>
          </a:xfrm>
          <a:custGeom>
            <a:avLst/>
            <a:gdLst/>
            <a:ahLst/>
            <a:cxnLst/>
            <a:rect l="l" t="t" r="r" b="b"/>
            <a:pathLst>
              <a:path w="9144000" h="2578735">
                <a:moveTo>
                  <a:pt x="9144000" y="0"/>
                </a:moveTo>
                <a:lnTo>
                  <a:pt x="0" y="0"/>
                </a:lnTo>
                <a:lnTo>
                  <a:pt x="4572000" y="2578608"/>
                </a:lnTo>
                <a:lnTo>
                  <a:pt x="914400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120129" y="541281"/>
            <a:ext cx="1875537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30" dirty="0">
                <a:solidFill>
                  <a:srgbClr val="005C2E"/>
                </a:solidFill>
                <a:latin typeface="SimSun"/>
                <a:cs typeface="SimSun"/>
              </a:rPr>
              <a:t>确保投资保护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48554" y="971010"/>
            <a:ext cx="240322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实施关键投资法</a:t>
            </a:r>
            <a:r>
              <a:rPr sz="1400" spc="-15" dirty="0">
                <a:solidFill>
                  <a:srgbClr val="1E1E1E"/>
                </a:solidFill>
                <a:latin typeface="SimSun"/>
                <a:cs typeface="SimSun"/>
              </a:rPr>
              <a:t>规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，例如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：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21021" y="1235297"/>
            <a:ext cx="3080892" cy="5078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•	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外国私人投资促进与保护法</a:t>
            </a:r>
            <a:endParaRPr sz="14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  <a:tabLst>
                <a:tab pos="299085" algn="l"/>
              </a:tabLst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•	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与友好国家签订的双边投资条</a:t>
            </a:r>
            <a:r>
              <a:rPr sz="1200" dirty="0">
                <a:solidFill>
                  <a:srgbClr val="1E1E1E"/>
                </a:solidFill>
                <a:latin typeface="SimSun"/>
                <a:cs typeface="SimSun"/>
              </a:rPr>
              <a:t>约</a:t>
            </a:r>
            <a:endParaRPr sz="1200" dirty="0">
              <a:latin typeface="SimSun"/>
              <a:cs typeface="SimSu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21020" y="1744567"/>
            <a:ext cx="338378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•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	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经济技术特区（</a:t>
            </a:r>
            <a:r>
              <a:rPr sz="1400" spc="-10" dirty="0" err="1" smtClean="0">
                <a:solidFill>
                  <a:srgbClr val="1E1E1E"/>
                </a:solidFill>
                <a:latin typeface="Arial"/>
                <a:cs typeface="Arial"/>
              </a:rPr>
              <a:t>SE</a:t>
            </a:r>
            <a:r>
              <a:rPr sz="1400" spc="10" dirty="0" err="1" smtClean="0">
                <a:solidFill>
                  <a:srgbClr val="1E1E1E"/>
                </a:solidFill>
                <a:latin typeface="Arial"/>
                <a:cs typeface="Arial"/>
              </a:rPr>
              <a:t>Z</a:t>
            </a:r>
            <a:r>
              <a:rPr lang="en-US" sz="1400" spc="10" dirty="0" err="1" smtClean="0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、</a:t>
            </a:r>
            <a:r>
              <a:rPr sz="1400" spc="-10" dirty="0" err="1" smtClean="0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spc="5" dirty="0" err="1" smtClean="0">
                <a:solidFill>
                  <a:srgbClr val="1E1E1E"/>
                </a:solidFill>
                <a:latin typeface="Arial"/>
                <a:cs typeface="Arial"/>
              </a:rPr>
              <a:t>T</a:t>
            </a:r>
            <a:r>
              <a:rPr sz="1400" spc="10" dirty="0" err="1" smtClean="0">
                <a:solidFill>
                  <a:srgbClr val="1E1E1E"/>
                </a:solidFill>
                <a:latin typeface="Arial"/>
                <a:cs typeface="Arial"/>
              </a:rPr>
              <a:t>Z</a:t>
            </a:r>
            <a:r>
              <a:rPr lang="en-US" sz="1400" spc="10" dirty="0" err="1" smtClean="0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spc="-25" dirty="0" err="1" smtClean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r>
              <a:rPr sz="1400" spc="-25" dirty="0" err="1">
                <a:solidFill>
                  <a:srgbClr val="1E1E1E"/>
                </a:solidFill>
                <a:latin typeface="SimSun"/>
                <a:cs typeface="SimSun"/>
              </a:rPr>
              <a:t>监管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35678" y="3152001"/>
            <a:ext cx="128917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b="1" spc="-30" dirty="0">
                <a:solidFill>
                  <a:srgbClr val="005C2E"/>
                </a:solidFill>
                <a:latin typeface="SimSun"/>
                <a:cs typeface="SimSun"/>
              </a:rPr>
              <a:t>保障安全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45890" y="3759295"/>
            <a:ext cx="215011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经济特区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b="1" spc="-10" dirty="0" err="1">
                <a:solidFill>
                  <a:srgbClr val="1E1E1E"/>
                </a:solidFill>
                <a:latin typeface="Arial"/>
                <a:cs typeface="Arial"/>
              </a:rPr>
              <a:t>SE</a:t>
            </a:r>
            <a:r>
              <a:rPr sz="1400" b="1" spc="10" dirty="0" err="1">
                <a:solidFill>
                  <a:srgbClr val="1E1E1E"/>
                </a:solidFill>
                <a:latin typeface="Arial"/>
                <a:cs typeface="Arial"/>
              </a:rPr>
              <a:t>Z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r>
              <a:rPr sz="1400" b="1" spc="-25" dirty="0" err="1" smtClean="0">
                <a:solidFill>
                  <a:srgbClr val="1E1E1E"/>
                </a:solidFill>
                <a:latin typeface="SimSun"/>
                <a:cs typeface="SimSun"/>
              </a:rPr>
              <a:t>的</a:t>
            </a:r>
            <a:r>
              <a:rPr sz="1400" spc="-25" dirty="0" err="1" smtClean="0">
                <a:solidFill>
                  <a:srgbClr val="1E1E1E"/>
                </a:solidFill>
                <a:latin typeface="SimSun"/>
                <a:cs typeface="SimSun"/>
              </a:rPr>
              <a:t>预先</a:t>
            </a:r>
            <a:r>
              <a:rPr sz="1400" b="1" spc="-25" dirty="0" err="1" smtClean="0">
                <a:solidFill>
                  <a:srgbClr val="1E1E1E"/>
                </a:solidFill>
                <a:latin typeface="SimSun"/>
                <a:cs typeface="SimSun"/>
              </a:rPr>
              <a:t>批准</a:t>
            </a:r>
            <a:r>
              <a:rPr sz="1400" b="1" spc="-30" dirty="0" err="1" smtClean="0">
                <a:solidFill>
                  <a:srgbClr val="1E1E1E"/>
                </a:solidFill>
                <a:latin typeface="SimSun"/>
                <a:cs typeface="SimSun"/>
              </a:rPr>
              <a:t>场地准入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45890" y="4381341"/>
            <a:ext cx="201612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b="1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专门的、</a:t>
            </a:r>
            <a:r>
              <a:rPr sz="1400" b="1" dirty="0" err="1" smtClean="0">
                <a:solidFill>
                  <a:srgbClr val="1E1E1E"/>
                </a:solidFill>
                <a:latin typeface="SimSun"/>
                <a:cs typeface="SimSun"/>
              </a:rPr>
              <a:t>训练有素的安全部</a:t>
            </a:r>
            <a:r>
              <a:rPr sz="1400" b="1" spc="-5" dirty="0" err="1" smtClean="0">
                <a:solidFill>
                  <a:srgbClr val="1E1E1E"/>
                </a:solidFill>
                <a:latin typeface="SimSun"/>
                <a:cs typeface="SimSun"/>
              </a:rPr>
              <a:t>门</a:t>
            </a:r>
            <a:r>
              <a:rPr sz="1400" b="1" spc="-5" dirty="0" err="1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sz="1400" b="1" dirty="0" err="1">
                <a:solidFill>
                  <a:srgbClr val="1E1E1E"/>
                </a:solidFill>
                <a:latin typeface="SimSun"/>
                <a:cs typeface="SimSun"/>
              </a:rPr>
              <a:t>保护投资者安全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45890" y="5005927"/>
            <a:ext cx="1878964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加强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工业区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的执法和监测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5890" y="5635034"/>
            <a:ext cx="21717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6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 err="1">
                <a:solidFill>
                  <a:srgbClr val="1E1E1E"/>
                </a:solidFill>
                <a:latin typeface="SimSun"/>
                <a:cs typeface="SimSun"/>
              </a:rPr>
              <a:t>受控、</a:t>
            </a:r>
            <a:r>
              <a:rPr sz="1400" dirty="0" err="1" smtClean="0">
                <a:solidFill>
                  <a:srgbClr val="1E1E1E"/>
                </a:solidFill>
                <a:latin typeface="SimSun"/>
                <a:cs typeface="SimSun"/>
              </a:rPr>
              <a:t>严密监控且</a:t>
            </a:r>
            <a:r>
              <a:rPr sz="1400" b="1" dirty="0" err="1" smtClean="0">
                <a:solidFill>
                  <a:srgbClr val="1E1E1E"/>
                </a:solidFill>
                <a:latin typeface="SimSun"/>
                <a:cs typeface="SimSun"/>
              </a:rPr>
              <a:t>安全的项目</a:t>
            </a:r>
            <a:r>
              <a:rPr sz="1400" b="1" spc="-30" dirty="0" err="1" smtClean="0">
                <a:solidFill>
                  <a:srgbClr val="1E1E1E"/>
                </a:solidFill>
                <a:latin typeface="SimSun"/>
                <a:cs typeface="SimSun"/>
              </a:rPr>
              <a:t>现场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65993" y="3138170"/>
            <a:ext cx="1433830" cy="44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680"/>
              </a:lnSpc>
            </a:pPr>
            <a:r>
              <a:rPr b="1" spc="-25" dirty="0" err="1" smtClean="0">
                <a:solidFill>
                  <a:srgbClr val="005C2E"/>
                </a:solidFill>
                <a:latin typeface="SimSun"/>
                <a:cs typeface="SimSun"/>
              </a:rPr>
              <a:t>实现全球贸易准</a:t>
            </a:r>
            <a:r>
              <a:rPr b="1" dirty="0" err="1" smtClean="0">
                <a:solidFill>
                  <a:srgbClr val="005C2E"/>
                </a:solidFill>
                <a:latin typeface="SimSun"/>
                <a:cs typeface="SimSun"/>
              </a:rPr>
              <a:t>入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96602" y="3755358"/>
            <a:ext cx="2167371" cy="1308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出口便利化计划</a:t>
            </a:r>
            <a:endParaRPr sz="1400" b="1" dirty="0">
              <a:latin typeface="SimSun"/>
              <a:cs typeface="SimSun"/>
            </a:endParaRPr>
          </a:p>
          <a:p>
            <a:pPr marL="192405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1E1E1E"/>
                </a:solidFill>
                <a:latin typeface="Arial"/>
                <a:cs typeface="Arial"/>
              </a:rPr>
              <a:t>F</a:t>
            </a:r>
            <a:r>
              <a:rPr sz="1400" spc="-10" dirty="0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  <a:p>
            <a:pPr marL="12700">
              <a:spcBef>
                <a:spcPts val="600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" dirty="0" err="1" smtClean="0">
                <a:solidFill>
                  <a:srgbClr val="1E1E1E"/>
                </a:solidFill>
                <a:latin typeface="SimSun"/>
                <a:cs typeface="SimSun"/>
              </a:rPr>
              <a:t>签署</a:t>
            </a:r>
            <a:r>
              <a:rPr sz="1400" b="1" spc="-5" dirty="0" err="1" smtClean="0">
                <a:solidFill>
                  <a:srgbClr val="1E1E1E"/>
                </a:solidFill>
                <a:latin typeface="SimSun"/>
                <a:cs typeface="SimSun"/>
              </a:rPr>
              <a:t>主要贸易协定</a:t>
            </a:r>
            <a:endParaRPr lang="en-US" sz="1400" b="1" spc="-5" dirty="0" smtClean="0">
              <a:solidFill>
                <a:srgbClr val="1E1E1E"/>
              </a:solidFill>
              <a:latin typeface="SimSun"/>
              <a:cs typeface="SimSun"/>
            </a:endParaRPr>
          </a:p>
          <a:p>
            <a:pPr marL="12700">
              <a:spcBef>
                <a:spcPts val="600"/>
              </a:spcBef>
            </a:pPr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（</a:t>
            </a:r>
            <a:r>
              <a:rPr sz="1400" dirty="0" smtClean="0">
                <a:solidFill>
                  <a:srgbClr val="1E1E1E"/>
                </a:solidFill>
                <a:latin typeface="Arial"/>
                <a:cs typeface="Arial"/>
              </a:rPr>
              <a:t>PTAs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sz="1400" dirty="0" smtClean="0">
                <a:solidFill>
                  <a:srgbClr val="1E1E1E"/>
                </a:solidFill>
                <a:latin typeface="Arial"/>
                <a:cs typeface="Arial"/>
              </a:rPr>
              <a:t>&amp; </a:t>
            </a:r>
            <a:r>
              <a:rPr sz="1400" spc="-15" dirty="0" smtClean="0">
                <a:solidFill>
                  <a:srgbClr val="1E1E1E"/>
                </a:solidFill>
                <a:latin typeface="Arial"/>
                <a:cs typeface="Arial"/>
              </a:rPr>
              <a:t>FTAs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连接全球主要市场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896601" y="5079079"/>
            <a:ext cx="19767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200" spc="5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进入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南亚自由贸易区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596128" y="426719"/>
            <a:ext cx="417195" cy="381000"/>
          </a:xfrm>
          <a:custGeom>
            <a:avLst/>
            <a:gdLst/>
            <a:ahLst/>
            <a:cxnLst/>
            <a:rect l="l" t="t" r="r" b="b"/>
            <a:pathLst>
              <a:path w="417195" h="381000">
                <a:moveTo>
                  <a:pt x="208534" y="0"/>
                </a:moveTo>
                <a:lnTo>
                  <a:pt x="160655" y="5080"/>
                </a:lnTo>
                <a:lnTo>
                  <a:pt x="116840" y="19431"/>
                </a:lnTo>
                <a:lnTo>
                  <a:pt x="78105" y="41910"/>
                </a:lnTo>
                <a:lnTo>
                  <a:pt x="45847" y="71374"/>
                </a:lnTo>
                <a:lnTo>
                  <a:pt x="21209" y="106807"/>
                </a:lnTo>
                <a:lnTo>
                  <a:pt x="5461" y="146812"/>
                </a:lnTo>
                <a:lnTo>
                  <a:pt x="0" y="190500"/>
                </a:lnTo>
                <a:lnTo>
                  <a:pt x="5461" y="234188"/>
                </a:lnTo>
                <a:lnTo>
                  <a:pt x="21209" y="274320"/>
                </a:lnTo>
                <a:lnTo>
                  <a:pt x="45847" y="309753"/>
                </a:lnTo>
                <a:lnTo>
                  <a:pt x="78105" y="339217"/>
                </a:lnTo>
                <a:lnTo>
                  <a:pt x="116840" y="361696"/>
                </a:lnTo>
                <a:lnTo>
                  <a:pt x="160655" y="375920"/>
                </a:lnTo>
                <a:lnTo>
                  <a:pt x="208534" y="381000"/>
                </a:lnTo>
                <a:lnTo>
                  <a:pt x="256413" y="375920"/>
                </a:lnTo>
                <a:lnTo>
                  <a:pt x="300228" y="361696"/>
                </a:lnTo>
                <a:lnTo>
                  <a:pt x="338963" y="339217"/>
                </a:lnTo>
                <a:lnTo>
                  <a:pt x="371221" y="309753"/>
                </a:lnTo>
                <a:lnTo>
                  <a:pt x="395859" y="274320"/>
                </a:lnTo>
                <a:lnTo>
                  <a:pt x="411607" y="234188"/>
                </a:lnTo>
                <a:lnTo>
                  <a:pt x="417068" y="190500"/>
                </a:lnTo>
                <a:lnTo>
                  <a:pt x="411607" y="146812"/>
                </a:lnTo>
                <a:lnTo>
                  <a:pt x="395859" y="106807"/>
                </a:lnTo>
                <a:lnTo>
                  <a:pt x="371221" y="71374"/>
                </a:lnTo>
                <a:lnTo>
                  <a:pt x="338963" y="41910"/>
                </a:lnTo>
                <a:lnTo>
                  <a:pt x="300228" y="19431"/>
                </a:lnTo>
                <a:lnTo>
                  <a:pt x="256413" y="5080"/>
                </a:lnTo>
                <a:lnTo>
                  <a:pt x="20853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06440" y="2158631"/>
            <a:ext cx="3715385" cy="3708400"/>
          </a:xfrm>
          <a:custGeom>
            <a:avLst/>
            <a:gdLst/>
            <a:ahLst/>
            <a:cxnLst/>
            <a:rect l="l" t="t" r="r" b="b"/>
            <a:pathLst>
              <a:path w="3715384" h="3708400">
                <a:moveTo>
                  <a:pt x="2094102" y="3695700"/>
                </a:moveTo>
                <a:lnTo>
                  <a:pt x="1621027" y="3695700"/>
                </a:lnTo>
                <a:lnTo>
                  <a:pt x="1667636" y="3708400"/>
                </a:lnTo>
                <a:lnTo>
                  <a:pt x="2047493" y="3708400"/>
                </a:lnTo>
                <a:lnTo>
                  <a:pt x="2094102" y="3695700"/>
                </a:lnTo>
                <a:close/>
              </a:path>
              <a:path w="3715384" h="3708400">
                <a:moveTo>
                  <a:pt x="2186431" y="3683000"/>
                </a:moveTo>
                <a:lnTo>
                  <a:pt x="1528698" y="3683000"/>
                </a:lnTo>
                <a:lnTo>
                  <a:pt x="1574672" y="3695700"/>
                </a:lnTo>
                <a:lnTo>
                  <a:pt x="2140458" y="3695700"/>
                </a:lnTo>
                <a:lnTo>
                  <a:pt x="2186431" y="3683000"/>
                </a:lnTo>
                <a:close/>
              </a:path>
              <a:path w="3715384" h="3708400">
                <a:moveTo>
                  <a:pt x="2277110" y="38100"/>
                </a:moveTo>
                <a:lnTo>
                  <a:pt x="1438020" y="38100"/>
                </a:lnTo>
                <a:lnTo>
                  <a:pt x="1261871" y="88900"/>
                </a:lnTo>
                <a:lnTo>
                  <a:pt x="1218945" y="114300"/>
                </a:lnTo>
                <a:lnTo>
                  <a:pt x="1134490" y="139700"/>
                </a:lnTo>
                <a:lnTo>
                  <a:pt x="1093088" y="165100"/>
                </a:lnTo>
                <a:lnTo>
                  <a:pt x="1052321" y="177800"/>
                </a:lnTo>
                <a:lnTo>
                  <a:pt x="1011935" y="203200"/>
                </a:lnTo>
                <a:lnTo>
                  <a:pt x="972184" y="215900"/>
                </a:lnTo>
                <a:lnTo>
                  <a:pt x="932941" y="241300"/>
                </a:lnTo>
                <a:lnTo>
                  <a:pt x="894333" y="266700"/>
                </a:lnTo>
                <a:lnTo>
                  <a:pt x="856360" y="292100"/>
                </a:lnTo>
                <a:lnTo>
                  <a:pt x="819022" y="317500"/>
                </a:lnTo>
                <a:lnTo>
                  <a:pt x="746124" y="368300"/>
                </a:lnTo>
                <a:lnTo>
                  <a:pt x="710691" y="393700"/>
                </a:lnTo>
                <a:lnTo>
                  <a:pt x="676020" y="419100"/>
                </a:lnTo>
                <a:lnTo>
                  <a:pt x="641984" y="444500"/>
                </a:lnTo>
                <a:lnTo>
                  <a:pt x="608583" y="482600"/>
                </a:lnTo>
                <a:lnTo>
                  <a:pt x="575944" y="508000"/>
                </a:lnTo>
                <a:lnTo>
                  <a:pt x="544067" y="546100"/>
                </a:lnTo>
                <a:lnTo>
                  <a:pt x="512952" y="571500"/>
                </a:lnTo>
                <a:lnTo>
                  <a:pt x="482599" y="609600"/>
                </a:lnTo>
                <a:lnTo>
                  <a:pt x="453008" y="635000"/>
                </a:lnTo>
                <a:lnTo>
                  <a:pt x="424179" y="673100"/>
                </a:lnTo>
                <a:lnTo>
                  <a:pt x="396239" y="711200"/>
                </a:lnTo>
                <a:lnTo>
                  <a:pt x="369061" y="749300"/>
                </a:lnTo>
                <a:lnTo>
                  <a:pt x="342772" y="774700"/>
                </a:lnTo>
                <a:lnTo>
                  <a:pt x="317245" y="812800"/>
                </a:lnTo>
                <a:lnTo>
                  <a:pt x="292607" y="850900"/>
                </a:lnTo>
                <a:lnTo>
                  <a:pt x="268985" y="889000"/>
                </a:lnTo>
                <a:lnTo>
                  <a:pt x="246125" y="927100"/>
                </a:lnTo>
                <a:lnTo>
                  <a:pt x="224154" y="965200"/>
                </a:lnTo>
                <a:lnTo>
                  <a:pt x="203199" y="1003300"/>
                </a:lnTo>
                <a:lnTo>
                  <a:pt x="183133" y="1054100"/>
                </a:lnTo>
                <a:lnTo>
                  <a:pt x="164083" y="1092200"/>
                </a:lnTo>
                <a:lnTo>
                  <a:pt x="145922" y="1130300"/>
                </a:lnTo>
                <a:lnTo>
                  <a:pt x="128904" y="1168400"/>
                </a:lnTo>
                <a:lnTo>
                  <a:pt x="112775" y="1219200"/>
                </a:lnTo>
                <a:lnTo>
                  <a:pt x="97662" y="1257300"/>
                </a:lnTo>
                <a:lnTo>
                  <a:pt x="83565" y="1308100"/>
                </a:lnTo>
                <a:lnTo>
                  <a:pt x="70484" y="1346200"/>
                </a:lnTo>
                <a:lnTo>
                  <a:pt x="58546" y="1397000"/>
                </a:lnTo>
                <a:lnTo>
                  <a:pt x="47624" y="1435100"/>
                </a:lnTo>
                <a:lnTo>
                  <a:pt x="37718" y="1485900"/>
                </a:lnTo>
                <a:lnTo>
                  <a:pt x="28955" y="1524000"/>
                </a:lnTo>
                <a:lnTo>
                  <a:pt x="21462" y="1574800"/>
                </a:lnTo>
                <a:lnTo>
                  <a:pt x="14985" y="1612900"/>
                </a:lnTo>
                <a:lnTo>
                  <a:pt x="9651" y="1663700"/>
                </a:lnTo>
                <a:lnTo>
                  <a:pt x="5460" y="1714500"/>
                </a:lnTo>
                <a:lnTo>
                  <a:pt x="2412" y="1765300"/>
                </a:lnTo>
                <a:lnTo>
                  <a:pt x="634" y="1803400"/>
                </a:lnTo>
                <a:lnTo>
                  <a:pt x="0" y="1854200"/>
                </a:lnTo>
                <a:lnTo>
                  <a:pt x="634" y="1905000"/>
                </a:lnTo>
                <a:lnTo>
                  <a:pt x="2412" y="1955800"/>
                </a:lnTo>
                <a:lnTo>
                  <a:pt x="5460" y="1993900"/>
                </a:lnTo>
                <a:lnTo>
                  <a:pt x="9651" y="2044700"/>
                </a:lnTo>
                <a:lnTo>
                  <a:pt x="14985" y="2095500"/>
                </a:lnTo>
                <a:lnTo>
                  <a:pt x="21462" y="2133600"/>
                </a:lnTo>
                <a:lnTo>
                  <a:pt x="28955" y="2184400"/>
                </a:lnTo>
                <a:lnTo>
                  <a:pt x="37718" y="2235200"/>
                </a:lnTo>
                <a:lnTo>
                  <a:pt x="47624" y="2273300"/>
                </a:lnTo>
                <a:lnTo>
                  <a:pt x="58546" y="2324100"/>
                </a:lnTo>
                <a:lnTo>
                  <a:pt x="70484" y="2362200"/>
                </a:lnTo>
                <a:lnTo>
                  <a:pt x="83565" y="2413000"/>
                </a:lnTo>
                <a:lnTo>
                  <a:pt x="97662" y="2451100"/>
                </a:lnTo>
                <a:lnTo>
                  <a:pt x="112775" y="2489200"/>
                </a:lnTo>
                <a:lnTo>
                  <a:pt x="128904" y="2540000"/>
                </a:lnTo>
                <a:lnTo>
                  <a:pt x="145922" y="2578100"/>
                </a:lnTo>
                <a:lnTo>
                  <a:pt x="164083" y="2616200"/>
                </a:lnTo>
                <a:lnTo>
                  <a:pt x="183133" y="2667000"/>
                </a:lnTo>
                <a:lnTo>
                  <a:pt x="203199" y="2705100"/>
                </a:lnTo>
                <a:lnTo>
                  <a:pt x="224154" y="2743200"/>
                </a:lnTo>
                <a:lnTo>
                  <a:pt x="246125" y="2781300"/>
                </a:lnTo>
                <a:lnTo>
                  <a:pt x="268985" y="2819400"/>
                </a:lnTo>
                <a:lnTo>
                  <a:pt x="292607" y="2857500"/>
                </a:lnTo>
                <a:lnTo>
                  <a:pt x="317245" y="2895600"/>
                </a:lnTo>
                <a:lnTo>
                  <a:pt x="342772" y="2933700"/>
                </a:lnTo>
                <a:lnTo>
                  <a:pt x="369061" y="2971800"/>
                </a:lnTo>
                <a:lnTo>
                  <a:pt x="396239" y="2997200"/>
                </a:lnTo>
                <a:lnTo>
                  <a:pt x="424179" y="3035300"/>
                </a:lnTo>
                <a:lnTo>
                  <a:pt x="453008" y="3073400"/>
                </a:lnTo>
                <a:lnTo>
                  <a:pt x="482599" y="3111500"/>
                </a:lnTo>
                <a:lnTo>
                  <a:pt x="512952" y="3136900"/>
                </a:lnTo>
                <a:lnTo>
                  <a:pt x="544067" y="3175000"/>
                </a:lnTo>
                <a:lnTo>
                  <a:pt x="575944" y="3200400"/>
                </a:lnTo>
                <a:lnTo>
                  <a:pt x="608583" y="3225800"/>
                </a:lnTo>
                <a:lnTo>
                  <a:pt x="641984" y="3263900"/>
                </a:lnTo>
                <a:lnTo>
                  <a:pt x="676020" y="3289300"/>
                </a:lnTo>
                <a:lnTo>
                  <a:pt x="710691" y="3314700"/>
                </a:lnTo>
                <a:lnTo>
                  <a:pt x="746124" y="3340100"/>
                </a:lnTo>
                <a:lnTo>
                  <a:pt x="819022" y="3390900"/>
                </a:lnTo>
                <a:lnTo>
                  <a:pt x="856360" y="3416300"/>
                </a:lnTo>
                <a:lnTo>
                  <a:pt x="894333" y="3441700"/>
                </a:lnTo>
                <a:lnTo>
                  <a:pt x="932941" y="3467100"/>
                </a:lnTo>
                <a:lnTo>
                  <a:pt x="972184" y="3492500"/>
                </a:lnTo>
                <a:lnTo>
                  <a:pt x="1011935" y="3505200"/>
                </a:lnTo>
                <a:lnTo>
                  <a:pt x="1093088" y="3556000"/>
                </a:lnTo>
                <a:lnTo>
                  <a:pt x="1176527" y="3581400"/>
                </a:lnTo>
                <a:lnTo>
                  <a:pt x="1218945" y="3606800"/>
                </a:lnTo>
                <a:lnTo>
                  <a:pt x="1483232" y="3683000"/>
                </a:lnTo>
                <a:lnTo>
                  <a:pt x="2231897" y="3683000"/>
                </a:lnTo>
                <a:lnTo>
                  <a:pt x="2496311" y="3606800"/>
                </a:lnTo>
                <a:lnTo>
                  <a:pt x="2538729" y="3581400"/>
                </a:lnTo>
                <a:lnTo>
                  <a:pt x="2622041" y="3556000"/>
                </a:lnTo>
                <a:lnTo>
                  <a:pt x="2703194" y="3505200"/>
                </a:lnTo>
                <a:lnTo>
                  <a:pt x="2743072" y="3492500"/>
                </a:lnTo>
                <a:lnTo>
                  <a:pt x="2820797" y="3441700"/>
                </a:lnTo>
                <a:lnTo>
                  <a:pt x="2896235" y="3390900"/>
                </a:lnTo>
                <a:lnTo>
                  <a:pt x="2932938" y="3365500"/>
                </a:lnTo>
                <a:lnTo>
                  <a:pt x="2969005" y="3340100"/>
                </a:lnTo>
                <a:lnTo>
                  <a:pt x="3004439" y="3314700"/>
                </a:lnTo>
                <a:lnTo>
                  <a:pt x="3039237" y="3289300"/>
                </a:lnTo>
                <a:lnTo>
                  <a:pt x="3073272" y="3263900"/>
                </a:lnTo>
                <a:lnTo>
                  <a:pt x="3106547" y="3225800"/>
                </a:lnTo>
                <a:lnTo>
                  <a:pt x="3139185" y="3200400"/>
                </a:lnTo>
                <a:lnTo>
                  <a:pt x="3171063" y="3175000"/>
                </a:lnTo>
                <a:lnTo>
                  <a:pt x="3202178" y="3136900"/>
                </a:lnTo>
                <a:lnTo>
                  <a:pt x="3232530" y="3111500"/>
                </a:lnTo>
                <a:lnTo>
                  <a:pt x="3262122" y="3073400"/>
                </a:lnTo>
                <a:lnTo>
                  <a:pt x="3290951" y="3035300"/>
                </a:lnTo>
                <a:lnTo>
                  <a:pt x="3319017" y="2997200"/>
                </a:lnTo>
                <a:lnTo>
                  <a:pt x="3346068" y="2971800"/>
                </a:lnTo>
                <a:lnTo>
                  <a:pt x="3372484" y="2933700"/>
                </a:lnTo>
                <a:lnTo>
                  <a:pt x="3397884" y="2895600"/>
                </a:lnTo>
                <a:lnTo>
                  <a:pt x="3422523" y="2857500"/>
                </a:lnTo>
                <a:lnTo>
                  <a:pt x="3446272" y="2819400"/>
                </a:lnTo>
                <a:lnTo>
                  <a:pt x="3469004" y="2781300"/>
                </a:lnTo>
                <a:lnTo>
                  <a:pt x="3490976" y="2743200"/>
                </a:lnTo>
                <a:lnTo>
                  <a:pt x="3511930" y="2705100"/>
                </a:lnTo>
                <a:lnTo>
                  <a:pt x="3531997" y="2667000"/>
                </a:lnTo>
                <a:lnTo>
                  <a:pt x="3551047" y="2616200"/>
                </a:lnTo>
                <a:lnTo>
                  <a:pt x="3569207" y="2578100"/>
                </a:lnTo>
                <a:lnTo>
                  <a:pt x="3586353" y="2540000"/>
                </a:lnTo>
                <a:lnTo>
                  <a:pt x="3602481" y="2489200"/>
                </a:lnTo>
                <a:lnTo>
                  <a:pt x="3617595" y="2451100"/>
                </a:lnTo>
                <a:lnTo>
                  <a:pt x="3631565" y="2413000"/>
                </a:lnTo>
                <a:lnTo>
                  <a:pt x="3644646" y="2362200"/>
                </a:lnTo>
                <a:lnTo>
                  <a:pt x="3656710" y="2324100"/>
                </a:lnTo>
                <a:lnTo>
                  <a:pt x="3667505" y="2273300"/>
                </a:lnTo>
                <a:lnTo>
                  <a:pt x="3677411" y="2235200"/>
                </a:lnTo>
                <a:lnTo>
                  <a:pt x="3686175" y="2184400"/>
                </a:lnTo>
                <a:lnTo>
                  <a:pt x="3693667" y="2133600"/>
                </a:lnTo>
                <a:lnTo>
                  <a:pt x="3700145" y="2095500"/>
                </a:lnTo>
                <a:lnTo>
                  <a:pt x="3705479" y="2044700"/>
                </a:lnTo>
                <a:lnTo>
                  <a:pt x="3709670" y="1993900"/>
                </a:lnTo>
                <a:lnTo>
                  <a:pt x="3712717" y="1955800"/>
                </a:lnTo>
                <a:lnTo>
                  <a:pt x="3714496" y="1905000"/>
                </a:lnTo>
                <a:lnTo>
                  <a:pt x="3715130" y="1854200"/>
                </a:lnTo>
                <a:lnTo>
                  <a:pt x="3714496" y="1803400"/>
                </a:lnTo>
                <a:lnTo>
                  <a:pt x="3712717" y="1765300"/>
                </a:lnTo>
                <a:lnTo>
                  <a:pt x="3709670" y="1714500"/>
                </a:lnTo>
                <a:lnTo>
                  <a:pt x="3705479" y="1663700"/>
                </a:lnTo>
                <a:lnTo>
                  <a:pt x="3700145" y="1612900"/>
                </a:lnTo>
                <a:lnTo>
                  <a:pt x="3693667" y="1574800"/>
                </a:lnTo>
                <a:lnTo>
                  <a:pt x="3686175" y="1524000"/>
                </a:lnTo>
                <a:lnTo>
                  <a:pt x="3677411" y="1485900"/>
                </a:lnTo>
                <a:lnTo>
                  <a:pt x="3667505" y="1435100"/>
                </a:lnTo>
                <a:lnTo>
                  <a:pt x="3656710" y="1397000"/>
                </a:lnTo>
                <a:lnTo>
                  <a:pt x="3644646" y="1346200"/>
                </a:lnTo>
                <a:lnTo>
                  <a:pt x="3631565" y="1308100"/>
                </a:lnTo>
                <a:lnTo>
                  <a:pt x="3617595" y="1257300"/>
                </a:lnTo>
                <a:lnTo>
                  <a:pt x="3602481" y="1219200"/>
                </a:lnTo>
                <a:lnTo>
                  <a:pt x="3586353" y="1168400"/>
                </a:lnTo>
                <a:lnTo>
                  <a:pt x="3569207" y="1130300"/>
                </a:lnTo>
                <a:lnTo>
                  <a:pt x="3551047" y="1092200"/>
                </a:lnTo>
                <a:lnTo>
                  <a:pt x="3531997" y="1054100"/>
                </a:lnTo>
                <a:lnTo>
                  <a:pt x="3511930" y="1003300"/>
                </a:lnTo>
                <a:lnTo>
                  <a:pt x="3490976" y="965200"/>
                </a:lnTo>
                <a:lnTo>
                  <a:pt x="3469004" y="927100"/>
                </a:lnTo>
                <a:lnTo>
                  <a:pt x="3446272" y="889000"/>
                </a:lnTo>
                <a:lnTo>
                  <a:pt x="3422523" y="850900"/>
                </a:lnTo>
                <a:lnTo>
                  <a:pt x="3397884" y="812800"/>
                </a:lnTo>
                <a:lnTo>
                  <a:pt x="3372484" y="774700"/>
                </a:lnTo>
                <a:lnTo>
                  <a:pt x="3346068" y="749300"/>
                </a:lnTo>
                <a:lnTo>
                  <a:pt x="3319017" y="711200"/>
                </a:lnTo>
                <a:lnTo>
                  <a:pt x="3290951" y="673100"/>
                </a:lnTo>
                <a:lnTo>
                  <a:pt x="3262122" y="635000"/>
                </a:lnTo>
                <a:lnTo>
                  <a:pt x="3232530" y="609600"/>
                </a:lnTo>
                <a:lnTo>
                  <a:pt x="3202178" y="571500"/>
                </a:lnTo>
                <a:lnTo>
                  <a:pt x="3171063" y="546100"/>
                </a:lnTo>
                <a:lnTo>
                  <a:pt x="3139185" y="508000"/>
                </a:lnTo>
                <a:lnTo>
                  <a:pt x="3106547" y="482600"/>
                </a:lnTo>
                <a:lnTo>
                  <a:pt x="3073272" y="444500"/>
                </a:lnTo>
                <a:lnTo>
                  <a:pt x="3039237" y="419100"/>
                </a:lnTo>
                <a:lnTo>
                  <a:pt x="3004439" y="393700"/>
                </a:lnTo>
                <a:lnTo>
                  <a:pt x="2969005" y="368300"/>
                </a:lnTo>
                <a:lnTo>
                  <a:pt x="2932938" y="342900"/>
                </a:lnTo>
                <a:lnTo>
                  <a:pt x="2896235" y="317500"/>
                </a:lnTo>
                <a:lnTo>
                  <a:pt x="2820797" y="266700"/>
                </a:lnTo>
                <a:lnTo>
                  <a:pt x="2743072" y="215900"/>
                </a:lnTo>
                <a:lnTo>
                  <a:pt x="2703194" y="203200"/>
                </a:lnTo>
                <a:lnTo>
                  <a:pt x="2662935" y="177800"/>
                </a:lnTo>
                <a:lnTo>
                  <a:pt x="2622041" y="165100"/>
                </a:lnTo>
                <a:lnTo>
                  <a:pt x="2580640" y="139700"/>
                </a:lnTo>
                <a:lnTo>
                  <a:pt x="2496311" y="114300"/>
                </a:lnTo>
                <a:lnTo>
                  <a:pt x="2453385" y="88900"/>
                </a:lnTo>
                <a:lnTo>
                  <a:pt x="2277110" y="38100"/>
                </a:lnTo>
                <a:close/>
              </a:path>
              <a:path w="3715384" h="3708400">
                <a:moveTo>
                  <a:pt x="2140458" y="12700"/>
                </a:moveTo>
                <a:lnTo>
                  <a:pt x="1574672" y="12700"/>
                </a:lnTo>
                <a:lnTo>
                  <a:pt x="1483232" y="38100"/>
                </a:lnTo>
                <a:lnTo>
                  <a:pt x="2231897" y="38100"/>
                </a:lnTo>
                <a:lnTo>
                  <a:pt x="2140458" y="12700"/>
                </a:lnTo>
                <a:close/>
              </a:path>
              <a:path w="3715384" h="3708400">
                <a:moveTo>
                  <a:pt x="2047493" y="0"/>
                </a:moveTo>
                <a:lnTo>
                  <a:pt x="1667636" y="0"/>
                </a:lnTo>
                <a:lnTo>
                  <a:pt x="1621027" y="12700"/>
                </a:lnTo>
                <a:lnTo>
                  <a:pt x="2094102" y="12700"/>
                </a:lnTo>
                <a:lnTo>
                  <a:pt x="2047493" y="0"/>
                </a:lnTo>
                <a:close/>
              </a:path>
            </a:pathLst>
          </a:custGeom>
          <a:solidFill>
            <a:srgbClr val="A3A3A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07964" y="2150364"/>
            <a:ext cx="3715385" cy="3718560"/>
          </a:xfrm>
          <a:custGeom>
            <a:avLst/>
            <a:gdLst/>
            <a:ahLst/>
            <a:cxnLst/>
            <a:rect l="l" t="t" r="r" b="b"/>
            <a:pathLst>
              <a:path w="3715384" h="3718560">
                <a:moveTo>
                  <a:pt x="0" y="1859152"/>
                </a:moveTo>
                <a:lnTo>
                  <a:pt x="635" y="1811146"/>
                </a:lnTo>
                <a:lnTo>
                  <a:pt x="2413" y="1763394"/>
                </a:lnTo>
                <a:lnTo>
                  <a:pt x="5461" y="1716023"/>
                </a:lnTo>
                <a:lnTo>
                  <a:pt x="9652" y="1669033"/>
                </a:lnTo>
                <a:lnTo>
                  <a:pt x="14986" y="1622297"/>
                </a:lnTo>
                <a:lnTo>
                  <a:pt x="21463" y="1575942"/>
                </a:lnTo>
                <a:lnTo>
                  <a:pt x="28956" y="1529968"/>
                </a:lnTo>
                <a:lnTo>
                  <a:pt x="37719" y="1484375"/>
                </a:lnTo>
                <a:lnTo>
                  <a:pt x="47625" y="1439290"/>
                </a:lnTo>
                <a:lnTo>
                  <a:pt x="58547" y="1394459"/>
                </a:lnTo>
                <a:lnTo>
                  <a:pt x="70485" y="1350136"/>
                </a:lnTo>
                <a:lnTo>
                  <a:pt x="83566" y="1306321"/>
                </a:lnTo>
                <a:lnTo>
                  <a:pt x="97663" y="1262887"/>
                </a:lnTo>
                <a:lnTo>
                  <a:pt x="112776" y="1219834"/>
                </a:lnTo>
                <a:lnTo>
                  <a:pt x="128905" y="1177416"/>
                </a:lnTo>
                <a:lnTo>
                  <a:pt x="145923" y="1135506"/>
                </a:lnTo>
                <a:lnTo>
                  <a:pt x="164084" y="1093977"/>
                </a:lnTo>
                <a:lnTo>
                  <a:pt x="183134" y="1053083"/>
                </a:lnTo>
                <a:lnTo>
                  <a:pt x="203200" y="1012824"/>
                </a:lnTo>
                <a:lnTo>
                  <a:pt x="224154" y="972946"/>
                </a:lnTo>
                <a:lnTo>
                  <a:pt x="246126" y="933703"/>
                </a:lnTo>
                <a:lnTo>
                  <a:pt x="268986" y="895095"/>
                </a:lnTo>
                <a:lnTo>
                  <a:pt x="292608" y="857122"/>
                </a:lnTo>
                <a:lnTo>
                  <a:pt x="317246" y="819657"/>
                </a:lnTo>
                <a:lnTo>
                  <a:pt x="342773" y="782954"/>
                </a:lnTo>
                <a:lnTo>
                  <a:pt x="369062" y="746759"/>
                </a:lnTo>
                <a:lnTo>
                  <a:pt x="396240" y="711326"/>
                </a:lnTo>
                <a:lnTo>
                  <a:pt x="424180" y="676528"/>
                </a:lnTo>
                <a:lnTo>
                  <a:pt x="453009" y="642492"/>
                </a:lnTo>
                <a:lnTo>
                  <a:pt x="482600" y="609091"/>
                </a:lnTo>
                <a:lnTo>
                  <a:pt x="512953" y="576452"/>
                </a:lnTo>
                <a:lnTo>
                  <a:pt x="544068" y="544575"/>
                </a:lnTo>
                <a:lnTo>
                  <a:pt x="575945" y="513333"/>
                </a:lnTo>
                <a:lnTo>
                  <a:pt x="608584" y="482980"/>
                </a:lnTo>
                <a:lnTo>
                  <a:pt x="641985" y="453389"/>
                </a:lnTo>
                <a:lnTo>
                  <a:pt x="676021" y="424560"/>
                </a:lnTo>
                <a:lnTo>
                  <a:pt x="710692" y="396493"/>
                </a:lnTo>
                <a:lnTo>
                  <a:pt x="746125" y="369315"/>
                </a:lnTo>
                <a:lnTo>
                  <a:pt x="782320" y="343026"/>
                </a:lnTo>
                <a:lnTo>
                  <a:pt x="819022" y="317499"/>
                </a:lnTo>
                <a:lnTo>
                  <a:pt x="856361" y="292861"/>
                </a:lnTo>
                <a:lnTo>
                  <a:pt x="894334" y="269112"/>
                </a:lnTo>
                <a:lnTo>
                  <a:pt x="932941" y="246379"/>
                </a:lnTo>
                <a:lnTo>
                  <a:pt x="972185" y="224408"/>
                </a:lnTo>
                <a:lnTo>
                  <a:pt x="1011936" y="203453"/>
                </a:lnTo>
                <a:lnTo>
                  <a:pt x="1052322" y="183387"/>
                </a:lnTo>
                <a:lnTo>
                  <a:pt x="1093089" y="164210"/>
                </a:lnTo>
                <a:lnTo>
                  <a:pt x="1134491" y="146049"/>
                </a:lnTo>
                <a:lnTo>
                  <a:pt x="1176528" y="128904"/>
                </a:lnTo>
                <a:lnTo>
                  <a:pt x="1218946" y="112775"/>
                </a:lnTo>
                <a:lnTo>
                  <a:pt x="1261872" y="97662"/>
                </a:lnTo>
                <a:lnTo>
                  <a:pt x="1305179" y="83565"/>
                </a:lnTo>
                <a:lnTo>
                  <a:pt x="1348994" y="70484"/>
                </a:lnTo>
                <a:lnTo>
                  <a:pt x="1393317" y="58546"/>
                </a:lnTo>
                <a:lnTo>
                  <a:pt x="1438021" y="47624"/>
                </a:lnTo>
                <a:lnTo>
                  <a:pt x="1483233" y="37718"/>
                </a:lnTo>
                <a:lnTo>
                  <a:pt x="1528699" y="29082"/>
                </a:lnTo>
                <a:lnTo>
                  <a:pt x="1574673" y="21462"/>
                </a:lnTo>
                <a:lnTo>
                  <a:pt x="1621028" y="14985"/>
                </a:lnTo>
                <a:lnTo>
                  <a:pt x="1667637" y="9651"/>
                </a:lnTo>
                <a:lnTo>
                  <a:pt x="1714627" y="5460"/>
                </a:lnTo>
                <a:lnTo>
                  <a:pt x="1761998" y="2412"/>
                </a:lnTo>
                <a:lnTo>
                  <a:pt x="1809623" y="634"/>
                </a:lnTo>
                <a:lnTo>
                  <a:pt x="1857629" y="0"/>
                </a:lnTo>
                <a:lnTo>
                  <a:pt x="1905508" y="634"/>
                </a:lnTo>
                <a:lnTo>
                  <a:pt x="1953133" y="2412"/>
                </a:lnTo>
                <a:lnTo>
                  <a:pt x="2000504" y="5460"/>
                </a:lnTo>
                <a:lnTo>
                  <a:pt x="2047494" y="9651"/>
                </a:lnTo>
                <a:lnTo>
                  <a:pt x="2094102" y="14985"/>
                </a:lnTo>
                <a:lnTo>
                  <a:pt x="2140458" y="21462"/>
                </a:lnTo>
                <a:lnTo>
                  <a:pt x="2186432" y="29082"/>
                </a:lnTo>
                <a:lnTo>
                  <a:pt x="2231898" y="37718"/>
                </a:lnTo>
                <a:lnTo>
                  <a:pt x="2277110" y="47624"/>
                </a:lnTo>
                <a:lnTo>
                  <a:pt x="2321814" y="58546"/>
                </a:lnTo>
                <a:lnTo>
                  <a:pt x="2366137" y="70484"/>
                </a:lnTo>
                <a:lnTo>
                  <a:pt x="2409952" y="83565"/>
                </a:lnTo>
                <a:lnTo>
                  <a:pt x="2453386" y="97662"/>
                </a:lnTo>
                <a:lnTo>
                  <a:pt x="2496312" y="112775"/>
                </a:lnTo>
                <a:lnTo>
                  <a:pt x="2538730" y="128904"/>
                </a:lnTo>
                <a:lnTo>
                  <a:pt x="2580640" y="146049"/>
                </a:lnTo>
                <a:lnTo>
                  <a:pt x="2622042" y="164210"/>
                </a:lnTo>
                <a:lnTo>
                  <a:pt x="2662936" y="183387"/>
                </a:lnTo>
                <a:lnTo>
                  <a:pt x="2703195" y="203453"/>
                </a:lnTo>
                <a:lnTo>
                  <a:pt x="2743073" y="224408"/>
                </a:lnTo>
                <a:lnTo>
                  <a:pt x="2782189" y="246379"/>
                </a:lnTo>
                <a:lnTo>
                  <a:pt x="2820797" y="269112"/>
                </a:lnTo>
                <a:lnTo>
                  <a:pt x="2858770" y="292861"/>
                </a:lnTo>
                <a:lnTo>
                  <a:pt x="2896235" y="317499"/>
                </a:lnTo>
                <a:lnTo>
                  <a:pt x="2932938" y="343026"/>
                </a:lnTo>
                <a:lnTo>
                  <a:pt x="2969006" y="369315"/>
                </a:lnTo>
                <a:lnTo>
                  <a:pt x="3004439" y="396493"/>
                </a:lnTo>
                <a:lnTo>
                  <a:pt x="3039237" y="424560"/>
                </a:lnTo>
                <a:lnTo>
                  <a:pt x="3073273" y="453389"/>
                </a:lnTo>
                <a:lnTo>
                  <a:pt x="3106547" y="482980"/>
                </a:lnTo>
                <a:lnTo>
                  <a:pt x="3139186" y="513333"/>
                </a:lnTo>
                <a:lnTo>
                  <a:pt x="3171063" y="544575"/>
                </a:lnTo>
                <a:lnTo>
                  <a:pt x="3202178" y="576452"/>
                </a:lnTo>
                <a:lnTo>
                  <a:pt x="3232531" y="609091"/>
                </a:lnTo>
                <a:lnTo>
                  <a:pt x="3262122" y="642492"/>
                </a:lnTo>
                <a:lnTo>
                  <a:pt x="3290951" y="676528"/>
                </a:lnTo>
                <a:lnTo>
                  <a:pt x="3319017" y="711326"/>
                </a:lnTo>
                <a:lnTo>
                  <a:pt x="3346069" y="746759"/>
                </a:lnTo>
                <a:lnTo>
                  <a:pt x="3372485" y="782954"/>
                </a:lnTo>
                <a:lnTo>
                  <a:pt x="3397885" y="819657"/>
                </a:lnTo>
                <a:lnTo>
                  <a:pt x="3422523" y="857122"/>
                </a:lnTo>
                <a:lnTo>
                  <a:pt x="3446272" y="895095"/>
                </a:lnTo>
                <a:lnTo>
                  <a:pt x="3469004" y="933703"/>
                </a:lnTo>
                <a:lnTo>
                  <a:pt x="3490976" y="972946"/>
                </a:lnTo>
                <a:lnTo>
                  <a:pt x="3511930" y="1012824"/>
                </a:lnTo>
                <a:lnTo>
                  <a:pt x="3531997" y="1053083"/>
                </a:lnTo>
                <a:lnTo>
                  <a:pt x="3551047" y="1093977"/>
                </a:lnTo>
                <a:lnTo>
                  <a:pt x="3569208" y="1135506"/>
                </a:lnTo>
                <a:lnTo>
                  <a:pt x="3586353" y="1177416"/>
                </a:lnTo>
                <a:lnTo>
                  <a:pt x="3602482" y="1219834"/>
                </a:lnTo>
                <a:lnTo>
                  <a:pt x="3617595" y="1262887"/>
                </a:lnTo>
                <a:lnTo>
                  <a:pt x="3631565" y="1306321"/>
                </a:lnTo>
                <a:lnTo>
                  <a:pt x="3644646" y="1350136"/>
                </a:lnTo>
                <a:lnTo>
                  <a:pt x="3656711" y="1394459"/>
                </a:lnTo>
                <a:lnTo>
                  <a:pt x="3667505" y="1439290"/>
                </a:lnTo>
                <a:lnTo>
                  <a:pt x="3677412" y="1484375"/>
                </a:lnTo>
                <a:lnTo>
                  <a:pt x="3686175" y="1529968"/>
                </a:lnTo>
                <a:lnTo>
                  <a:pt x="3693667" y="1575942"/>
                </a:lnTo>
                <a:lnTo>
                  <a:pt x="3700145" y="1622297"/>
                </a:lnTo>
                <a:lnTo>
                  <a:pt x="3705479" y="1669033"/>
                </a:lnTo>
                <a:lnTo>
                  <a:pt x="3709670" y="1716023"/>
                </a:lnTo>
                <a:lnTo>
                  <a:pt x="3712717" y="1763394"/>
                </a:lnTo>
                <a:lnTo>
                  <a:pt x="3714496" y="1811146"/>
                </a:lnTo>
                <a:lnTo>
                  <a:pt x="3715130" y="1859152"/>
                </a:lnTo>
                <a:lnTo>
                  <a:pt x="3714496" y="1907031"/>
                </a:lnTo>
                <a:lnTo>
                  <a:pt x="3712717" y="1954783"/>
                </a:lnTo>
                <a:lnTo>
                  <a:pt x="3709670" y="2002154"/>
                </a:lnTo>
                <a:lnTo>
                  <a:pt x="3705479" y="2049144"/>
                </a:lnTo>
                <a:lnTo>
                  <a:pt x="3700145" y="2095880"/>
                </a:lnTo>
                <a:lnTo>
                  <a:pt x="3693667" y="2142235"/>
                </a:lnTo>
                <a:lnTo>
                  <a:pt x="3686175" y="2188209"/>
                </a:lnTo>
                <a:lnTo>
                  <a:pt x="3677412" y="2233802"/>
                </a:lnTo>
                <a:lnTo>
                  <a:pt x="3667505" y="2279014"/>
                </a:lnTo>
                <a:lnTo>
                  <a:pt x="3656711" y="2323718"/>
                </a:lnTo>
                <a:lnTo>
                  <a:pt x="3644646" y="2368041"/>
                </a:lnTo>
                <a:lnTo>
                  <a:pt x="3631565" y="2411983"/>
                </a:lnTo>
                <a:lnTo>
                  <a:pt x="3617595" y="2455417"/>
                </a:lnTo>
                <a:lnTo>
                  <a:pt x="3602482" y="2498343"/>
                </a:lnTo>
                <a:lnTo>
                  <a:pt x="3586353" y="2540761"/>
                </a:lnTo>
                <a:lnTo>
                  <a:pt x="3569208" y="2582798"/>
                </a:lnTo>
                <a:lnTo>
                  <a:pt x="3551047" y="2624200"/>
                </a:lnTo>
                <a:lnTo>
                  <a:pt x="3531997" y="2665094"/>
                </a:lnTo>
                <a:lnTo>
                  <a:pt x="3511930" y="2705480"/>
                </a:lnTo>
                <a:lnTo>
                  <a:pt x="3490976" y="2745231"/>
                </a:lnTo>
                <a:lnTo>
                  <a:pt x="3469004" y="2784474"/>
                </a:lnTo>
                <a:lnTo>
                  <a:pt x="3446272" y="2823082"/>
                </a:lnTo>
                <a:lnTo>
                  <a:pt x="3422523" y="2861182"/>
                </a:lnTo>
                <a:lnTo>
                  <a:pt x="3397885" y="2898520"/>
                </a:lnTo>
                <a:lnTo>
                  <a:pt x="3372485" y="2935350"/>
                </a:lnTo>
                <a:lnTo>
                  <a:pt x="3346069" y="2971418"/>
                </a:lnTo>
                <a:lnTo>
                  <a:pt x="3319017" y="3006851"/>
                </a:lnTo>
                <a:lnTo>
                  <a:pt x="3290951" y="3041649"/>
                </a:lnTo>
                <a:lnTo>
                  <a:pt x="3262122" y="3075812"/>
                </a:lnTo>
                <a:lnTo>
                  <a:pt x="3232531" y="3109086"/>
                </a:lnTo>
                <a:lnTo>
                  <a:pt x="3202178" y="3141725"/>
                </a:lnTo>
                <a:lnTo>
                  <a:pt x="3171063" y="3173729"/>
                </a:lnTo>
                <a:lnTo>
                  <a:pt x="3139186" y="3204844"/>
                </a:lnTo>
                <a:lnTo>
                  <a:pt x="3106547" y="3235197"/>
                </a:lnTo>
                <a:lnTo>
                  <a:pt x="3073273" y="3264915"/>
                </a:lnTo>
                <a:lnTo>
                  <a:pt x="3039237" y="3293744"/>
                </a:lnTo>
                <a:lnTo>
                  <a:pt x="3004439" y="3321684"/>
                </a:lnTo>
                <a:lnTo>
                  <a:pt x="2969006" y="3348862"/>
                </a:lnTo>
                <a:lnTo>
                  <a:pt x="2932938" y="3375152"/>
                </a:lnTo>
                <a:lnTo>
                  <a:pt x="2896235" y="3400679"/>
                </a:lnTo>
                <a:lnTo>
                  <a:pt x="2858770" y="3425316"/>
                </a:lnTo>
                <a:lnTo>
                  <a:pt x="2820797" y="3449053"/>
                </a:lnTo>
                <a:lnTo>
                  <a:pt x="2782189" y="3471900"/>
                </a:lnTo>
                <a:lnTo>
                  <a:pt x="2743073" y="3493820"/>
                </a:lnTo>
                <a:lnTo>
                  <a:pt x="2703195" y="3514813"/>
                </a:lnTo>
                <a:lnTo>
                  <a:pt x="2662936" y="3534879"/>
                </a:lnTo>
                <a:lnTo>
                  <a:pt x="2622042" y="3553980"/>
                </a:lnTo>
                <a:lnTo>
                  <a:pt x="2580640" y="3572103"/>
                </a:lnTo>
                <a:lnTo>
                  <a:pt x="2538730" y="3589248"/>
                </a:lnTo>
                <a:lnTo>
                  <a:pt x="2496312" y="3605390"/>
                </a:lnTo>
                <a:lnTo>
                  <a:pt x="2453386" y="3620515"/>
                </a:lnTo>
                <a:lnTo>
                  <a:pt x="2409952" y="3634612"/>
                </a:lnTo>
                <a:lnTo>
                  <a:pt x="2366137" y="3647668"/>
                </a:lnTo>
                <a:lnTo>
                  <a:pt x="2321814" y="3659670"/>
                </a:lnTo>
                <a:lnTo>
                  <a:pt x="2277110" y="3670592"/>
                </a:lnTo>
                <a:lnTo>
                  <a:pt x="2231898" y="3680421"/>
                </a:lnTo>
                <a:lnTo>
                  <a:pt x="2186432" y="3689159"/>
                </a:lnTo>
                <a:lnTo>
                  <a:pt x="2140458" y="3696766"/>
                </a:lnTo>
                <a:lnTo>
                  <a:pt x="2094102" y="3703256"/>
                </a:lnTo>
                <a:lnTo>
                  <a:pt x="2047494" y="3708590"/>
                </a:lnTo>
                <a:lnTo>
                  <a:pt x="2000504" y="3712768"/>
                </a:lnTo>
                <a:lnTo>
                  <a:pt x="1953133" y="3715778"/>
                </a:lnTo>
                <a:lnTo>
                  <a:pt x="1905508" y="3717582"/>
                </a:lnTo>
                <a:lnTo>
                  <a:pt x="1857629" y="3718191"/>
                </a:lnTo>
                <a:lnTo>
                  <a:pt x="1809623" y="3717582"/>
                </a:lnTo>
                <a:lnTo>
                  <a:pt x="1761998" y="3715778"/>
                </a:lnTo>
                <a:lnTo>
                  <a:pt x="1714627" y="3712768"/>
                </a:lnTo>
                <a:lnTo>
                  <a:pt x="1667637" y="3708590"/>
                </a:lnTo>
                <a:lnTo>
                  <a:pt x="1621028" y="3703256"/>
                </a:lnTo>
                <a:lnTo>
                  <a:pt x="1574673" y="3696766"/>
                </a:lnTo>
                <a:lnTo>
                  <a:pt x="1528699" y="3689159"/>
                </a:lnTo>
                <a:lnTo>
                  <a:pt x="1483233" y="3680421"/>
                </a:lnTo>
                <a:lnTo>
                  <a:pt x="1438021" y="3670592"/>
                </a:lnTo>
                <a:lnTo>
                  <a:pt x="1393317" y="3659670"/>
                </a:lnTo>
                <a:lnTo>
                  <a:pt x="1348994" y="3647668"/>
                </a:lnTo>
                <a:lnTo>
                  <a:pt x="1305179" y="3634612"/>
                </a:lnTo>
                <a:lnTo>
                  <a:pt x="1261872" y="3620515"/>
                </a:lnTo>
                <a:lnTo>
                  <a:pt x="1218946" y="3605390"/>
                </a:lnTo>
                <a:lnTo>
                  <a:pt x="1176528" y="3589248"/>
                </a:lnTo>
                <a:lnTo>
                  <a:pt x="1134491" y="3572103"/>
                </a:lnTo>
                <a:lnTo>
                  <a:pt x="1093089" y="3553980"/>
                </a:lnTo>
                <a:lnTo>
                  <a:pt x="1052322" y="3534879"/>
                </a:lnTo>
                <a:lnTo>
                  <a:pt x="1011936" y="3514813"/>
                </a:lnTo>
                <a:lnTo>
                  <a:pt x="972185" y="3493820"/>
                </a:lnTo>
                <a:lnTo>
                  <a:pt x="932941" y="3471900"/>
                </a:lnTo>
                <a:lnTo>
                  <a:pt x="894334" y="3449053"/>
                </a:lnTo>
                <a:lnTo>
                  <a:pt x="856361" y="3425316"/>
                </a:lnTo>
                <a:lnTo>
                  <a:pt x="819022" y="3400679"/>
                </a:lnTo>
                <a:lnTo>
                  <a:pt x="782320" y="3375152"/>
                </a:lnTo>
                <a:lnTo>
                  <a:pt x="746125" y="3348862"/>
                </a:lnTo>
                <a:lnTo>
                  <a:pt x="710692" y="3321684"/>
                </a:lnTo>
                <a:lnTo>
                  <a:pt x="676021" y="3293744"/>
                </a:lnTo>
                <a:lnTo>
                  <a:pt x="641985" y="3264915"/>
                </a:lnTo>
                <a:lnTo>
                  <a:pt x="608584" y="3235197"/>
                </a:lnTo>
                <a:lnTo>
                  <a:pt x="575945" y="3204844"/>
                </a:lnTo>
                <a:lnTo>
                  <a:pt x="544068" y="3173729"/>
                </a:lnTo>
                <a:lnTo>
                  <a:pt x="512953" y="3141725"/>
                </a:lnTo>
                <a:lnTo>
                  <a:pt x="482600" y="3109086"/>
                </a:lnTo>
                <a:lnTo>
                  <a:pt x="453009" y="3075812"/>
                </a:lnTo>
                <a:lnTo>
                  <a:pt x="424180" y="3041649"/>
                </a:lnTo>
                <a:lnTo>
                  <a:pt x="396240" y="3006851"/>
                </a:lnTo>
                <a:lnTo>
                  <a:pt x="369062" y="2971418"/>
                </a:lnTo>
                <a:lnTo>
                  <a:pt x="342773" y="2935350"/>
                </a:lnTo>
                <a:lnTo>
                  <a:pt x="317246" y="2898520"/>
                </a:lnTo>
                <a:lnTo>
                  <a:pt x="292608" y="2861182"/>
                </a:lnTo>
                <a:lnTo>
                  <a:pt x="268986" y="2823082"/>
                </a:lnTo>
                <a:lnTo>
                  <a:pt x="246126" y="2784474"/>
                </a:lnTo>
                <a:lnTo>
                  <a:pt x="224154" y="2745231"/>
                </a:lnTo>
                <a:lnTo>
                  <a:pt x="203200" y="2705480"/>
                </a:lnTo>
                <a:lnTo>
                  <a:pt x="183134" y="2665094"/>
                </a:lnTo>
                <a:lnTo>
                  <a:pt x="164084" y="2624200"/>
                </a:lnTo>
                <a:lnTo>
                  <a:pt x="145923" y="2582798"/>
                </a:lnTo>
                <a:lnTo>
                  <a:pt x="128905" y="2540761"/>
                </a:lnTo>
                <a:lnTo>
                  <a:pt x="112776" y="2498343"/>
                </a:lnTo>
                <a:lnTo>
                  <a:pt x="97663" y="2455417"/>
                </a:lnTo>
                <a:lnTo>
                  <a:pt x="83566" y="2411983"/>
                </a:lnTo>
                <a:lnTo>
                  <a:pt x="70485" y="2368041"/>
                </a:lnTo>
                <a:lnTo>
                  <a:pt x="58547" y="2323718"/>
                </a:lnTo>
                <a:lnTo>
                  <a:pt x="47625" y="2279014"/>
                </a:lnTo>
                <a:lnTo>
                  <a:pt x="37719" y="2233802"/>
                </a:lnTo>
                <a:lnTo>
                  <a:pt x="28956" y="2188209"/>
                </a:lnTo>
                <a:lnTo>
                  <a:pt x="21463" y="2142235"/>
                </a:lnTo>
                <a:lnTo>
                  <a:pt x="14986" y="2095880"/>
                </a:lnTo>
                <a:lnTo>
                  <a:pt x="9652" y="2049144"/>
                </a:lnTo>
                <a:lnTo>
                  <a:pt x="5461" y="2002154"/>
                </a:lnTo>
                <a:lnTo>
                  <a:pt x="2413" y="1954783"/>
                </a:lnTo>
                <a:lnTo>
                  <a:pt x="635" y="1907031"/>
                </a:lnTo>
                <a:lnTo>
                  <a:pt x="0" y="1859152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126223" y="3477767"/>
            <a:ext cx="1075690" cy="1075690"/>
          </a:xfrm>
          <a:custGeom>
            <a:avLst/>
            <a:gdLst/>
            <a:ahLst/>
            <a:cxnLst/>
            <a:rect l="l" t="t" r="r" b="b"/>
            <a:pathLst>
              <a:path w="1075690" h="1075689">
                <a:moveTo>
                  <a:pt x="537718" y="0"/>
                </a:moveTo>
                <a:lnTo>
                  <a:pt x="488823" y="2159"/>
                </a:lnTo>
                <a:lnTo>
                  <a:pt x="441071" y="8636"/>
                </a:lnTo>
                <a:lnTo>
                  <a:pt x="394843" y="19177"/>
                </a:lnTo>
                <a:lnTo>
                  <a:pt x="350139" y="33655"/>
                </a:lnTo>
                <a:lnTo>
                  <a:pt x="307213" y="51816"/>
                </a:lnTo>
                <a:lnTo>
                  <a:pt x="266319" y="73406"/>
                </a:lnTo>
                <a:lnTo>
                  <a:pt x="227584" y="98425"/>
                </a:lnTo>
                <a:lnTo>
                  <a:pt x="191262" y="126492"/>
                </a:lnTo>
                <a:lnTo>
                  <a:pt x="157480" y="157480"/>
                </a:lnTo>
                <a:lnTo>
                  <a:pt x="126492" y="191262"/>
                </a:lnTo>
                <a:lnTo>
                  <a:pt x="98425" y="227584"/>
                </a:lnTo>
                <a:lnTo>
                  <a:pt x="73406" y="266319"/>
                </a:lnTo>
                <a:lnTo>
                  <a:pt x="51816" y="307213"/>
                </a:lnTo>
                <a:lnTo>
                  <a:pt x="33655" y="350139"/>
                </a:lnTo>
                <a:lnTo>
                  <a:pt x="19177" y="394843"/>
                </a:lnTo>
                <a:lnTo>
                  <a:pt x="8636" y="441070"/>
                </a:lnTo>
                <a:lnTo>
                  <a:pt x="2159" y="488823"/>
                </a:lnTo>
                <a:lnTo>
                  <a:pt x="0" y="537718"/>
                </a:lnTo>
                <a:lnTo>
                  <a:pt x="2159" y="586613"/>
                </a:lnTo>
                <a:lnTo>
                  <a:pt x="8636" y="634365"/>
                </a:lnTo>
                <a:lnTo>
                  <a:pt x="19177" y="680720"/>
                </a:lnTo>
                <a:lnTo>
                  <a:pt x="33655" y="725424"/>
                </a:lnTo>
                <a:lnTo>
                  <a:pt x="51816" y="768223"/>
                </a:lnTo>
                <a:lnTo>
                  <a:pt x="73406" y="809117"/>
                </a:lnTo>
                <a:lnTo>
                  <a:pt x="98425" y="847852"/>
                </a:lnTo>
                <a:lnTo>
                  <a:pt x="126492" y="884174"/>
                </a:lnTo>
                <a:lnTo>
                  <a:pt x="157480" y="917956"/>
                </a:lnTo>
                <a:lnTo>
                  <a:pt x="191262" y="948944"/>
                </a:lnTo>
                <a:lnTo>
                  <a:pt x="227584" y="977138"/>
                </a:lnTo>
                <a:lnTo>
                  <a:pt x="266319" y="1002030"/>
                </a:lnTo>
                <a:lnTo>
                  <a:pt x="307213" y="1023619"/>
                </a:lnTo>
                <a:lnTo>
                  <a:pt x="350139" y="1041781"/>
                </a:lnTo>
                <a:lnTo>
                  <a:pt x="394843" y="1056259"/>
                </a:lnTo>
                <a:lnTo>
                  <a:pt x="441071" y="1066800"/>
                </a:lnTo>
                <a:lnTo>
                  <a:pt x="488823" y="1073277"/>
                </a:lnTo>
                <a:lnTo>
                  <a:pt x="537718" y="1075436"/>
                </a:lnTo>
                <a:lnTo>
                  <a:pt x="586613" y="1073277"/>
                </a:lnTo>
                <a:lnTo>
                  <a:pt x="634365" y="1066800"/>
                </a:lnTo>
                <a:lnTo>
                  <a:pt x="680720" y="1056259"/>
                </a:lnTo>
                <a:lnTo>
                  <a:pt x="725424" y="1041781"/>
                </a:lnTo>
                <a:lnTo>
                  <a:pt x="768223" y="1023619"/>
                </a:lnTo>
                <a:lnTo>
                  <a:pt x="809117" y="1002030"/>
                </a:lnTo>
                <a:lnTo>
                  <a:pt x="847852" y="977138"/>
                </a:lnTo>
                <a:lnTo>
                  <a:pt x="884174" y="948944"/>
                </a:lnTo>
                <a:lnTo>
                  <a:pt x="917956" y="917956"/>
                </a:lnTo>
                <a:lnTo>
                  <a:pt x="948944" y="884174"/>
                </a:lnTo>
                <a:lnTo>
                  <a:pt x="977138" y="847852"/>
                </a:lnTo>
                <a:lnTo>
                  <a:pt x="1002030" y="809117"/>
                </a:lnTo>
                <a:lnTo>
                  <a:pt x="1023620" y="768223"/>
                </a:lnTo>
                <a:lnTo>
                  <a:pt x="1041781" y="725424"/>
                </a:lnTo>
                <a:lnTo>
                  <a:pt x="1056259" y="680720"/>
                </a:lnTo>
                <a:lnTo>
                  <a:pt x="1066800" y="634365"/>
                </a:lnTo>
                <a:lnTo>
                  <a:pt x="1073277" y="586613"/>
                </a:lnTo>
                <a:lnTo>
                  <a:pt x="1075436" y="537718"/>
                </a:lnTo>
                <a:lnTo>
                  <a:pt x="1073277" y="488823"/>
                </a:lnTo>
                <a:lnTo>
                  <a:pt x="1066800" y="441070"/>
                </a:lnTo>
                <a:lnTo>
                  <a:pt x="1056259" y="394843"/>
                </a:lnTo>
                <a:lnTo>
                  <a:pt x="1041781" y="350139"/>
                </a:lnTo>
                <a:lnTo>
                  <a:pt x="1023620" y="307213"/>
                </a:lnTo>
                <a:lnTo>
                  <a:pt x="1002030" y="266319"/>
                </a:lnTo>
                <a:lnTo>
                  <a:pt x="977138" y="227584"/>
                </a:lnTo>
                <a:lnTo>
                  <a:pt x="948944" y="191262"/>
                </a:lnTo>
                <a:lnTo>
                  <a:pt x="917956" y="157480"/>
                </a:lnTo>
                <a:lnTo>
                  <a:pt x="884174" y="126492"/>
                </a:lnTo>
                <a:lnTo>
                  <a:pt x="847852" y="98425"/>
                </a:lnTo>
                <a:lnTo>
                  <a:pt x="809117" y="73406"/>
                </a:lnTo>
                <a:lnTo>
                  <a:pt x="768223" y="51816"/>
                </a:lnTo>
                <a:lnTo>
                  <a:pt x="725424" y="33655"/>
                </a:lnTo>
                <a:lnTo>
                  <a:pt x="680720" y="19177"/>
                </a:lnTo>
                <a:lnTo>
                  <a:pt x="634365" y="8636"/>
                </a:lnTo>
                <a:lnTo>
                  <a:pt x="586613" y="2159"/>
                </a:lnTo>
                <a:lnTo>
                  <a:pt x="53771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127747" y="3479291"/>
            <a:ext cx="1075690" cy="1075690"/>
          </a:xfrm>
          <a:custGeom>
            <a:avLst/>
            <a:gdLst/>
            <a:ahLst/>
            <a:cxnLst/>
            <a:rect l="l" t="t" r="r" b="b"/>
            <a:pathLst>
              <a:path w="1075690" h="1075689">
                <a:moveTo>
                  <a:pt x="0" y="537717"/>
                </a:moveTo>
                <a:lnTo>
                  <a:pt x="2159" y="488822"/>
                </a:lnTo>
                <a:lnTo>
                  <a:pt x="8636" y="441070"/>
                </a:lnTo>
                <a:lnTo>
                  <a:pt x="19177" y="394842"/>
                </a:lnTo>
                <a:lnTo>
                  <a:pt x="33655" y="350138"/>
                </a:lnTo>
                <a:lnTo>
                  <a:pt x="51816" y="307212"/>
                </a:lnTo>
                <a:lnTo>
                  <a:pt x="73406" y="266318"/>
                </a:lnTo>
                <a:lnTo>
                  <a:pt x="98425" y="227583"/>
                </a:lnTo>
                <a:lnTo>
                  <a:pt x="126492" y="191261"/>
                </a:lnTo>
                <a:lnTo>
                  <a:pt x="157480" y="157479"/>
                </a:lnTo>
                <a:lnTo>
                  <a:pt x="191262" y="126491"/>
                </a:lnTo>
                <a:lnTo>
                  <a:pt x="227584" y="98424"/>
                </a:lnTo>
                <a:lnTo>
                  <a:pt x="266319" y="73405"/>
                </a:lnTo>
                <a:lnTo>
                  <a:pt x="307213" y="51815"/>
                </a:lnTo>
                <a:lnTo>
                  <a:pt x="350139" y="33654"/>
                </a:lnTo>
                <a:lnTo>
                  <a:pt x="394843" y="19176"/>
                </a:lnTo>
                <a:lnTo>
                  <a:pt x="441070" y="8635"/>
                </a:lnTo>
                <a:lnTo>
                  <a:pt x="488823" y="2158"/>
                </a:lnTo>
                <a:lnTo>
                  <a:pt x="537718" y="0"/>
                </a:lnTo>
                <a:lnTo>
                  <a:pt x="586613" y="2158"/>
                </a:lnTo>
                <a:lnTo>
                  <a:pt x="634365" y="8635"/>
                </a:lnTo>
                <a:lnTo>
                  <a:pt x="680720" y="19176"/>
                </a:lnTo>
                <a:lnTo>
                  <a:pt x="725424" y="33654"/>
                </a:lnTo>
                <a:lnTo>
                  <a:pt x="768223" y="51815"/>
                </a:lnTo>
                <a:lnTo>
                  <a:pt x="809117" y="73405"/>
                </a:lnTo>
                <a:lnTo>
                  <a:pt x="847852" y="98424"/>
                </a:lnTo>
                <a:lnTo>
                  <a:pt x="884174" y="126491"/>
                </a:lnTo>
                <a:lnTo>
                  <a:pt x="917956" y="157479"/>
                </a:lnTo>
                <a:lnTo>
                  <a:pt x="948944" y="191261"/>
                </a:lnTo>
                <a:lnTo>
                  <a:pt x="977138" y="227583"/>
                </a:lnTo>
                <a:lnTo>
                  <a:pt x="1002030" y="266318"/>
                </a:lnTo>
                <a:lnTo>
                  <a:pt x="1023619" y="307212"/>
                </a:lnTo>
                <a:lnTo>
                  <a:pt x="1041781" y="350138"/>
                </a:lnTo>
                <a:lnTo>
                  <a:pt x="1056259" y="394842"/>
                </a:lnTo>
                <a:lnTo>
                  <a:pt x="1066800" y="441070"/>
                </a:lnTo>
                <a:lnTo>
                  <a:pt x="1073277" y="488822"/>
                </a:lnTo>
                <a:lnTo>
                  <a:pt x="1075436" y="537717"/>
                </a:lnTo>
                <a:lnTo>
                  <a:pt x="1073277" y="586612"/>
                </a:lnTo>
                <a:lnTo>
                  <a:pt x="1066800" y="634364"/>
                </a:lnTo>
                <a:lnTo>
                  <a:pt x="1056259" y="680719"/>
                </a:lnTo>
                <a:lnTo>
                  <a:pt x="1041781" y="725423"/>
                </a:lnTo>
                <a:lnTo>
                  <a:pt x="1023619" y="768222"/>
                </a:lnTo>
                <a:lnTo>
                  <a:pt x="1002030" y="809116"/>
                </a:lnTo>
                <a:lnTo>
                  <a:pt x="977138" y="847851"/>
                </a:lnTo>
                <a:lnTo>
                  <a:pt x="948944" y="884173"/>
                </a:lnTo>
                <a:lnTo>
                  <a:pt x="917956" y="917955"/>
                </a:lnTo>
                <a:lnTo>
                  <a:pt x="884174" y="948943"/>
                </a:lnTo>
                <a:lnTo>
                  <a:pt x="847852" y="977137"/>
                </a:lnTo>
                <a:lnTo>
                  <a:pt x="809117" y="1002029"/>
                </a:lnTo>
                <a:lnTo>
                  <a:pt x="768223" y="1023619"/>
                </a:lnTo>
                <a:lnTo>
                  <a:pt x="725424" y="1041780"/>
                </a:lnTo>
                <a:lnTo>
                  <a:pt x="680720" y="1056258"/>
                </a:lnTo>
                <a:lnTo>
                  <a:pt x="634365" y="1066799"/>
                </a:lnTo>
                <a:lnTo>
                  <a:pt x="586613" y="1073276"/>
                </a:lnTo>
                <a:lnTo>
                  <a:pt x="537718" y="1075435"/>
                </a:lnTo>
                <a:lnTo>
                  <a:pt x="488823" y="1073276"/>
                </a:lnTo>
                <a:lnTo>
                  <a:pt x="441070" y="1066799"/>
                </a:lnTo>
                <a:lnTo>
                  <a:pt x="394843" y="1056258"/>
                </a:lnTo>
                <a:lnTo>
                  <a:pt x="350139" y="1041780"/>
                </a:lnTo>
                <a:lnTo>
                  <a:pt x="307213" y="1023619"/>
                </a:lnTo>
                <a:lnTo>
                  <a:pt x="266319" y="1002029"/>
                </a:lnTo>
                <a:lnTo>
                  <a:pt x="227584" y="977137"/>
                </a:lnTo>
                <a:lnTo>
                  <a:pt x="191262" y="948943"/>
                </a:lnTo>
                <a:lnTo>
                  <a:pt x="157480" y="917955"/>
                </a:lnTo>
                <a:lnTo>
                  <a:pt x="126492" y="884173"/>
                </a:lnTo>
                <a:lnTo>
                  <a:pt x="98425" y="847851"/>
                </a:lnTo>
                <a:lnTo>
                  <a:pt x="73406" y="809116"/>
                </a:lnTo>
                <a:lnTo>
                  <a:pt x="51816" y="768222"/>
                </a:lnTo>
                <a:lnTo>
                  <a:pt x="33655" y="725423"/>
                </a:lnTo>
                <a:lnTo>
                  <a:pt x="19177" y="680719"/>
                </a:lnTo>
                <a:lnTo>
                  <a:pt x="8636" y="634364"/>
                </a:lnTo>
                <a:lnTo>
                  <a:pt x="2159" y="586612"/>
                </a:lnTo>
                <a:lnTo>
                  <a:pt x="0" y="537717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4720" y="3108960"/>
            <a:ext cx="420370" cy="381000"/>
          </a:xfrm>
          <a:custGeom>
            <a:avLst/>
            <a:gdLst/>
            <a:ahLst/>
            <a:cxnLst/>
            <a:rect l="l" t="t" r="r" b="b"/>
            <a:pathLst>
              <a:path w="420370" h="381000">
                <a:moveTo>
                  <a:pt x="210058" y="0"/>
                </a:moveTo>
                <a:lnTo>
                  <a:pt x="161925" y="5080"/>
                </a:lnTo>
                <a:lnTo>
                  <a:pt x="117729" y="19431"/>
                </a:lnTo>
                <a:lnTo>
                  <a:pt x="78613" y="41910"/>
                </a:lnTo>
                <a:lnTo>
                  <a:pt x="46101" y="71374"/>
                </a:lnTo>
                <a:lnTo>
                  <a:pt x="21336" y="106680"/>
                </a:lnTo>
                <a:lnTo>
                  <a:pt x="5588" y="146812"/>
                </a:lnTo>
                <a:lnTo>
                  <a:pt x="0" y="190373"/>
                </a:lnTo>
                <a:lnTo>
                  <a:pt x="5588" y="234188"/>
                </a:lnTo>
                <a:lnTo>
                  <a:pt x="21336" y="274193"/>
                </a:lnTo>
                <a:lnTo>
                  <a:pt x="46101" y="309626"/>
                </a:lnTo>
                <a:lnTo>
                  <a:pt x="78613" y="339090"/>
                </a:lnTo>
                <a:lnTo>
                  <a:pt x="117729" y="361569"/>
                </a:lnTo>
                <a:lnTo>
                  <a:pt x="161925" y="375920"/>
                </a:lnTo>
                <a:lnTo>
                  <a:pt x="210058" y="381000"/>
                </a:lnTo>
                <a:lnTo>
                  <a:pt x="258191" y="375920"/>
                </a:lnTo>
                <a:lnTo>
                  <a:pt x="302387" y="361569"/>
                </a:lnTo>
                <a:lnTo>
                  <a:pt x="341503" y="339090"/>
                </a:lnTo>
                <a:lnTo>
                  <a:pt x="374015" y="309626"/>
                </a:lnTo>
                <a:lnTo>
                  <a:pt x="398780" y="274193"/>
                </a:lnTo>
                <a:lnTo>
                  <a:pt x="414528" y="234188"/>
                </a:lnTo>
                <a:lnTo>
                  <a:pt x="420116" y="190373"/>
                </a:lnTo>
                <a:lnTo>
                  <a:pt x="414528" y="146812"/>
                </a:lnTo>
                <a:lnTo>
                  <a:pt x="398780" y="106680"/>
                </a:lnTo>
                <a:lnTo>
                  <a:pt x="374015" y="71374"/>
                </a:lnTo>
                <a:lnTo>
                  <a:pt x="341503" y="41910"/>
                </a:lnTo>
                <a:lnTo>
                  <a:pt x="302387" y="19431"/>
                </a:lnTo>
                <a:lnTo>
                  <a:pt x="258191" y="5080"/>
                </a:lnTo>
                <a:lnTo>
                  <a:pt x="210058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23001" y="471539"/>
            <a:ext cx="1663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601592" y="3157328"/>
            <a:ext cx="1663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771888" y="3108960"/>
            <a:ext cx="420370" cy="381000"/>
          </a:xfrm>
          <a:custGeom>
            <a:avLst/>
            <a:gdLst/>
            <a:ahLst/>
            <a:cxnLst/>
            <a:rect l="l" t="t" r="r" b="b"/>
            <a:pathLst>
              <a:path w="420370" h="381000">
                <a:moveTo>
                  <a:pt x="210057" y="0"/>
                </a:moveTo>
                <a:lnTo>
                  <a:pt x="161924" y="5080"/>
                </a:lnTo>
                <a:lnTo>
                  <a:pt x="117728" y="19431"/>
                </a:lnTo>
                <a:lnTo>
                  <a:pt x="78612" y="41910"/>
                </a:lnTo>
                <a:lnTo>
                  <a:pt x="46100" y="71374"/>
                </a:lnTo>
                <a:lnTo>
                  <a:pt x="21335" y="106680"/>
                </a:lnTo>
                <a:lnTo>
                  <a:pt x="5587" y="146812"/>
                </a:lnTo>
                <a:lnTo>
                  <a:pt x="0" y="190373"/>
                </a:lnTo>
                <a:lnTo>
                  <a:pt x="5587" y="234188"/>
                </a:lnTo>
                <a:lnTo>
                  <a:pt x="21335" y="274193"/>
                </a:lnTo>
                <a:lnTo>
                  <a:pt x="46100" y="309626"/>
                </a:lnTo>
                <a:lnTo>
                  <a:pt x="78612" y="339090"/>
                </a:lnTo>
                <a:lnTo>
                  <a:pt x="117728" y="361569"/>
                </a:lnTo>
                <a:lnTo>
                  <a:pt x="161924" y="375920"/>
                </a:lnTo>
                <a:lnTo>
                  <a:pt x="210057" y="381000"/>
                </a:lnTo>
                <a:lnTo>
                  <a:pt x="258190" y="375920"/>
                </a:lnTo>
                <a:lnTo>
                  <a:pt x="302386" y="361569"/>
                </a:lnTo>
                <a:lnTo>
                  <a:pt x="341502" y="339090"/>
                </a:lnTo>
                <a:lnTo>
                  <a:pt x="374014" y="309626"/>
                </a:lnTo>
                <a:lnTo>
                  <a:pt x="398779" y="274193"/>
                </a:lnTo>
                <a:lnTo>
                  <a:pt x="414527" y="234188"/>
                </a:lnTo>
                <a:lnTo>
                  <a:pt x="420115" y="190373"/>
                </a:lnTo>
                <a:lnTo>
                  <a:pt x="414527" y="146812"/>
                </a:lnTo>
                <a:lnTo>
                  <a:pt x="398779" y="106680"/>
                </a:lnTo>
                <a:lnTo>
                  <a:pt x="374014" y="71374"/>
                </a:lnTo>
                <a:lnTo>
                  <a:pt x="341502" y="41910"/>
                </a:lnTo>
                <a:lnTo>
                  <a:pt x="302386" y="19431"/>
                </a:lnTo>
                <a:lnTo>
                  <a:pt x="258190" y="5080"/>
                </a:lnTo>
                <a:lnTo>
                  <a:pt x="21005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903079" y="3157328"/>
            <a:ext cx="166370" cy="278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0427207" y="6291071"/>
            <a:ext cx="304800" cy="1706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628376" y="5809488"/>
            <a:ext cx="307848" cy="1706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49583" y="5809488"/>
            <a:ext cx="307848" cy="1706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70792" y="5809488"/>
            <a:ext cx="307848" cy="1706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680192" y="6059423"/>
            <a:ext cx="256031" cy="1402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107168" y="6041135"/>
            <a:ext cx="307848" cy="1706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152631" y="6041135"/>
            <a:ext cx="304800" cy="1676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451335" y="6291071"/>
            <a:ext cx="307848" cy="17068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670792" y="6044184"/>
            <a:ext cx="307848" cy="1706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930128" y="6291071"/>
            <a:ext cx="307848" cy="1706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107168" y="5809488"/>
            <a:ext cx="307848" cy="1706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08792" y="6537961"/>
            <a:ext cx="103631" cy="944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98352" y="6537961"/>
            <a:ext cx="103631" cy="944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052047" y="6537961"/>
            <a:ext cx="106679" cy="944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389370" y="4283202"/>
            <a:ext cx="381000" cy="455930"/>
          </a:xfrm>
          <a:custGeom>
            <a:avLst/>
            <a:gdLst/>
            <a:ahLst/>
            <a:cxnLst/>
            <a:rect l="l" t="t" r="r" b="b"/>
            <a:pathLst>
              <a:path w="381000" h="455929">
                <a:moveTo>
                  <a:pt x="190373" y="0"/>
                </a:moveTo>
                <a:lnTo>
                  <a:pt x="147701" y="32512"/>
                </a:lnTo>
                <a:lnTo>
                  <a:pt x="101346" y="58928"/>
                </a:lnTo>
                <a:lnTo>
                  <a:pt x="51943" y="78867"/>
                </a:lnTo>
                <a:lnTo>
                  <a:pt x="0" y="92075"/>
                </a:lnTo>
                <a:lnTo>
                  <a:pt x="0" y="128650"/>
                </a:lnTo>
                <a:lnTo>
                  <a:pt x="3302" y="173736"/>
                </a:lnTo>
                <a:lnTo>
                  <a:pt x="12954" y="218440"/>
                </a:lnTo>
                <a:lnTo>
                  <a:pt x="28702" y="262509"/>
                </a:lnTo>
                <a:lnTo>
                  <a:pt x="50419" y="305308"/>
                </a:lnTo>
                <a:lnTo>
                  <a:pt x="77724" y="346456"/>
                </a:lnTo>
                <a:lnTo>
                  <a:pt x="110236" y="385572"/>
                </a:lnTo>
                <a:lnTo>
                  <a:pt x="147955" y="422147"/>
                </a:lnTo>
                <a:lnTo>
                  <a:pt x="190373" y="455675"/>
                </a:lnTo>
                <a:lnTo>
                  <a:pt x="232791" y="422147"/>
                </a:lnTo>
                <a:lnTo>
                  <a:pt x="270510" y="385572"/>
                </a:lnTo>
                <a:lnTo>
                  <a:pt x="303022" y="346456"/>
                </a:lnTo>
                <a:lnTo>
                  <a:pt x="330327" y="305308"/>
                </a:lnTo>
                <a:lnTo>
                  <a:pt x="330962" y="303911"/>
                </a:lnTo>
                <a:lnTo>
                  <a:pt x="170434" y="303911"/>
                </a:lnTo>
                <a:lnTo>
                  <a:pt x="91694" y="225171"/>
                </a:lnTo>
                <a:lnTo>
                  <a:pt x="118491" y="198501"/>
                </a:lnTo>
                <a:lnTo>
                  <a:pt x="222250" y="198501"/>
                </a:lnTo>
                <a:lnTo>
                  <a:pt x="276733" y="144018"/>
                </a:lnTo>
                <a:lnTo>
                  <a:pt x="303530" y="144018"/>
                </a:lnTo>
                <a:lnTo>
                  <a:pt x="303530" y="68580"/>
                </a:lnTo>
                <a:lnTo>
                  <a:pt x="279400" y="58928"/>
                </a:lnTo>
                <a:lnTo>
                  <a:pt x="233045" y="32512"/>
                </a:lnTo>
                <a:lnTo>
                  <a:pt x="190373" y="0"/>
                </a:lnTo>
                <a:close/>
              </a:path>
              <a:path w="381000" h="455929">
                <a:moveTo>
                  <a:pt x="303530" y="68580"/>
                </a:moveTo>
                <a:lnTo>
                  <a:pt x="303530" y="170688"/>
                </a:lnTo>
                <a:lnTo>
                  <a:pt x="170434" y="303911"/>
                </a:lnTo>
                <a:lnTo>
                  <a:pt x="330962" y="303911"/>
                </a:lnTo>
                <a:lnTo>
                  <a:pt x="352044" y="262509"/>
                </a:lnTo>
                <a:lnTo>
                  <a:pt x="367792" y="218440"/>
                </a:lnTo>
                <a:lnTo>
                  <a:pt x="377444" y="173736"/>
                </a:lnTo>
                <a:lnTo>
                  <a:pt x="379603" y="144018"/>
                </a:lnTo>
                <a:lnTo>
                  <a:pt x="380746" y="128650"/>
                </a:lnTo>
                <a:lnTo>
                  <a:pt x="380746" y="92075"/>
                </a:lnTo>
                <a:lnTo>
                  <a:pt x="328803" y="78867"/>
                </a:lnTo>
                <a:lnTo>
                  <a:pt x="303530" y="68580"/>
                </a:lnTo>
                <a:close/>
              </a:path>
              <a:path w="381000" h="455929">
                <a:moveTo>
                  <a:pt x="222250" y="198501"/>
                </a:moveTo>
                <a:lnTo>
                  <a:pt x="118491" y="198501"/>
                </a:lnTo>
                <a:lnTo>
                  <a:pt x="170434" y="250444"/>
                </a:lnTo>
                <a:lnTo>
                  <a:pt x="222250" y="198501"/>
                </a:lnTo>
                <a:close/>
              </a:path>
              <a:path w="381000" h="455929">
                <a:moveTo>
                  <a:pt x="303530" y="144018"/>
                </a:moveTo>
                <a:lnTo>
                  <a:pt x="276733" y="144018"/>
                </a:lnTo>
                <a:lnTo>
                  <a:pt x="303530" y="170688"/>
                </a:lnTo>
                <a:lnTo>
                  <a:pt x="303530" y="144018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315455" y="4191508"/>
            <a:ext cx="528955" cy="630555"/>
          </a:xfrm>
          <a:custGeom>
            <a:avLst/>
            <a:gdLst/>
            <a:ahLst/>
            <a:cxnLst/>
            <a:rect l="l" t="t" r="r" b="b"/>
            <a:pathLst>
              <a:path w="528954" h="630554">
                <a:moveTo>
                  <a:pt x="266446" y="0"/>
                </a:moveTo>
                <a:lnTo>
                  <a:pt x="242189" y="10033"/>
                </a:lnTo>
                <a:lnTo>
                  <a:pt x="206248" y="43815"/>
                </a:lnTo>
                <a:lnTo>
                  <a:pt x="165989" y="71628"/>
                </a:lnTo>
                <a:lnTo>
                  <a:pt x="122174" y="93091"/>
                </a:lnTo>
                <a:lnTo>
                  <a:pt x="75565" y="107823"/>
                </a:lnTo>
                <a:lnTo>
                  <a:pt x="26797" y="115443"/>
                </a:lnTo>
                <a:lnTo>
                  <a:pt x="16129" y="118491"/>
                </a:lnTo>
                <a:lnTo>
                  <a:pt x="7620" y="125095"/>
                </a:lnTo>
                <a:lnTo>
                  <a:pt x="2032" y="134239"/>
                </a:lnTo>
                <a:lnTo>
                  <a:pt x="0" y="145161"/>
                </a:lnTo>
                <a:lnTo>
                  <a:pt x="0" y="220345"/>
                </a:lnTo>
                <a:lnTo>
                  <a:pt x="3048" y="268986"/>
                </a:lnTo>
                <a:lnTo>
                  <a:pt x="11938" y="316357"/>
                </a:lnTo>
                <a:lnTo>
                  <a:pt x="26289" y="362458"/>
                </a:lnTo>
                <a:lnTo>
                  <a:pt x="45720" y="407035"/>
                </a:lnTo>
                <a:lnTo>
                  <a:pt x="69977" y="449580"/>
                </a:lnTo>
                <a:lnTo>
                  <a:pt x="98425" y="490093"/>
                </a:lnTo>
                <a:lnTo>
                  <a:pt x="130810" y="528193"/>
                </a:lnTo>
                <a:lnTo>
                  <a:pt x="166878" y="563626"/>
                </a:lnTo>
                <a:lnTo>
                  <a:pt x="205994" y="596265"/>
                </a:lnTo>
                <a:lnTo>
                  <a:pt x="248031" y="625602"/>
                </a:lnTo>
                <a:lnTo>
                  <a:pt x="264287" y="630428"/>
                </a:lnTo>
                <a:lnTo>
                  <a:pt x="272669" y="629158"/>
                </a:lnTo>
                <a:lnTo>
                  <a:pt x="280543" y="625602"/>
                </a:lnTo>
                <a:lnTo>
                  <a:pt x="322453" y="596265"/>
                </a:lnTo>
                <a:lnTo>
                  <a:pt x="346964" y="575818"/>
                </a:lnTo>
                <a:lnTo>
                  <a:pt x="264287" y="575818"/>
                </a:lnTo>
                <a:lnTo>
                  <a:pt x="257683" y="571246"/>
                </a:lnTo>
                <a:lnTo>
                  <a:pt x="216408" y="539877"/>
                </a:lnTo>
                <a:lnTo>
                  <a:pt x="179197" y="505714"/>
                </a:lnTo>
                <a:lnTo>
                  <a:pt x="146304" y="469265"/>
                </a:lnTo>
                <a:lnTo>
                  <a:pt x="117983" y="430784"/>
                </a:lnTo>
                <a:lnTo>
                  <a:pt x="94234" y="390652"/>
                </a:lnTo>
                <a:lnTo>
                  <a:pt x="75438" y="349250"/>
                </a:lnTo>
                <a:lnTo>
                  <a:pt x="61722" y="306705"/>
                </a:lnTo>
                <a:lnTo>
                  <a:pt x="53340" y="263652"/>
                </a:lnTo>
                <a:lnTo>
                  <a:pt x="50546" y="220345"/>
                </a:lnTo>
                <a:lnTo>
                  <a:pt x="50546" y="163957"/>
                </a:lnTo>
                <a:lnTo>
                  <a:pt x="60325" y="162306"/>
                </a:lnTo>
                <a:lnTo>
                  <a:pt x="114300" y="149733"/>
                </a:lnTo>
                <a:lnTo>
                  <a:pt x="165354" y="129413"/>
                </a:lnTo>
                <a:lnTo>
                  <a:pt x="213106" y="101854"/>
                </a:lnTo>
                <a:lnTo>
                  <a:pt x="256413" y="67437"/>
                </a:lnTo>
                <a:lnTo>
                  <a:pt x="264287" y="60071"/>
                </a:lnTo>
                <a:lnTo>
                  <a:pt x="345821" y="60071"/>
                </a:lnTo>
                <a:lnTo>
                  <a:pt x="322326" y="43815"/>
                </a:lnTo>
                <a:lnTo>
                  <a:pt x="286385" y="10033"/>
                </a:lnTo>
                <a:lnTo>
                  <a:pt x="277241" y="2921"/>
                </a:lnTo>
                <a:lnTo>
                  <a:pt x="266446" y="0"/>
                </a:lnTo>
                <a:close/>
              </a:path>
              <a:path w="528954" h="630554">
                <a:moveTo>
                  <a:pt x="478028" y="111760"/>
                </a:moveTo>
                <a:lnTo>
                  <a:pt x="478028" y="220345"/>
                </a:lnTo>
                <a:lnTo>
                  <a:pt x="475234" y="263652"/>
                </a:lnTo>
                <a:lnTo>
                  <a:pt x="466852" y="306705"/>
                </a:lnTo>
                <a:lnTo>
                  <a:pt x="453136" y="349250"/>
                </a:lnTo>
                <a:lnTo>
                  <a:pt x="434340" y="390652"/>
                </a:lnTo>
                <a:lnTo>
                  <a:pt x="410591" y="430784"/>
                </a:lnTo>
                <a:lnTo>
                  <a:pt x="382270" y="469265"/>
                </a:lnTo>
                <a:lnTo>
                  <a:pt x="349377" y="505714"/>
                </a:lnTo>
                <a:lnTo>
                  <a:pt x="312166" y="539877"/>
                </a:lnTo>
                <a:lnTo>
                  <a:pt x="270891" y="571246"/>
                </a:lnTo>
                <a:lnTo>
                  <a:pt x="264287" y="575818"/>
                </a:lnTo>
                <a:lnTo>
                  <a:pt x="346964" y="575818"/>
                </a:lnTo>
                <a:lnTo>
                  <a:pt x="397637" y="528193"/>
                </a:lnTo>
                <a:lnTo>
                  <a:pt x="430149" y="490093"/>
                </a:lnTo>
                <a:lnTo>
                  <a:pt x="458597" y="449580"/>
                </a:lnTo>
                <a:lnTo>
                  <a:pt x="482854" y="407035"/>
                </a:lnTo>
                <a:lnTo>
                  <a:pt x="502285" y="362458"/>
                </a:lnTo>
                <a:lnTo>
                  <a:pt x="516636" y="316357"/>
                </a:lnTo>
                <a:lnTo>
                  <a:pt x="525526" y="268986"/>
                </a:lnTo>
                <a:lnTo>
                  <a:pt x="528574" y="220345"/>
                </a:lnTo>
                <a:lnTo>
                  <a:pt x="528574" y="145161"/>
                </a:lnTo>
                <a:lnTo>
                  <a:pt x="501650" y="115443"/>
                </a:lnTo>
                <a:lnTo>
                  <a:pt x="478028" y="111760"/>
                </a:lnTo>
                <a:close/>
              </a:path>
              <a:path w="528954" h="630554">
                <a:moveTo>
                  <a:pt x="345821" y="60071"/>
                </a:moveTo>
                <a:lnTo>
                  <a:pt x="264287" y="60071"/>
                </a:lnTo>
                <a:lnTo>
                  <a:pt x="272161" y="67437"/>
                </a:lnTo>
                <a:lnTo>
                  <a:pt x="315468" y="101854"/>
                </a:lnTo>
                <a:lnTo>
                  <a:pt x="363093" y="129413"/>
                </a:lnTo>
                <a:lnTo>
                  <a:pt x="414274" y="149733"/>
                </a:lnTo>
                <a:lnTo>
                  <a:pt x="468122" y="162306"/>
                </a:lnTo>
                <a:lnTo>
                  <a:pt x="478028" y="163957"/>
                </a:lnTo>
                <a:lnTo>
                  <a:pt x="478028" y="111760"/>
                </a:lnTo>
                <a:lnTo>
                  <a:pt x="453009" y="107823"/>
                </a:lnTo>
                <a:lnTo>
                  <a:pt x="406273" y="93091"/>
                </a:lnTo>
                <a:lnTo>
                  <a:pt x="362458" y="71628"/>
                </a:lnTo>
                <a:lnTo>
                  <a:pt x="345821" y="60071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22209" y="2682239"/>
            <a:ext cx="463550" cy="88900"/>
          </a:xfrm>
          <a:custGeom>
            <a:avLst/>
            <a:gdLst/>
            <a:ahLst/>
            <a:cxnLst/>
            <a:rect l="l" t="t" r="r" b="b"/>
            <a:pathLst>
              <a:path w="463550" h="88900">
                <a:moveTo>
                  <a:pt x="445897" y="0"/>
                </a:moveTo>
                <a:lnTo>
                  <a:pt x="0" y="88900"/>
                </a:lnTo>
                <a:lnTo>
                  <a:pt x="86995" y="88900"/>
                </a:lnTo>
                <a:lnTo>
                  <a:pt x="432435" y="20066"/>
                </a:lnTo>
                <a:lnTo>
                  <a:pt x="449852" y="20066"/>
                </a:lnTo>
                <a:lnTo>
                  <a:pt x="445897" y="0"/>
                </a:lnTo>
                <a:close/>
              </a:path>
              <a:path w="463550" h="88900">
                <a:moveTo>
                  <a:pt x="449852" y="20066"/>
                </a:moveTo>
                <a:lnTo>
                  <a:pt x="432435" y="20066"/>
                </a:lnTo>
                <a:lnTo>
                  <a:pt x="445897" y="88900"/>
                </a:lnTo>
                <a:lnTo>
                  <a:pt x="463423" y="88900"/>
                </a:lnTo>
                <a:lnTo>
                  <a:pt x="449852" y="20066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522464" y="2682239"/>
            <a:ext cx="463550" cy="88900"/>
          </a:xfrm>
          <a:custGeom>
            <a:avLst/>
            <a:gdLst/>
            <a:ahLst/>
            <a:cxnLst/>
            <a:rect l="l" t="t" r="r" b="b"/>
            <a:pathLst>
              <a:path w="463550" h="88900">
                <a:moveTo>
                  <a:pt x="432180" y="20065"/>
                </a:moveTo>
                <a:lnTo>
                  <a:pt x="445642" y="88391"/>
                </a:lnTo>
                <a:lnTo>
                  <a:pt x="463041" y="88391"/>
                </a:lnTo>
                <a:lnTo>
                  <a:pt x="445642" y="0"/>
                </a:lnTo>
                <a:lnTo>
                  <a:pt x="380" y="88264"/>
                </a:lnTo>
                <a:lnTo>
                  <a:pt x="0" y="88264"/>
                </a:lnTo>
                <a:lnTo>
                  <a:pt x="380" y="88391"/>
                </a:lnTo>
                <a:lnTo>
                  <a:pt x="87248" y="88391"/>
                </a:lnTo>
                <a:lnTo>
                  <a:pt x="432180" y="20065"/>
                </a:lnTo>
                <a:close/>
              </a:path>
            </a:pathLst>
          </a:custGeom>
          <a:ln w="1828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12735" y="2587751"/>
            <a:ext cx="484505" cy="182880"/>
          </a:xfrm>
          <a:custGeom>
            <a:avLst/>
            <a:gdLst/>
            <a:ahLst/>
            <a:cxnLst/>
            <a:rect l="l" t="t" r="r" b="b"/>
            <a:pathLst>
              <a:path w="484504" h="182880">
                <a:moveTo>
                  <a:pt x="450723" y="0"/>
                </a:moveTo>
                <a:lnTo>
                  <a:pt x="0" y="182372"/>
                </a:lnTo>
                <a:lnTo>
                  <a:pt x="44831" y="182372"/>
                </a:lnTo>
                <a:lnTo>
                  <a:pt x="441198" y="22225"/>
                </a:lnTo>
                <a:lnTo>
                  <a:pt x="459701" y="22225"/>
                </a:lnTo>
                <a:lnTo>
                  <a:pt x="450723" y="0"/>
                </a:lnTo>
                <a:close/>
              </a:path>
              <a:path w="484504" h="182880">
                <a:moveTo>
                  <a:pt x="459701" y="22225"/>
                </a:moveTo>
                <a:lnTo>
                  <a:pt x="441198" y="22225"/>
                </a:lnTo>
                <a:lnTo>
                  <a:pt x="466979" y="86106"/>
                </a:lnTo>
                <a:lnTo>
                  <a:pt x="484124" y="82677"/>
                </a:lnTo>
                <a:lnTo>
                  <a:pt x="459701" y="22225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412735" y="2587751"/>
            <a:ext cx="484505" cy="182880"/>
          </a:xfrm>
          <a:custGeom>
            <a:avLst/>
            <a:gdLst/>
            <a:ahLst/>
            <a:cxnLst/>
            <a:rect l="l" t="t" r="r" b="b"/>
            <a:pathLst>
              <a:path w="484504" h="182880">
                <a:moveTo>
                  <a:pt x="441325" y="22225"/>
                </a:moveTo>
                <a:lnTo>
                  <a:pt x="467233" y="86106"/>
                </a:lnTo>
                <a:lnTo>
                  <a:pt x="484378" y="82677"/>
                </a:lnTo>
                <a:lnTo>
                  <a:pt x="450977" y="0"/>
                </a:lnTo>
                <a:lnTo>
                  <a:pt x="254" y="182245"/>
                </a:lnTo>
                <a:lnTo>
                  <a:pt x="0" y="182245"/>
                </a:lnTo>
                <a:lnTo>
                  <a:pt x="254" y="182372"/>
                </a:lnTo>
                <a:lnTo>
                  <a:pt x="45085" y="182372"/>
                </a:lnTo>
                <a:lnTo>
                  <a:pt x="441325" y="22225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299959" y="3129533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>
                <a:moveTo>
                  <a:pt x="0" y="0"/>
                </a:moveTo>
                <a:lnTo>
                  <a:pt x="752601" y="0"/>
                </a:lnTo>
              </a:path>
            </a:pathLst>
          </a:custGeom>
          <a:ln w="19050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08532" y="2814573"/>
            <a:ext cx="0" cy="306070"/>
          </a:xfrm>
          <a:custGeom>
            <a:avLst/>
            <a:gdLst/>
            <a:ahLst/>
            <a:cxnLst/>
            <a:rect l="l" t="t" r="r" b="b"/>
            <a:pathLst>
              <a:path h="306069">
                <a:moveTo>
                  <a:pt x="0" y="0"/>
                </a:moveTo>
                <a:lnTo>
                  <a:pt x="0" y="306069"/>
                </a:lnTo>
              </a:path>
            </a:pathLst>
          </a:custGeom>
          <a:ln w="1841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99959" y="2806319"/>
            <a:ext cx="753110" cy="0"/>
          </a:xfrm>
          <a:custGeom>
            <a:avLst/>
            <a:gdLst/>
            <a:ahLst/>
            <a:cxnLst/>
            <a:rect l="l" t="t" r="r" b="b"/>
            <a:pathLst>
              <a:path w="753109">
                <a:moveTo>
                  <a:pt x="0" y="0"/>
                </a:moveTo>
                <a:lnTo>
                  <a:pt x="752601" y="0"/>
                </a:lnTo>
              </a:path>
            </a:pathLst>
          </a:custGeom>
          <a:ln w="17780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43989" y="2815082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306197"/>
                </a:lnTo>
              </a:path>
            </a:pathLst>
          </a:custGeom>
          <a:ln w="18415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99959" y="2798064"/>
            <a:ext cx="753110" cy="341630"/>
          </a:xfrm>
          <a:custGeom>
            <a:avLst/>
            <a:gdLst/>
            <a:ahLst/>
            <a:cxnLst/>
            <a:rect l="l" t="t" r="r" b="b"/>
            <a:pathLst>
              <a:path w="753109" h="341630">
                <a:moveTo>
                  <a:pt x="0" y="341122"/>
                </a:moveTo>
                <a:lnTo>
                  <a:pt x="752576" y="341122"/>
                </a:lnTo>
                <a:lnTo>
                  <a:pt x="752576" y="0"/>
                </a:lnTo>
                <a:lnTo>
                  <a:pt x="0" y="0"/>
                </a:lnTo>
                <a:lnTo>
                  <a:pt x="0" y="341122"/>
                </a:lnTo>
                <a:close/>
              </a:path>
            </a:pathLst>
          </a:custGeom>
          <a:ln w="1828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17105" y="2815082"/>
            <a:ext cx="718820" cy="307340"/>
          </a:xfrm>
          <a:custGeom>
            <a:avLst/>
            <a:gdLst/>
            <a:ahLst/>
            <a:cxnLst/>
            <a:rect l="l" t="t" r="r" b="b"/>
            <a:pathLst>
              <a:path w="718820" h="307339">
                <a:moveTo>
                  <a:pt x="718311" y="307086"/>
                </a:moveTo>
                <a:lnTo>
                  <a:pt x="0" y="307086"/>
                </a:lnTo>
                <a:lnTo>
                  <a:pt x="0" y="0"/>
                </a:lnTo>
                <a:lnTo>
                  <a:pt x="718311" y="0"/>
                </a:lnTo>
                <a:lnTo>
                  <a:pt x="718311" y="307086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07807" y="2883407"/>
            <a:ext cx="140207" cy="1706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18831" y="2926079"/>
            <a:ext cx="88392" cy="8534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848600" y="2926079"/>
            <a:ext cx="85344" cy="8534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51776" y="2846832"/>
            <a:ext cx="643890" cy="240665"/>
          </a:xfrm>
          <a:custGeom>
            <a:avLst/>
            <a:gdLst/>
            <a:ahLst/>
            <a:cxnLst/>
            <a:rect l="l" t="t" r="r" b="b"/>
            <a:pathLst>
              <a:path w="643890" h="240664">
                <a:moveTo>
                  <a:pt x="626364" y="0"/>
                </a:moveTo>
                <a:lnTo>
                  <a:pt x="34290" y="0"/>
                </a:lnTo>
                <a:lnTo>
                  <a:pt x="0" y="34417"/>
                </a:lnTo>
                <a:lnTo>
                  <a:pt x="0" y="206247"/>
                </a:lnTo>
                <a:lnTo>
                  <a:pt x="34290" y="240665"/>
                </a:lnTo>
                <a:lnTo>
                  <a:pt x="626364" y="240665"/>
                </a:lnTo>
                <a:lnTo>
                  <a:pt x="643509" y="223393"/>
                </a:lnTo>
                <a:lnTo>
                  <a:pt x="41529" y="223393"/>
                </a:lnTo>
                <a:lnTo>
                  <a:pt x="17145" y="199136"/>
                </a:lnTo>
                <a:lnTo>
                  <a:pt x="17145" y="41529"/>
                </a:lnTo>
                <a:lnTo>
                  <a:pt x="41529" y="17145"/>
                </a:lnTo>
                <a:lnTo>
                  <a:pt x="643509" y="17145"/>
                </a:lnTo>
                <a:lnTo>
                  <a:pt x="626364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971028" y="2863976"/>
            <a:ext cx="33020" cy="206375"/>
          </a:xfrm>
          <a:custGeom>
            <a:avLst/>
            <a:gdLst/>
            <a:ahLst/>
            <a:cxnLst/>
            <a:rect l="l" t="t" r="r" b="b"/>
            <a:pathLst>
              <a:path w="33020" h="206375">
                <a:moveTo>
                  <a:pt x="24256" y="0"/>
                </a:moveTo>
                <a:lnTo>
                  <a:pt x="0" y="0"/>
                </a:lnTo>
                <a:lnTo>
                  <a:pt x="15747" y="15748"/>
                </a:lnTo>
                <a:lnTo>
                  <a:pt x="15747" y="190627"/>
                </a:lnTo>
                <a:lnTo>
                  <a:pt x="0" y="206247"/>
                </a:lnTo>
                <a:lnTo>
                  <a:pt x="24256" y="206247"/>
                </a:lnTo>
                <a:lnTo>
                  <a:pt x="32892" y="197739"/>
                </a:lnTo>
                <a:lnTo>
                  <a:pt x="32892" y="8636"/>
                </a:lnTo>
                <a:lnTo>
                  <a:pt x="242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351776" y="2846832"/>
            <a:ext cx="652145" cy="240665"/>
          </a:xfrm>
          <a:custGeom>
            <a:avLst/>
            <a:gdLst/>
            <a:ahLst/>
            <a:cxnLst/>
            <a:rect l="l" t="t" r="r" b="b"/>
            <a:pathLst>
              <a:path w="652145" h="240664">
                <a:moveTo>
                  <a:pt x="626364" y="240664"/>
                </a:moveTo>
                <a:lnTo>
                  <a:pt x="652145" y="214883"/>
                </a:lnTo>
                <a:lnTo>
                  <a:pt x="652145" y="25780"/>
                </a:lnTo>
                <a:lnTo>
                  <a:pt x="626364" y="0"/>
                </a:lnTo>
                <a:lnTo>
                  <a:pt x="34290" y="0"/>
                </a:lnTo>
                <a:lnTo>
                  <a:pt x="0" y="34416"/>
                </a:lnTo>
                <a:lnTo>
                  <a:pt x="0" y="206247"/>
                </a:lnTo>
                <a:lnTo>
                  <a:pt x="34290" y="240664"/>
                </a:lnTo>
                <a:lnTo>
                  <a:pt x="626364" y="240664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368920" y="2863976"/>
            <a:ext cx="617855" cy="206375"/>
          </a:xfrm>
          <a:custGeom>
            <a:avLst/>
            <a:gdLst/>
            <a:ahLst/>
            <a:cxnLst/>
            <a:rect l="l" t="t" r="r" b="b"/>
            <a:pathLst>
              <a:path w="617854" h="206375">
                <a:moveTo>
                  <a:pt x="0" y="24384"/>
                </a:moveTo>
                <a:lnTo>
                  <a:pt x="24384" y="0"/>
                </a:lnTo>
                <a:lnTo>
                  <a:pt x="602107" y="0"/>
                </a:lnTo>
                <a:lnTo>
                  <a:pt x="617855" y="15748"/>
                </a:lnTo>
                <a:lnTo>
                  <a:pt x="617855" y="190627"/>
                </a:lnTo>
                <a:lnTo>
                  <a:pt x="602107" y="206248"/>
                </a:lnTo>
                <a:lnTo>
                  <a:pt x="24384" y="206248"/>
                </a:lnTo>
                <a:lnTo>
                  <a:pt x="0" y="181991"/>
                </a:lnTo>
                <a:lnTo>
                  <a:pt x="0" y="24384"/>
                </a:lnTo>
                <a:close/>
              </a:path>
            </a:pathLst>
          </a:custGeom>
          <a:ln w="18288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55735" y="4224528"/>
            <a:ext cx="594360" cy="591185"/>
          </a:xfrm>
          <a:custGeom>
            <a:avLst/>
            <a:gdLst/>
            <a:ahLst/>
            <a:cxnLst/>
            <a:rect l="l" t="t" r="r" b="b"/>
            <a:pathLst>
              <a:path w="594359" h="591185">
                <a:moveTo>
                  <a:pt x="297052" y="0"/>
                </a:moveTo>
                <a:lnTo>
                  <a:pt x="248792" y="3810"/>
                </a:lnTo>
                <a:lnTo>
                  <a:pt x="203072" y="14986"/>
                </a:lnTo>
                <a:lnTo>
                  <a:pt x="160527" y="32893"/>
                </a:lnTo>
                <a:lnTo>
                  <a:pt x="121538" y="56896"/>
                </a:lnTo>
                <a:lnTo>
                  <a:pt x="86994" y="86487"/>
                </a:lnTo>
                <a:lnTo>
                  <a:pt x="57276" y="120904"/>
                </a:lnTo>
                <a:lnTo>
                  <a:pt x="33146" y="159512"/>
                </a:lnTo>
                <a:lnTo>
                  <a:pt x="15112" y="201930"/>
                </a:lnTo>
                <a:lnTo>
                  <a:pt x="3936" y="247396"/>
                </a:lnTo>
                <a:lnTo>
                  <a:pt x="0" y="295402"/>
                </a:lnTo>
                <a:lnTo>
                  <a:pt x="3936" y="343281"/>
                </a:lnTo>
                <a:lnTo>
                  <a:pt x="15112" y="388747"/>
                </a:lnTo>
                <a:lnTo>
                  <a:pt x="33146" y="431165"/>
                </a:lnTo>
                <a:lnTo>
                  <a:pt x="57276" y="469773"/>
                </a:lnTo>
                <a:lnTo>
                  <a:pt x="86994" y="504190"/>
                </a:lnTo>
                <a:lnTo>
                  <a:pt x="121538" y="533781"/>
                </a:lnTo>
                <a:lnTo>
                  <a:pt x="160527" y="557784"/>
                </a:lnTo>
                <a:lnTo>
                  <a:pt x="203072" y="575691"/>
                </a:lnTo>
                <a:lnTo>
                  <a:pt x="248792" y="586867"/>
                </a:lnTo>
                <a:lnTo>
                  <a:pt x="297052" y="590677"/>
                </a:lnTo>
                <a:lnTo>
                  <a:pt x="345185" y="586867"/>
                </a:lnTo>
                <a:lnTo>
                  <a:pt x="390905" y="575691"/>
                </a:lnTo>
                <a:lnTo>
                  <a:pt x="433577" y="557784"/>
                </a:lnTo>
                <a:lnTo>
                  <a:pt x="462025" y="540131"/>
                </a:lnTo>
                <a:lnTo>
                  <a:pt x="253999" y="540131"/>
                </a:lnTo>
                <a:lnTo>
                  <a:pt x="207517" y="527431"/>
                </a:lnTo>
                <a:lnTo>
                  <a:pt x="165099" y="506476"/>
                </a:lnTo>
                <a:lnTo>
                  <a:pt x="127761" y="478281"/>
                </a:lnTo>
                <a:lnTo>
                  <a:pt x="96392" y="443611"/>
                </a:lnTo>
                <a:lnTo>
                  <a:pt x="72008" y="403606"/>
                </a:lnTo>
                <a:lnTo>
                  <a:pt x="55371" y="359029"/>
                </a:lnTo>
                <a:lnTo>
                  <a:pt x="47624" y="310896"/>
                </a:lnTo>
                <a:lnTo>
                  <a:pt x="592835" y="310896"/>
                </a:lnTo>
                <a:lnTo>
                  <a:pt x="594105" y="295402"/>
                </a:lnTo>
                <a:lnTo>
                  <a:pt x="592835" y="279781"/>
                </a:lnTo>
                <a:lnTo>
                  <a:pt x="47624" y="279781"/>
                </a:lnTo>
                <a:lnTo>
                  <a:pt x="55244" y="232664"/>
                </a:lnTo>
                <a:lnTo>
                  <a:pt x="55371" y="231647"/>
                </a:lnTo>
                <a:lnTo>
                  <a:pt x="71754" y="187706"/>
                </a:lnTo>
                <a:lnTo>
                  <a:pt x="71881" y="187325"/>
                </a:lnTo>
                <a:lnTo>
                  <a:pt x="96392" y="147066"/>
                </a:lnTo>
                <a:lnTo>
                  <a:pt x="127761" y="112395"/>
                </a:lnTo>
                <a:lnTo>
                  <a:pt x="165099" y="84201"/>
                </a:lnTo>
                <a:lnTo>
                  <a:pt x="207517" y="63246"/>
                </a:lnTo>
                <a:lnTo>
                  <a:pt x="253999" y="50546"/>
                </a:lnTo>
                <a:lnTo>
                  <a:pt x="462025" y="50546"/>
                </a:lnTo>
                <a:lnTo>
                  <a:pt x="433577" y="32893"/>
                </a:lnTo>
                <a:lnTo>
                  <a:pt x="390905" y="14986"/>
                </a:lnTo>
                <a:lnTo>
                  <a:pt x="345185" y="3810"/>
                </a:lnTo>
                <a:lnTo>
                  <a:pt x="29705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697214" y="4535423"/>
            <a:ext cx="210820" cy="229235"/>
          </a:xfrm>
          <a:custGeom>
            <a:avLst/>
            <a:gdLst/>
            <a:ahLst/>
            <a:cxnLst/>
            <a:rect l="l" t="t" r="r" b="b"/>
            <a:pathLst>
              <a:path w="210820" h="229235">
                <a:moveTo>
                  <a:pt x="31242" y="0"/>
                </a:moveTo>
                <a:lnTo>
                  <a:pt x="0" y="0"/>
                </a:lnTo>
                <a:lnTo>
                  <a:pt x="9271" y="51943"/>
                </a:lnTo>
                <a:lnTo>
                  <a:pt x="27686" y="101092"/>
                </a:lnTo>
                <a:lnTo>
                  <a:pt x="52832" y="147193"/>
                </a:lnTo>
                <a:lnTo>
                  <a:pt x="81915" y="190119"/>
                </a:lnTo>
                <a:lnTo>
                  <a:pt x="112522" y="229235"/>
                </a:lnTo>
                <a:lnTo>
                  <a:pt x="198501" y="229235"/>
                </a:lnTo>
                <a:lnTo>
                  <a:pt x="210693" y="213740"/>
                </a:lnTo>
                <a:lnTo>
                  <a:pt x="139954" y="213740"/>
                </a:lnTo>
                <a:lnTo>
                  <a:pt x="109982" y="175641"/>
                </a:lnTo>
                <a:lnTo>
                  <a:pt x="81915" y="135001"/>
                </a:lnTo>
                <a:lnTo>
                  <a:pt x="57785" y="92075"/>
                </a:lnTo>
                <a:lnTo>
                  <a:pt x="40132" y="47117"/>
                </a:lnTo>
                <a:lnTo>
                  <a:pt x="31242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895715" y="4535423"/>
            <a:ext cx="253365" cy="229235"/>
          </a:xfrm>
          <a:custGeom>
            <a:avLst/>
            <a:gdLst/>
            <a:ahLst/>
            <a:cxnLst/>
            <a:rect l="l" t="t" r="r" b="b"/>
            <a:pathLst>
              <a:path w="253365" h="229235">
                <a:moveTo>
                  <a:pt x="252856" y="0"/>
                </a:moveTo>
                <a:lnTo>
                  <a:pt x="206374" y="0"/>
                </a:lnTo>
                <a:lnTo>
                  <a:pt x="198627" y="48133"/>
                </a:lnTo>
                <a:lnTo>
                  <a:pt x="182117" y="92710"/>
                </a:lnTo>
                <a:lnTo>
                  <a:pt x="157606" y="132715"/>
                </a:lnTo>
                <a:lnTo>
                  <a:pt x="126237" y="167386"/>
                </a:lnTo>
                <a:lnTo>
                  <a:pt x="88899" y="195580"/>
                </a:lnTo>
                <a:lnTo>
                  <a:pt x="46481" y="216535"/>
                </a:lnTo>
                <a:lnTo>
                  <a:pt x="0" y="229235"/>
                </a:lnTo>
                <a:lnTo>
                  <a:pt x="122046" y="229235"/>
                </a:lnTo>
                <a:lnTo>
                  <a:pt x="167131" y="193294"/>
                </a:lnTo>
                <a:lnTo>
                  <a:pt x="196849" y="158877"/>
                </a:lnTo>
                <a:lnTo>
                  <a:pt x="220979" y="120269"/>
                </a:lnTo>
                <a:lnTo>
                  <a:pt x="238886" y="77851"/>
                </a:lnTo>
                <a:lnTo>
                  <a:pt x="250189" y="32384"/>
                </a:lnTo>
                <a:lnTo>
                  <a:pt x="252856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852801" y="4290567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8597"/>
                </a:lnTo>
              </a:path>
            </a:pathLst>
          </a:custGeom>
          <a:ln w="32537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68409" y="4535423"/>
            <a:ext cx="140335" cy="213995"/>
          </a:xfrm>
          <a:custGeom>
            <a:avLst/>
            <a:gdLst/>
            <a:ahLst/>
            <a:cxnLst/>
            <a:rect l="l" t="t" r="r" b="b"/>
            <a:pathLst>
              <a:path w="140334" h="213995">
                <a:moveTo>
                  <a:pt x="139953" y="0"/>
                </a:moveTo>
                <a:lnTo>
                  <a:pt x="108584" y="0"/>
                </a:lnTo>
                <a:lnTo>
                  <a:pt x="99694" y="47117"/>
                </a:lnTo>
                <a:lnTo>
                  <a:pt x="82041" y="92075"/>
                </a:lnTo>
                <a:lnTo>
                  <a:pt x="58038" y="135001"/>
                </a:lnTo>
                <a:lnTo>
                  <a:pt x="29844" y="175641"/>
                </a:lnTo>
                <a:lnTo>
                  <a:pt x="0" y="213740"/>
                </a:lnTo>
                <a:lnTo>
                  <a:pt x="39496" y="213740"/>
                </a:lnTo>
                <a:lnTo>
                  <a:pt x="58038" y="190119"/>
                </a:lnTo>
                <a:lnTo>
                  <a:pt x="87375" y="147193"/>
                </a:lnTo>
                <a:lnTo>
                  <a:pt x="112521" y="101092"/>
                </a:lnTo>
                <a:lnTo>
                  <a:pt x="130936" y="51943"/>
                </a:lnTo>
                <a:lnTo>
                  <a:pt x="139953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697214" y="4275073"/>
            <a:ext cx="210820" cy="229235"/>
          </a:xfrm>
          <a:custGeom>
            <a:avLst/>
            <a:gdLst/>
            <a:ahLst/>
            <a:cxnLst/>
            <a:rect l="l" t="t" r="r" b="b"/>
            <a:pathLst>
              <a:path w="210820" h="229235">
                <a:moveTo>
                  <a:pt x="198500" y="0"/>
                </a:moveTo>
                <a:lnTo>
                  <a:pt x="112521" y="0"/>
                </a:lnTo>
                <a:lnTo>
                  <a:pt x="81914" y="39243"/>
                </a:lnTo>
                <a:lnTo>
                  <a:pt x="52577" y="82042"/>
                </a:lnTo>
                <a:lnTo>
                  <a:pt x="27304" y="128143"/>
                </a:lnTo>
                <a:lnTo>
                  <a:pt x="8889" y="177419"/>
                </a:lnTo>
                <a:lnTo>
                  <a:pt x="0" y="229235"/>
                </a:lnTo>
                <a:lnTo>
                  <a:pt x="31241" y="229235"/>
                </a:lnTo>
                <a:lnTo>
                  <a:pt x="40131" y="182118"/>
                </a:lnTo>
                <a:lnTo>
                  <a:pt x="57784" y="137160"/>
                </a:lnTo>
                <a:lnTo>
                  <a:pt x="81914" y="94234"/>
                </a:lnTo>
                <a:lnTo>
                  <a:pt x="109981" y="53594"/>
                </a:lnTo>
                <a:lnTo>
                  <a:pt x="139953" y="15494"/>
                </a:lnTo>
                <a:lnTo>
                  <a:pt x="210692" y="15494"/>
                </a:lnTo>
                <a:lnTo>
                  <a:pt x="198500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868409" y="4290567"/>
            <a:ext cx="140335" cy="213995"/>
          </a:xfrm>
          <a:custGeom>
            <a:avLst/>
            <a:gdLst/>
            <a:ahLst/>
            <a:cxnLst/>
            <a:rect l="l" t="t" r="r" b="b"/>
            <a:pathLst>
              <a:path w="140334" h="213995">
                <a:moveTo>
                  <a:pt x="39497" y="0"/>
                </a:moveTo>
                <a:lnTo>
                  <a:pt x="0" y="0"/>
                </a:lnTo>
                <a:lnTo>
                  <a:pt x="29972" y="38099"/>
                </a:lnTo>
                <a:lnTo>
                  <a:pt x="58039" y="78485"/>
                </a:lnTo>
                <a:lnTo>
                  <a:pt x="82042" y="121284"/>
                </a:lnTo>
                <a:lnTo>
                  <a:pt x="99695" y="166369"/>
                </a:lnTo>
                <a:lnTo>
                  <a:pt x="108585" y="213740"/>
                </a:lnTo>
                <a:lnTo>
                  <a:pt x="139954" y="213740"/>
                </a:lnTo>
                <a:lnTo>
                  <a:pt x="130937" y="161924"/>
                </a:lnTo>
                <a:lnTo>
                  <a:pt x="112522" y="112648"/>
                </a:lnTo>
                <a:lnTo>
                  <a:pt x="87376" y="66547"/>
                </a:lnTo>
                <a:lnTo>
                  <a:pt x="58039" y="23748"/>
                </a:lnTo>
                <a:lnTo>
                  <a:pt x="3949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895715" y="4275073"/>
            <a:ext cx="253365" cy="229235"/>
          </a:xfrm>
          <a:custGeom>
            <a:avLst/>
            <a:gdLst/>
            <a:ahLst/>
            <a:cxnLst/>
            <a:rect l="l" t="t" r="r" b="b"/>
            <a:pathLst>
              <a:path w="253365" h="229235">
                <a:moveTo>
                  <a:pt x="122047" y="0"/>
                </a:moveTo>
                <a:lnTo>
                  <a:pt x="0" y="0"/>
                </a:lnTo>
                <a:lnTo>
                  <a:pt x="46482" y="12700"/>
                </a:lnTo>
                <a:lnTo>
                  <a:pt x="88900" y="33655"/>
                </a:lnTo>
                <a:lnTo>
                  <a:pt x="126238" y="61849"/>
                </a:lnTo>
                <a:lnTo>
                  <a:pt x="157607" y="96520"/>
                </a:lnTo>
                <a:lnTo>
                  <a:pt x="182118" y="136525"/>
                </a:lnTo>
                <a:lnTo>
                  <a:pt x="198628" y="181102"/>
                </a:lnTo>
                <a:lnTo>
                  <a:pt x="206375" y="229235"/>
                </a:lnTo>
                <a:lnTo>
                  <a:pt x="252857" y="229235"/>
                </a:lnTo>
                <a:lnTo>
                  <a:pt x="238887" y="151384"/>
                </a:lnTo>
                <a:lnTo>
                  <a:pt x="220980" y="108966"/>
                </a:lnTo>
                <a:lnTo>
                  <a:pt x="196850" y="70358"/>
                </a:lnTo>
                <a:lnTo>
                  <a:pt x="167132" y="35941"/>
                </a:lnTo>
                <a:lnTo>
                  <a:pt x="132461" y="6350"/>
                </a:lnTo>
                <a:lnTo>
                  <a:pt x="122047" y="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54568" y="5867400"/>
            <a:ext cx="1725295" cy="914400"/>
          </a:xfrm>
          <a:custGeom>
            <a:avLst/>
            <a:gdLst/>
            <a:ahLst/>
            <a:cxnLst/>
            <a:rect l="l" t="t" r="r" b="b"/>
            <a:pathLst>
              <a:path w="1725295" h="914400">
                <a:moveTo>
                  <a:pt x="1613407" y="0"/>
                </a:moveTo>
                <a:lnTo>
                  <a:pt x="0" y="0"/>
                </a:lnTo>
                <a:lnTo>
                  <a:pt x="0" y="913955"/>
                </a:lnTo>
                <a:lnTo>
                  <a:pt x="1613407" y="913955"/>
                </a:lnTo>
                <a:lnTo>
                  <a:pt x="1613407" y="380809"/>
                </a:lnTo>
                <a:lnTo>
                  <a:pt x="1684913" y="152323"/>
                </a:lnTo>
                <a:lnTo>
                  <a:pt x="1613407" y="152323"/>
                </a:lnTo>
                <a:lnTo>
                  <a:pt x="1613407" y="0"/>
                </a:lnTo>
                <a:close/>
              </a:path>
              <a:path w="1725295" h="914400">
                <a:moveTo>
                  <a:pt x="1725167" y="23698"/>
                </a:moveTo>
                <a:lnTo>
                  <a:pt x="1613407" y="152323"/>
                </a:lnTo>
                <a:lnTo>
                  <a:pt x="1684913" y="152323"/>
                </a:lnTo>
                <a:lnTo>
                  <a:pt x="1725167" y="23698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 lang="en-US" altLang="zh-CN" sz="11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zh-CN" altLang="en-US" sz="11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中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国和巴基斯坦签署了重要 的条约和协议，包括：</a:t>
            </a:r>
            <a:endParaRPr lang="en-US"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双边投资条约</a:t>
            </a:r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</a:p>
          <a:p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- </a:t>
            </a:r>
            <a:r>
              <a:rPr lang="zh-CN" alt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中巴经济走 廊（</a:t>
            </a:r>
            <a:r>
              <a:rPr lang="en-US" sz="1100" dirty="0">
                <a:latin typeface="SimSun" panose="02010600030101010101" pitchFamily="2" charset="-122"/>
                <a:ea typeface="SimSun" panose="02010600030101010101" pitchFamily="2" charset="-122"/>
              </a:rPr>
              <a:t>CPEC</a:t>
            </a:r>
            <a:endParaRPr sz="110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8354568" y="5867400"/>
            <a:ext cx="1725295" cy="914400"/>
          </a:xfrm>
          <a:custGeom>
            <a:avLst/>
            <a:gdLst/>
            <a:ahLst/>
            <a:cxnLst/>
            <a:rect l="l" t="t" r="r" b="b"/>
            <a:pathLst>
              <a:path w="1725295" h="914400">
                <a:moveTo>
                  <a:pt x="0" y="0"/>
                </a:moveTo>
                <a:lnTo>
                  <a:pt x="941069" y="0"/>
                </a:lnTo>
                <a:lnTo>
                  <a:pt x="1344422" y="0"/>
                </a:lnTo>
                <a:lnTo>
                  <a:pt x="1613408" y="0"/>
                </a:lnTo>
                <a:lnTo>
                  <a:pt x="1613408" y="152323"/>
                </a:lnTo>
                <a:lnTo>
                  <a:pt x="1725168" y="23698"/>
                </a:lnTo>
                <a:lnTo>
                  <a:pt x="1613408" y="380809"/>
                </a:lnTo>
                <a:lnTo>
                  <a:pt x="1613408" y="913955"/>
                </a:lnTo>
                <a:lnTo>
                  <a:pt x="1344422" y="913955"/>
                </a:lnTo>
                <a:lnTo>
                  <a:pt x="941069" y="913955"/>
                </a:lnTo>
                <a:lnTo>
                  <a:pt x="0" y="913955"/>
                </a:lnTo>
                <a:lnTo>
                  <a:pt x="0" y="380809"/>
                </a:lnTo>
                <a:lnTo>
                  <a:pt x="0" y="152323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005C2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1503149" y="54639"/>
            <a:ext cx="679710" cy="67710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4</a:t>
            </a:r>
          </a:p>
        </p:txBody>
      </p:sp>
      <p:sp>
        <p:nvSpPr>
          <p:cNvPr id="75" name="object 75"/>
          <p:cNvSpPr txBox="1"/>
          <p:nvPr/>
        </p:nvSpPr>
        <p:spPr>
          <a:xfrm>
            <a:off x="3416960" y="6373707"/>
            <a:ext cx="991869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-35" dirty="0">
                <a:solidFill>
                  <a:srgbClr val="1E1E1E"/>
                </a:solidFill>
                <a:latin typeface="SimSun"/>
                <a:cs typeface="SimSun"/>
              </a:rPr>
              <a:t>来源</a:t>
            </a:r>
            <a:r>
              <a:rPr sz="700" spc="-10" dirty="0">
                <a:solidFill>
                  <a:srgbClr val="1E1E1E"/>
                </a:solidFill>
                <a:latin typeface="SimSun"/>
                <a:cs typeface="SimSun"/>
              </a:rPr>
              <a:t>：上海国际金融中心</a:t>
            </a:r>
            <a:endParaRPr sz="700">
              <a:latin typeface="SimSun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67159" y="70103"/>
            <a:ext cx="624840" cy="621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60591"/>
            <a:ext cx="3178810" cy="596900"/>
          </a:xfrm>
          <a:custGeom>
            <a:avLst/>
            <a:gdLst/>
            <a:ahLst/>
            <a:cxnLst/>
            <a:rect l="l" t="t" r="r" b="b"/>
            <a:pathLst>
              <a:path w="3178810" h="596900">
                <a:moveTo>
                  <a:pt x="0" y="596798"/>
                </a:moveTo>
                <a:lnTo>
                  <a:pt x="3178683" y="596798"/>
                </a:lnTo>
                <a:lnTo>
                  <a:pt x="3178683" y="0"/>
                </a:lnTo>
                <a:lnTo>
                  <a:pt x="0" y="0"/>
                </a:lnTo>
                <a:lnTo>
                  <a:pt x="0" y="596798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4025"/>
            <a:ext cx="3178810" cy="4209415"/>
          </a:xfrm>
          <a:custGeom>
            <a:avLst/>
            <a:gdLst/>
            <a:ahLst/>
            <a:cxnLst/>
            <a:rect l="l" t="t" r="r" b="b"/>
            <a:pathLst>
              <a:path w="3178810" h="4209415">
                <a:moveTo>
                  <a:pt x="0" y="4208907"/>
                </a:moveTo>
                <a:lnTo>
                  <a:pt x="3178683" y="4208907"/>
                </a:lnTo>
                <a:lnTo>
                  <a:pt x="3178683" y="0"/>
                </a:lnTo>
                <a:lnTo>
                  <a:pt x="0" y="0"/>
                </a:lnTo>
                <a:lnTo>
                  <a:pt x="0" y="4208907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3619"/>
                </a:moveTo>
                <a:lnTo>
                  <a:pt x="12192000" y="1523619"/>
                </a:lnTo>
                <a:lnTo>
                  <a:pt x="12192000" y="0"/>
                </a:lnTo>
                <a:lnTo>
                  <a:pt x="0" y="0"/>
                </a:lnTo>
                <a:lnTo>
                  <a:pt x="0" y="15236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8300" y="378235"/>
            <a:ext cx="114554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/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这些努力得到了国际认</a:t>
            </a:r>
            <a:r>
              <a:rPr sz="3200" b="1" spc="5" dirty="0">
                <a:solidFill>
                  <a:srgbClr val="005C2E"/>
                </a:solidFill>
                <a:latin typeface="SimSun"/>
                <a:cs typeface="SimSun"/>
              </a:rPr>
              <a:t>可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，巴基斯坦已被国际媒体报道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为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一个新兴的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有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吸引力的投资</a:t>
            </a:r>
            <a:r>
              <a:rPr sz="3200" b="1" spc="-20" dirty="0">
                <a:solidFill>
                  <a:srgbClr val="005C2E"/>
                </a:solidFill>
                <a:latin typeface="SimSun"/>
                <a:cs typeface="SimSun"/>
              </a:rPr>
              <a:t>目</a:t>
            </a:r>
            <a:r>
              <a:rPr sz="3200" b="1" dirty="0">
                <a:solidFill>
                  <a:srgbClr val="005C2E"/>
                </a:solidFill>
                <a:latin typeface="SimSun"/>
                <a:cs typeface="SimSun"/>
              </a:rPr>
              <a:t>的地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52399" y="2048325"/>
            <a:ext cx="4163695" cy="307777"/>
          </a:xfrm>
          <a:prstGeom prst="rect">
            <a:avLst/>
          </a:prstGeom>
          <a:solidFill>
            <a:srgbClr val="787878"/>
          </a:solidFill>
        </p:spPr>
        <p:txBody>
          <a:bodyPr vert="horz" wrap="square" lIns="0" tIns="0" rIns="0" bIns="0" rtlCol="0">
            <a:spAutoFit/>
          </a:bodyPr>
          <a:lstStyle/>
          <a:p>
            <a:pPr marL="713105">
              <a:lnSpc>
                <a:spcPct val="100000"/>
              </a:lnSpc>
            </a:pPr>
            <a:r>
              <a:rPr sz="2000" b="1" spc="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</a:t>
            </a:r>
            <a:r>
              <a:rPr sz="2000" b="1" spc="-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基</a:t>
            </a: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</a:t>
            </a:r>
            <a:r>
              <a:rPr sz="2000" b="1" spc="-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坦</a:t>
            </a: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被</a:t>
            </a:r>
            <a:r>
              <a:rPr sz="2000" b="1" spc="-20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重</a:t>
            </a:r>
            <a:r>
              <a:rPr sz="2000" b="1" spc="-3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点</a:t>
            </a:r>
            <a:r>
              <a:rPr sz="2000" b="1" spc="-2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报道的地方</a:t>
            </a:r>
            <a:endParaRPr sz="2000" b="1" dirty="0">
              <a:latin typeface="SimSun" panose="02010600030101010101" pitchFamily="2" charset="-122"/>
              <a:ea typeface="SimSun" panose="02010600030101010101" pitchFamily="2" charset="-122"/>
              <a:cs typeface="Microsoft JhengHe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2462783"/>
            <a:ext cx="3706495" cy="2929255"/>
          </a:xfrm>
          <a:custGeom>
            <a:avLst/>
            <a:gdLst/>
            <a:ahLst/>
            <a:cxnLst/>
            <a:rect l="l" t="t" r="r" b="b"/>
            <a:pathLst>
              <a:path w="3706495" h="2929254">
                <a:moveTo>
                  <a:pt x="0" y="2929128"/>
                </a:moveTo>
                <a:lnTo>
                  <a:pt x="3706367" y="2929128"/>
                </a:lnTo>
                <a:lnTo>
                  <a:pt x="3706367" y="0"/>
                </a:lnTo>
                <a:lnTo>
                  <a:pt x="0" y="0"/>
                </a:lnTo>
                <a:lnTo>
                  <a:pt x="0" y="2929128"/>
                </a:lnTo>
                <a:close/>
              </a:path>
            </a:pathLst>
          </a:custGeom>
          <a:solidFill>
            <a:srgbClr val="F8F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1000" y="2462783"/>
            <a:ext cx="3706495" cy="2929255"/>
          </a:xfrm>
          <a:custGeom>
            <a:avLst/>
            <a:gdLst/>
            <a:ahLst/>
            <a:cxnLst/>
            <a:rect l="l" t="t" r="r" b="b"/>
            <a:pathLst>
              <a:path w="3706495" h="2929254">
                <a:moveTo>
                  <a:pt x="0" y="2929128"/>
                </a:moveTo>
                <a:lnTo>
                  <a:pt x="3706367" y="2929128"/>
                </a:lnTo>
                <a:lnTo>
                  <a:pt x="3706367" y="0"/>
                </a:lnTo>
                <a:lnTo>
                  <a:pt x="0" y="0"/>
                </a:lnTo>
                <a:lnTo>
                  <a:pt x="0" y="2929128"/>
                </a:lnTo>
                <a:close/>
              </a:path>
            </a:pathLst>
          </a:custGeom>
          <a:ln w="12192">
            <a:solidFill>
              <a:srgbClr val="D2D2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7447" y="2554223"/>
            <a:ext cx="2734055" cy="670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917447" y="3374135"/>
            <a:ext cx="2590800" cy="3474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6759" y="3983735"/>
            <a:ext cx="3072383" cy="4602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0936" y="4617720"/>
            <a:ext cx="3163824" cy="6035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0520" y="1594103"/>
            <a:ext cx="719327" cy="40325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91" y="5733288"/>
            <a:ext cx="12179935" cy="527050"/>
          </a:xfrm>
          <a:custGeom>
            <a:avLst/>
            <a:gdLst/>
            <a:ahLst/>
            <a:cxnLst/>
            <a:rect l="l" t="t" r="r" b="b"/>
            <a:pathLst>
              <a:path w="12179935" h="527050">
                <a:moveTo>
                  <a:pt x="0" y="526999"/>
                </a:moveTo>
                <a:lnTo>
                  <a:pt x="12179554" y="526999"/>
                </a:lnTo>
                <a:lnTo>
                  <a:pt x="12179554" y="0"/>
                </a:lnTo>
                <a:lnTo>
                  <a:pt x="0" y="0"/>
                </a:lnTo>
                <a:lnTo>
                  <a:pt x="0" y="526999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667001" y="5870921"/>
            <a:ext cx="570369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45" dirty="0">
                <a:solidFill>
                  <a:srgbClr val="FFFFFF"/>
                </a:solidFill>
                <a:latin typeface="MS Gothic"/>
                <a:cs typeface="MS Gothic"/>
              </a:rPr>
              <a:t>国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际认可凸显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巴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基斯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坦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经济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吸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引力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和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稳定</a:t>
            </a:r>
            <a:r>
              <a:rPr sz="2000" b="1" spc="-25" dirty="0">
                <a:solidFill>
                  <a:srgbClr val="FFFFFF"/>
                </a:solidFill>
                <a:latin typeface="Microsoft JhengHei"/>
                <a:cs typeface="Microsoft JhengHei"/>
              </a:rPr>
              <a:t>性</a:t>
            </a:r>
            <a:r>
              <a:rPr sz="2000" b="1" dirty="0">
                <a:solidFill>
                  <a:srgbClr val="FFFFFF"/>
                </a:solidFill>
                <a:latin typeface="Microsoft JhengHei"/>
                <a:cs typeface="Microsoft JhengHei"/>
              </a:rPr>
              <a:t>的提升</a:t>
            </a:r>
            <a:endParaRPr sz="2000" dirty="0">
              <a:latin typeface="Microsoft JhengHei"/>
              <a:cs typeface="Microsoft JhengHe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949952" y="2011679"/>
            <a:ext cx="6845808" cy="37094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62144" y="1594103"/>
            <a:ext cx="6849109" cy="307777"/>
          </a:xfrm>
          <a:prstGeom prst="rect">
            <a:avLst/>
          </a:prstGeom>
          <a:solidFill>
            <a:srgbClr val="005C2E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重</a:t>
            </a:r>
            <a:r>
              <a:rPr sz="2000" b="1" spc="15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点</a:t>
            </a:r>
            <a:r>
              <a:rPr sz="2000" b="1" dirty="0">
                <a:solidFill>
                  <a:srgbClr val="FFFFFF"/>
                </a:solidFill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文章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MS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730240" y="2228088"/>
            <a:ext cx="5123688" cy="77419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66815" y="2264664"/>
            <a:ext cx="4998720" cy="655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2244" y="2260092"/>
            <a:ext cx="5011420" cy="664210"/>
          </a:xfrm>
          <a:custGeom>
            <a:avLst/>
            <a:gdLst/>
            <a:ahLst/>
            <a:cxnLst/>
            <a:rect l="l" t="t" r="r" b="b"/>
            <a:pathLst>
              <a:path w="5011420" h="664210">
                <a:moveTo>
                  <a:pt x="0" y="664083"/>
                </a:moveTo>
                <a:lnTo>
                  <a:pt x="5010911" y="664083"/>
                </a:lnTo>
                <a:lnTo>
                  <a:pt x="5010911" y="0"/>
                </a:lnTo>
                <a:lnTo>
                  <a:pt x="0" y="0"/>
                </a:lnTo>
                <a:lnTo>
                  <a:pt x="0" y="664083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30240" y="3898391"/>
            <a:ext cx="4005071" cy="74676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66815" y="3931920"/>
            <a:ext cx="3883151" cy="6278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62244" y="3930434"/>
            <a:ext cx="3895725" cy="636905"/>
          </a:xfrm>
          <a:custGeom>
            <a:avLst/>
            <a:gdLst/>
            <a:ahLst/>
            <a:cxnLst/>
            <a:rect l="l" t="t" r="r" b="b"/>
            <a:pathLst>
              <a:path w="3895725" h="636904">
                <a:moveTo>
                  <a:pt x="0" y="636485"/>
                </a:moveTo>
                <a:lnTo>
                  <a:pt x="3895217" y="636485"/>
                </a:lnTo>
                <a:lnTo>
                  <a:pt x="3895217" y="0"/>
                </a:lnTo>
                <a:lnTo>
                  <a:pt x="0" y="0"/>
                </a:lnTo>
                <a:lnTo>
                  <a:pt x="0" y="636485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30240" y="3060192"/>
            <a:ext cx="5629656" cy="74371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66815" y="3096767"/>
            <a:ext cx="5507736" cy="62484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762244" y="3095193"/>
            <a:ext cx="5520055" cy="630555"/>
          </a:xfrm>
          <a:custGeom>
            <a:avLst/>
            <a:gdLst/>
            <a:ahLst/>
            <a:cxnLst/>
            <a:rect l="l" t="t" r="r" b="b"/>
            <a:pathLst>
              <a:path w="5520055" h="630554">
                <a:moveTo>
                  <a:pt x="0" y="630478"/>
                </a:moveTo>
                <a:lnTo>
                  <a:pt x="5519928" y="630478"/>
                </a:lnTo>
                <a:lnTo>
                  <a:pt x="5519928" y="0"/>
                </a:lnTo>
                <a:lnTo>
                  <a:pt x="0" y="0"/>
                </a:lnTo>
                <a:lnTo>
                  <a:pt x="0" y="630478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30240" y="4675632"/>
            <a:ext cx="5718048" cy="8077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66815" y="4712208"/>
            <a:ext cx="5596128" cy="68579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62244" y="4707623"/>
            <a:ext cx="5608320" cy="697865"/>
          </a:xfrm>
          <a:custGeom>
            <a:avLst/>
            <a:gdLst/>
            <a:ahLst/>
            <a:cxnLst/>
            <a:rect l="l" t="t" r="r" b="b"/>
            <a:pathLst>
              <a:path w="5608320" h="697864">
                <a:moveTo>
                  <a:pt x="0" y="697496"/>
                </a:moveTo>
                <a:lnTo>
                  <a:pt x="5608320" y="697496"/>
                </a:lnTo>
                <a:lnTo>
                  <a:pt x="5608320" y="0"/>
                </a:lnTo>
                <a:lnTo>
                  <a:pt x="0" y="0"/>
                </a:lnTo>
                <a:lnTo>
                  <a:pt x="0" y="697496"/>
                </a:lnTo>
                <a:close/>
              </a:path>
            </a:pathLst>
          </a:custGeom>
          <a:ln w="9144">
            <a:solidFill>
              <a:srgbClr val="1E1E1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76800" y="2054351"/>
            <a:ext cx="6964680" cy="36758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23672" y="2487167"/>
            <a:ext cx="3654552" cy="294741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54969" y="119972"/>
            <a:ext cx="573020" cy="57082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60720" y="2286000"/>
            <a:ext cx="5005070" cy="600710"/>
          </a:xfrm>
          <a:custGeom>
            <a:avLst/>
            <a:gdLst/>
            <a:ahLst/>
            <a:cxnLst/>
            <a:rect l="l" t="t" r="r" b="b"/>
            <a:pathLst>
              <a:path w="5005070" h="600710">
                <a:moveTo>
                  <a:pt x="0" y="600455"/>
                </a:moveTo>
                <a:lnTo>
                  <a:pt x="5004816" y="600455"/>
                </a:lnTo>
                <a:lnTo>
                  <a:pt x="5004816" y="0"/>
                </a:lnTo>
                <a:lnTo>
                  <a:pt x="0" y="0"/>
                </a:lnTo>
                <a:lnTo>
                  <a:pt x="0" y="6004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91200" y="3133344"/>
            <a:ext cx="5257800" cy="570230"/>
          </a:xfrm>
          <a:custGeom>
            <a:avLst/>
            <a:gdLst/>
            <a:ahLst/>
            <a:cxnLst/>
            <a:rect l="l" t="t" r="r" b="b"/>
            <a:pathLst>
              <a:path w="5257800" h="570229">
                <a:moveTo>
                  <a:pt x="0" y="569976"/>
                </a:moveTo>
                <a:lnTo>
                  <a:pt x="5257800" y="569976"/>
                </a:lnTo>
                <a:lnTo>
                  <a:pt x="5257800" y="0"/>
                </a:lnTo>
                <a:lnTo>
                  <a:pt x="0" y="0"/>
                </a:lnTo>
                <a:lnTo>
                  <a:pt x="0" y="5699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5000" y="4779264"/>
            <a:ext cx="5560060" cy="554990"/>
          </a:xfrm>
          <a:custGeom>
            <a:avLst/>
            <a:gdLst/>
            <a:ahLst/>
            <a:cxnLst/>
            <a:rect l="l" t="t" r="r" b="b"/>
            <a:pathLst>
              <a:path w="5560059" h="554989">
                <a:moveTo>
                  <a:pt x="0" y="554736"/>
                </a:moveTo>
                <a:lnTo>
                  <a:pt x="5559552" y="554736"/>
                </a:lnTo>
                <a:lnTo>
                  <a:pt x="5559552" y="0"/>
                </a:lnTo>
                <a:lnTo>
                  <a:pt x="0" y="0"/>
                </a:lnTo>
                <a:lnTo>
                  <a:pt x="0" y="5547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91200" y="3941064"/>
            <a:ext cx="3733800" cy="631190"/>
          </a:xfrm>
          <a:custGeom>
            <a:avLst/>
            <a:gdLst/>
            <a:ahLst/>
            <a:cxnLst/>
            <a:rect l="l" t="t" r="r" b="b"/>
            <a:pathLst>
              <a:path w="3733800" h="631189">
                <a:moveTo>
                  <a:pt x="0" y="630936"/>
                </a:moveTo>
                <a:lnTo>
                  <a:pt x="3733800" y="630936"/>
                </a:lnTo>
                <a:lnTo>
                  <a:pt x="3733800" y="0"/>
                </a:lnTo>
                <a:lnTo>
                  <a:pt x="0" y="0"/>
                </a:lnTo>
                <a:lnTo>
                  <a:pt x="0" y="630936"/>
                </a:lnTo>
                <a:close/>
              </a:path>
            </a:pathLst>
          </a:custGeom>
          <a:solidFill>
            <a:srgbClr val="ECF0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703029" y="2444369"/>
            <a:ext cx="5293995" cy="28546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8419">
              <a:lnSpc>
                <a:spcPct val="100000"/>
              </a:lnSpc>
            </a:pPr>
            <a:r>
              <a:rPr sz="1800" b="1" spc="2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</a:t>
            </a:r>
            <a:r>
              <a:rPr sz="1800" b="1" spc="20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巴基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斯坦不再</a:t>
            </a:r>
            <a:r>
              <a:rPr sz="1800" b="1" spc="5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高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风险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，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经济堪称</a:t>
            </a:r>
            <a:r>
              <a:rPr sz="1800" b="1" dirty="0" err="1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“</a:t>
            </a:r>
            <a:r>
              <a:rPr sz="1800" b="1" dirty="0" err="1" smtClean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迷你奇迹</a:t>
            </a:r>
            <a:r>
              <a:rPr sz="1800" b="1" dirty="0" smtClean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”</a:t>
            </a:r>
            <a:r>
              <a:rPr sz="1800" b="1" dirty="0" smtClean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》</a:t>
            </a:r>
            <a:endParaRPr sz="1800" b="1" dirty="0">
              <a:latin typeface="SimSun" panose="02010600030101010101" pitchFamily="2" charset="-122"/>
              <a:ea typeface="SimSun" panose="02010600030101010101" pitchFamily="2" charset="-122"/>
              <a:cs typeface="MS Gothic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20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</a:pP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</a:t>
            </a:r>
            <a:r>
              <a:rPr sz="1800" b="1" spc="-4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 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I</a:t>
            </a:r>
            <a:r>
              <a:rPr sz="1800" b="1" spc="-35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M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F</a:t>
            </a:r>
            <a:r>
              <a:rPr sz="1800" b="1" spc="2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援助</a:t>
            </a:r>
            <a:r>
              <a:rPr sz="1800" b="1" spc="15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推</a:t>
            </a:r>
            <a:r>
              <a:rPr sz="1800" b="1" spc="-5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动巴基斯坦经济超预期增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长</a:t>
            </a:r>
            <a:r>
              <a:rPr sz="1800" b="1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》</a:t>
            </a: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88900">
              <a:lnSpc>
                <a:spcPct val="100000"/>
              </a:lnSpc>
              <a:spcBef>
                <a:spcPts val="1095"/>
              </a:spcBef>
            </a:pP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</a:t>
            </a:r>
            <a:r>
              <a:rPr sz="1800" spc="-495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 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IM</a:t>
            </a:r>
            <a:r>
              <a:rPr sz="1800" spc="-15" dirty="0">
                <a:latin typeface="SimSun" panose="02010600030101010101" pitchFamily="2" charset="-122"/>
                <a:ea typeface="SimSun" panose="02010600030101010101" pitchFamily="2" charset="-122"/>
                <a:cs typeface="Calibri"/>
              </a:rPr>
              <a:t>F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总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裁</a:t>
            </a:r>
            <a:r>
              <a:rPr sz="1800" spc="1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：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巴基斯坦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经济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正朝</a:t>
            </a:r>
            <a:r>
              <a:rPr sz="1800" spc="1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“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正</a:t>
            </a:r>
          </a:p>
          <a:p>
            <a:pPr marL="88900">
              <a:lnSpc>
                <a:spcPct val="100000"/>
              </a:lnSpc>
            </a:pPr>
            <a:r>
              <a:rPr sz="1800" spc="-5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确方向</a:t>
            </a:r>
            <a:r>
              <a:rPr sz="1800" spc="1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”</a:t>
            </a:r>
            <a:r>
              <a:rPr sz="1800" spc="-5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发</a:t>
            </a:r>
            <a:r>
              <a:rPr sz="1800" spc="-5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展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PGothic"/>
              </a:rPr>
              <a:t>》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2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《世界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银行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：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坚持结构性改革对经济稳定至关重</a:t>
            </a:r>
            <a:r>
              <a:rPr sz="1800" spc="5" dirty="0">
                <a:latin typeface="SimSun" panose="02010600030101010101" pitchFamily="2" charset="-122"/>
                <a:ea typeface="SimSun" panose="02010600030101010101" pitchFamily="2" charset="-122"/>
                <a:cs typeface="Microsoft JhengHei"/>
              </a:rPr>
              <a:t>要</a:t>
            </a:r>
            <a:r>
              <a:rPr sz="1800" dirty="0">
                <a:latin typeface="SimSun" panose="02010600030101010101" pitchFamily="2" charset="-122"/>
                <a:ea typeface="SimSun" panose="02010600030101010101" pitchFamily="2" charset="-122"/>
                <a:cs typeface="MS Gothic"/>
              </a:rPr>
              <a:t>》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dirty="0">
                <a:latin typeface="Arial"/>
                <a:cs typeface="Arial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224015" y="3396869"/>
            <a:ext cx="5587365" cy="2988945"/>
          </a:xfrm>
          <a:custGeom>
            <a:avLst/>
            <a:gdLst/>
            <a:ahLst/>
            <a:cxnLst/>
            <a:rect l="l" t="t" r="r" b="b"/>
            <a:pathLst>
              <a:path w="5587365" h="2988945">
                <a:moveTo>
                  <a:pt x="5586984" y="0"/>
                </a:moveTo>
                <a:lnTo>
                  <a:pt x="0" y="0"/>
                </a:lnTo>
                <a:lnTo>
                  <a:pt x="0" y="2988335"/>
                </a:lnTo>
                <a:lnTo>
                  <a:pt x="5586984" y="2988335"/>
                </a:lnTo>
                <a:lnTo>
                  <a:pt x="5586984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24015" y="1118616"/>
            <a:ext cx="5587365" cy="2278380"/>
          </a:xfrm>
          <a:custGeom>
            <a:avLst/>
            <a:gdLst/>
            <a:ahLst/>
            <a:cxnLst/>
            <a:rect l="l" t="t" r="r" b="b"/>
            <a:pathLst>
              <a:path w="5587365" h="2278379">
                <a:moveTo>
                  <a:pt x="5586984" y="0"/>
                </a:moveTo>
                <a:lnTo>
                  <a:pt x="0" y="0"/>
                </a:lnTo>
                <a:lnTo>
                  <a:pt x="0" y="2278253"/>
                </a:lnTo>
                <a:lnTo>
                  <a:pt x="5586984" y="2278253"/>
                </a:lnTo>
                <a:lnTo>
                  <a:pt x="5586984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761111"/>
            <a:ext cx="8382000" cy="355600"/>
          </a:xfrm>
          <a:custGeom>
            <a:avLst/>
            <a:gdLst/>
            <a:ahLst/>
            <a:cxnLst/>
            <a:rect l="l" t="t" r="r" b="b"/>
            <a:pathLst>
              <a:path w="8382000" h="355600">
                <a:moveTo>
                  <a:pt x="0" y="355600"/>
                </a:moveTo>
                <a:lnTo>
                  <a:pt x="8382000" y="355600"/>
                </a:lnTo>
                <a:lnTo>
                  <a:pt x="8382000" y="0"/>
                </a:lnTo>
                <a:lnTo>
                  <a:pt x="0" y="0"/>
                </a:lnTo>
                <a:lnTo>
                  <a:pt x="0" y="355600"/>
                </a:lnTo>
                <a:close/>
              </a:path>
            </a:pathLst>
          </a:custGeom>
          <a:solidFill>
            <a:srgbClr val="005C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1116711"/>
            <a:ext cx="2794000" cy="2278380"/>
          </a:xfrm>
          <a:custGeom>
            <a:avLst/>
            <a:gdLst/>
            <a:ahLst/>
            <a:cxnLst/>
            <a:rect l="l" t="t" r="r" b="b"/>
            <a:pathLst>
              <a:path w="2794000" h="2278379">
                <a:moveTo>
                  <a:pt x="0" y="2278380"/>
                </a:moveTo>
                <a:lnTo>
                  <a:pt x="2794000" y="2278380"/>
                </a:lnTo>
                <a:lnTo>
                  <a:pt x="2794000" y="0"/>
                </a:lnTo>
                <a:lnTo>
                  <a:pt x="0" y="0"/>
                </a:lnTo>
                <a:lnTo>
                  <a:pt x="0" y="227838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3395090"/>
            <a:ext cx="2794000" cy="2988310"/>
          </a:xfrm>
          <a:custGeom>
            <a:avLst/>
            <a:gdLst/>
            <a:ahLst/>
            <a:cxnLst/>
            <a:rect l="l" t="t" r="r" b="b"/>
            <a:pathLst>
              <a:path w="2794000" h="2988310">
                <a:moveTo>
                  <a:pt x="0" y="2988310"/>
                </a:moveTo>
                <a:lnTo>
                  <a:pt x="2794000" y="2988310"/>
                </a:lnTo>
                <a:lnTo>
                  <a:pt x="2794000" y="0"/>
                </a:lnTo>
                <a:lnTo>
                  <a:pt x="0" y="0"/>
                </a:lnTo>
                <a:lnTo>
                  <a:pt x="0" y="298831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23000" y="1102486"/>
            <a:ext cx="0" cy="5281295"/>
          </a:xfrm>
          <a:custGeom>
            <a:avLst/>
            <a:gdLst/>
            <a:ahLst/>
            <a:cxnLst/>
            <a:rect l="l" t="t" r="r" b="b"/>
            <a:pathLst>
              <a:path h="5281295">
                <a:moveTo>
                  <a:pt x="0" y="0"/>
                </a:moveTo>
                <a:lnTo>
                  <a:pt x="0" y="5280914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17000" y="1102486"/>
            <a:ext cx="0" cy="5281295"/>
          </a:xfrm>
          <a:custGeom>
            <a:avLst/>
            <a:gdLst/>
            <a:ahLst/>
            <a:cxnLst/>
            <a:rect l="l" t="t" r="r" b="b"/>
            <a:pathLst>
              <a:path h="5281295">
                <a:moveTo>
                  <a:pt x="0" y="0"/>
                </a:moveTo>
                <a:lnTo>
                  <a:pt x="0" y="5280914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111671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0" y="339509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97774" y="1225467"/>
            <a:ext cx="2705990" cy="12182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535"/>
              </a:spcBef>
            </a:pPr>
            <a:r>
              <a:rPr sz="1400" b="1" dirty="0" err="1" smtClean="0">
                <a:solidFill>
                  <a:srgbClr val="005C2E"/>
                </a:solidFill>
                <a:latin typeface="SimSun"/>
                <a:cs typeface="SimSun"/>
              </a:rPr>
              <a:t>杭州新海</a:t>
            </a:r>
            <a:r>
              <a:rPr sz="1400" dirty="0" err="1" smtClean="0">
                <a:solidFill>
                  <a:srgbClr val="005C2E"/>
                </a:solidFill>
                <a:latin typeface="SimSun"/>
                <a:cs typeface="SimSun"/>
              </a:rPr>
              <a:t>（中国</a:t>
            </a:r>
            <a:r>
              <a:rPr sz="1400" dirty="0" smtClean="0">
                <a:solidFill>
                  <a:srgbClr val="005C2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  <a:p>
            <a:pPr marL="55244">
              <a:lnSpc>
                <a:spcPct val="100000"/>
              </a:lnSpc>
              <a:spcBef>
                <a:spcPts val="335"/>
              </a:spcBef>
            </a:pP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5000</a:t>
            </a:r>
            <a:r>
              <a:rPr sz="1400" spc="-5" dirty="0">
                <a:solidFill>
                  <a:srgbClr val="005C2E"/>
                </a:solidFill>
                <a:latin typeface="SimSun"/>
                <a:cs typeface="SimSun"/>
              </a:rPr>
              <a:t>万至</a:t>
            </a:r>
            <a:r>
              <a:rPr sz="1400" b="1" spc="-25" dirty="0">
                <a:solidFill>
                  <a:srgbClr val="005C2E"/>
                </a:solidFill>
                <a:latin typeface="Arial"/>
                <a:cs typeface="Arial"/>
              </a:rPr>
              <a:t>700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0</a:t>
            </a:r>
            <a:r>
              <a:rPr sz="1400" spc="-30" dirty="0">
                <a:solidFill>
                  <a:srgbClr val="005C2E"/>
                </a:solidFill>
                <a:latin typeface="SimSun"/>
                <a:cs typeface="SimSun"/>
              </a:rPr>
              <a:t>万美元</a:t>
            </a:r>
            <a:endParaRPr sz="14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14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合资企业扩大巴基斯坦</a:t>
            </a:r>
            <a:r>
              <a:rPr sz="1400" b="1" spc="-30" dirty="0">
                <a:solidFill>
                  <a:srgbClr val="1E1E1E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1E1E1E"/>
                </a:solidFill>
                <a:latin typeface="Arial"/>
                <a:cs typeface="Arial"/>
              </a:rPr>
              <a:t>P</a:t>
            </a:r>
            <a:r>
              <a:rPr sz="1400" b="1" spc="-25" dirty="0">
                <a:solidFill>
                  <a:srgbClr val="1E1E1E"/>
                </a:solidFill>
                <a:latin typeface="Arial"/>
                <a:cs typeface="Arial"/>
              </a:rPr>
              <a:t>I</a:t>
            </a:r>
            <a:r>
              <a:rPr sz="1400" b="1" spc="-25" dirty="0">
                <a:solidFill>
                  <a:srgbClr val="1E1E1E"/>
                </a:solidFill>
                <a:latin typeface="SimSun"/>
                <a:cs typeface="SimSun"/>
              </a:rPr>
              <a:t>生产能力</a:t>
            </a:r>
            <a:endParaRPr sz="1400" b="1" dirty="0">
              <a:latin typeface="SimSun"/>
              <a:cs typeface="SimSu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8527" y="1173956"/>
            <a:ext cx="1523873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/>
            <a:r>
              <a:rPr sz="1400" b="1" spc="-30" dirty="0">
                <a:solidFill>
                  <a:srgbClr val="005C2E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D</a:t>
            </a:r>
            <a:r>
              <a:rPr sz="1400" b="1" spc="-50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5C2E"/>
                </a:solidFill>
                <a:latin typeface="Arial"/>
                <a:cs typeface="Arial"/>
              </a:rPr>
              <a:t>P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o</a:t>
            </a:r>
            <a:r>
              <a:rPr sz="1400" b="1" spc="-15" dirty="0">
                <a:solidFill>
                  <a:srgbClr val="005C2E"/>
                </a:solidFill>
                <a:latin typeface="Arial"/>
                <a:cs typeface="Arial"/>
              </a:rPr>
              <a:t>r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ts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（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阿联 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酋）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2.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2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亿美元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48527" y="1826609"/>
            <a:ext cx="2464435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3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b="1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卡拉奇门户码头管理、</a:t>
            </a:r>
            <a:r>
              <a:rPr sz="1400" b="1" dirty="0" smtClean="0">
                <a:solidFill>
                  <a:srgbClr val="1E1E1E"/>
                </a:solidFill>
                <a:latin typeface="SimSun"/>
                <a:cs typeface="SimSun"/>
              </a:rPr>
              <a:t>运营和开发</a:t>
            </a:r>
            <a:r>
              <a:rPr sz="1400" dirty="0" smtClean="0">
                <a:solidFill>
                  <a:srgbClr val="1E1E1E"/>
                </a:solidFill>
                <a:latin typeface="Arial"/>
                <a:cs typeface="Arial"/>
              </a:rPr>
              <a:t>50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年特许经</a:t>
            </a:r>
            <a:r>
              <a:rPr sz="1400" spc="-25" dirty="0">
                <a:solidFill>
                  <a:srgbClr val="1E1E1E"/>
                </a:solidFill>
                <a:latin typeface="SimSun"/>
                <a:cs typeface="SimSun"/>
              </a:rPr>
              <a:t>营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协议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43161" y="1172178"/>
            <a:ext cx="1714500" cy="9694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1400" b="1" spc="-30" dirty="0">
                <a:solidFill>
                  <a:srgbClr val="005C2E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l 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5C2E"/>
                </a:solidFill>
                <a:latin typeface="Arial"/>
                <a:cs typeface="Arial"/>
              </a:rPr>
              <a:t>r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q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ab</a:t>
            </a:r>
            <a:r>
              <a:rPr sz="1400" b="1" spc="-35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Ca</a:t>
            </a:r>
            <a:r>
              <a:rPr sz="1400" b="1" spc="10" dirty="0">
                <a:solidFill>
                  <a:srgbClr val="005C2E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i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t</a:t>
            </a:r>
            <a:r>
              <a:rPr sz="1400" b="1" spc="-20" dirty="0">
                <a:solidFill>
                  <a:srgbClr val="005C2E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l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（</a:t>
            </a:r>
            <a:r>
              <a:rPr sz="1400" spc="-25" dirty="0">
                <a:solidFill>
                  <a:srgbClr val="005C2E"/>
                </a:solidFill>
                <a:latin typeface="SimSun"/>
                <a:cs typeface="SimSun"/>
              </a:rPr>
              <a:t>卡塔 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尔）电力建设公司（中 国）</a:t>
            </a:r>
            <a:r>
              <a:rPr sz="1400" b="1" dirty="0">
                <a:solidFill>
                  <a:srgbClr val="005C2E"/>
                </a:solidFill>
                <a:latin typeface="Arial"/>
                <a:cs typeface="Arial"/>
              </a:rPr>
              <a:t>20.</a:t>
            </a:r>
            <a:r>
              <a:rPr sz="1400" b="1" spc="5" dirty="0">
                <a:solidFill>
                  <a:srgbClr val="005C2E"/>
                </a:solidFill>
                <a:latin typeface="Arial"/>
                <a:cs typeface="Arial"/>
              </a:rPr>
              <a:t>9</a:t>
            </a:r>
            <a:r>
              <a:rPr sz="1400" spc="-25" dirty="0" smtClean="0">
                <a:solidFill>
                  <a:srgbClr val="005C2E"/>
                </a:solidFill>
                <a:latin typeface="SimSun"/>
                <a:cs typeface="SimSun"/>
              </a:rPr>
              <a:t>亿美元</a:t>
            </a:r>
            <a:endParaRPr lang="en-US" sz="1400" spc="-25" dirty="0" smtClean="0">
              <a:solidFill>
                <a:srgbClr val="005C2E"/>
              </a:solidFill>
              <a:latin typeface="SimSun"/>
              <a:cs typeface="SimSun"/>
            </a:endParaRPr>
          </a:p>
          <a:p>
            <a:pPr marL="12700" marR="5080">
              <a:lnSpc>
                <a:spcPct val="90000"/>
              </a:lnSpc>
            </a:pPr>
            <a:endParaRPr sz="1400" dirty="0">
              <a:latin typeface="SimSun"/>
              <a:cs typeface="SimSu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85071" y="1987404"/>
            <a:ext cx="18542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 </a:t>
            </a:r>
            <a:r>
              <a:rPr sz="1400" spc="-13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卡西姆港燃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煤发电厂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建设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40619" y="3622431"/>
            <a:ext cx="2709992" cy="12208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18135" algn="just"/>
            <a:r>
              <a:rPr sz="1400" b="1" dirty="0" err="1">
                <a:solidFill>
                  <a:srgbClr val="005C2E"/>
                </a:solidFill>
                <a:latin typeface="SimSun"/>
                <a:cs typeface="SimSun"/>
              </a:rPr>
              <a:t>迪拜环球港务集团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（阿联酋）</a:t>
            </a:r>
            <a:r>
              <a:rPr sz="1400" b="1" spc="-25" dirty="0" err="1" smtClean="0">
                <a:solidFill>
                  <a:srgbClr val="005C2E"/>
                </a:solidFill>
                <a:latin typeface="SimSun"/>
                <a:cs typeface="SimSun"/>
              </a:rPr>
              <a:t>和国</a:t>
            </a:r>
            <a:r>
              <a:rPr sz="1400" b="1" dirty="0" err="1" smtClean="0">
                <a:solidFill>
                  <a:srgbClr val="005C2E"/>
                </a:solidFill>
                <a:latin typeface="SimSun"/>
                <a:cs typeface="SimSun"/>
              </a:rPr>
              <a:t>家物流公司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（巴基斯坦）</a:t>
            </a:r>
            <a:r>
              <a:rPr sz="1400" spc="-25" dirty="0" err="1" smtClean="0">
                <a:solidFill>
                  <a:srgbClr val="005C2E"/>
                </a:solidFill>
                <a:latin typeface="SimSun"/>
                <a:cs typeface="SimSun"/>
              </a:rPr>
              <a:t>合资</a:t>
            </a:r>
            <a:r>
              <a:rPr sz="1400" dirty="0" err="1" smtClean="0">
                <a:solidFill>
                  <a:srgbClr val="005C2E"/>
                </a:solidFill>
                <a:latin typeface="SimSun"/>
                <a:cs typeface="SimSun"/>
              </a:rPr>
              <a:t>投资</a:t>
            </a:r>
            <a:r>
              <a:rPr sz="1400" spc="-30" dirty="0" err="1" smtClean="0">
                <a:solidFill>
                  <a:srgbClr val="005C2E"/>
                </a:solidFill>
                <a:latin typeface="SimSun"/>
                <a:cs typeface="SimSun"/>
              </a:rPr>
              <a:t>未公开</a:t>
            </a:r>
            <a:endParaRPr sz="1400" dirty="0">
              <a:latin typeface="SimSun"/>
              <a:cs typeface="SimSu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65100" marR="5080" indent="-152400">
              <a:lnSpc>
                <a:spcPts val="1370"/>
              </a:lnSpc>
            </a:pP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–</a:t>
            </a:r>
            <a:r>
              <a:rPr sz="1400" b="1" spc="7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卡拉奇港至普里普里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50</a:t>
            </a:r>
            <a:r>
              <a:rPr sz="1400" b="1" dirty="0" smtClean="0">
                <a:solidFill>
                  <a:srgbClr val="1E1E1E"/>
                </a:solidFill>
                <a:latin typeface="SimSun"/>
                <a:cs typeface="SimSun"/>
              </a:rPr>
              <a:t>公里货运走廊</a:t>
            </a:r>
            <a:r>
              <a:rPr sz="1400" spc="-25" dirty="0" smtClean="0">
                <a:solidFill>
                  <a:srgbClr val="1E1E1E"/>
                </a:solidFill>
                <a:latin typeface="SimSun"/>
                <a:cs typeface="SimSun"/>
              </a:rPr>
              <a:t>建设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88891" y="3607581"/>
            <a:ext cx="1858794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/>
            <a:r>
              <a:rPr sz="1400" b="1" spc="-5" dirty="0" err="1">
                <a:solidFill>
                  <a:srgbClr val="005C2E"/>
                </a:solidFill>
                <a:latin typeface="SimSun"/>
                <a:cs typeface="SimSun"/>
              </a:rPr>
              <a:t>阿拉伯航空</a:t>
            </a:r>
            <a:r>
              <a:rPr sz="1400" spc="-5" dirty="0" err="1">
                <a:solidFill>
                  <a:srgbClr val="005C2E"/>
                </a:solidFill>
                <a:latin typeface="SimSun"/>
                <a:cs typeface="SimSun"/>
              </a:rPr>
              <a:t>（阿联酋）</a:t>
            </a:r>
            <a:r>
              <a:rPr sz="1400" dirty="0" err="1" smtClean="0">
                <a:solidFill>
                  <a:srgbClr val="005C2E"/>
                </a:solidFill>
                <a:latin typeface="SimSun"/>
                <a:cs typeface="SimSun"/>
              </a:rPr>
              <a:t>与</a:t>
            </a:r>
            <a:r>
              <a:rPr sz="1400" b="1" spc="5" dirty="0" err="1" smtClean="0">
                <a:solidFill>
                  <a:srgbClr val="005C2E"/>
                </a:solidFill>
                <a:latin typeface="Arial"/>
                <a:cs typeface="Arial"/>
              </a:rPr>
              <a:t>L</a:t>
            </a:r>
            <a:r>
              <a:rPr sz="1400" b="1" dirty="0" err="1" smtClean="0">
                <a:solidFill>
                  <a:srgbClr val="005C2E"/>
                </a:solidFill>
                <a:latin typeface="Arial"/>
                <a:cs typeface="Arial"/>
              </a:rPr>
              <a:t>ak</a:t>
            </a:r>
            <a:r>
              <a:rPr sz="1400" b="1" spc="-20" dirty="0" err="1" smtClean="0">
                <a:solidFill>
                  <a:srgbClr val="005C2E"/>
                </a:solidFill>
                <a:latin typeface="Arial"/>
                <a:cs typeface="Arial"/>
              </a:rPr>
              <a:t>s</a:t>
            </a:r>
            <a:r>
              <a:rPr sz="1400" b="1" spc="5" dirty="0" err="1" smtClean="0">
                <a:solidFill>
                  <a:srgbClr val="005C2E"/>
                </a:solidFill>
                <a:latin typeface="Arial"/>
                <a:cs typeface="Arial"/>
              </a:rPr>
              <a:t>o</a:t>
            </a:r>
            <a:r>
              <a:rPr sz="1400" b="1" dirty="0" err="1" smtClean="0">
                <a:solidFill>
                  <a:srgbClr val="005C2E"/>
                </a:solidFill>
                <a:latin typeface="Arial"/>
                <a:cs typeface="Arial"/>
              </a:rPr>
              <a:t>n</a:t>
            </a:r>
            <a:r>
              <a:rPr lang="en-US" sz="1400" b="1" dirty="0">
                <a:solidFill>
                  <a:srgbClr val="005C2E"/>
                </a:solidFill>
                <a:latin typeface="Arial"/>
                <a:cs typeface="Arial"/>
              </a:rPr>
              <a:t> </a:t>
            </a:r>
            <a:r>
              <a:rPr sz="1400" b="1" dirty="0" err="1" smtClean="0">
                <a:solidFill>
                  <a:srgbClr val="005C2E"/>
                </a:solidFill>
                <a:latin typeface="Arial"/>
                <a:cs typeface="Arial"/>
              </a:rPr>
              <a:t>G</a:t>
            </a:r>
            <a:r>
              <a:rPr sz="1400" b="1" spc="-10" dirty="0" err="1" smtClean="0">
                <a:solidFill>
                  <a:srgbClr val="005C2E"/>
                </a:solidFill>
                <a:latin typeface="Arial"/>
                <a:cs typeface="Arial"/>
              </a:rPr>
              <a:t>r</a:t>
            </a:r>
            <a:r>
              <a:rPr sz="1400" b="1" spc="5" dirty="0" err="1" smtClean="0">
                <a:solidFill>
                  <a:srgbClr val="005C2E"/>
                </a:solidFill>
                <a:latin typeface="Arial"/>
                <a:cs typeface="Arial"/>
              </a:rPr>
              <a:t>o</a:t>
            </a:r>
            <a:r>
              <a:rPr sz="1400" b="1" spc="-15" dirty="0" err="1" smtClean="0">
                <a:solidFill>
                  <a:srgbClr val="005C2E"/>
                </a:solidFill>
                <a:latin typeface="Arial"/>
                <a:cs typeface="Arial"/>
              </a:rPr>
              <a:t>u</a:t>
            </a:r>
            <a:r>
              <a:rPr sz="1400" b="1" spc="-10" dirty="0" err="1" smtClean="0">
                <a:solidFill>
                  <a:srgbClr val="005C2E"/>
                </a:solidFill>
                <a:latin typeface="Arial"/>
                <a:cs typeface="Arial"/>
              </a:rPr>
              <a:t>p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（</a:t>
            </a:r>
            <a:r>
              <a:rPr sz="1400" spc="-25" dirty="0" err="1" smtClean="0">
                <a:solidFill>
                  <a:srgbClr val="005C2E"/>
                </a:solidFill>
                <a:latin typeface="SimSun"/>
                <a:cs typeface="SimSun"/>
              </a:rPr>
              <a:t>巴基斯</a:t>
            </a:r>
            <a:r>
              <a:rPr sz="1400" dirty="0" err="1" smtClean="0">
                <a:solidFill>
                  <a:srgbClr val="005C2E"/>
                </a:solidFill>
                <a:latin typeface="SimSun"/>
                <a:cs typeface="SimSun"/>
              </a:rPr>
              <a:t>坦</a:t>
            </a:r>
            <a:r>
              <a:rPr sz="1400" dirty="0" err="1">
                <a:solidFill>
                  <a:srgbClr val="005C2E"/>
                </a:solidFill>
                <a:latin typeface="SimSun"/>
                <a:cs typeface="SimSun"/>
              </a:rPr>
              <a:t>）合资企业投资未公开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176771" y="4586949"/>
            <a:ext cx="2607945" cy="575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>
              <a:lnSpc>
                <a:spcPct val="89200"/>
              </a:lnSpc>
            </a:pP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–</a:t>
            </a:r>
            <a:r>
              <a:rPr sz="1400" spc="10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1E1E1E"/>
                </a:solidFill>
                <a:latin typeface="SimSun"/>
                <a:cs typeface="SimSun"/>
              </a:rPr>
              <a:t>与巴基斯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坦</a:t>
            </a:r>
            <a:r>
              <a:rPr sz="1400" spc="-7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spc="5" dirty="0">
                <a:solidFill>
                  <a:srgbClr val="1E1E1E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a</a:t>
            </a:r>
            <a:r>
              <a:rPr sz="1400" b="1" spc="5" dirty="0">
                <a:solidFill>
                  <a:srgbClr val="1E1E1E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s</a:t>
            </a:r>
            <a:r>
              <a:rPr sz="1400" b="1" spc="10" dirty="0">
                <a:solidFill>
                  <a:srgbClr val="1E1E1E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n</a:t>
            </a:r>
            <a:r>
              <a:rPr sz="1400" b="1" spc="-8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E1E1E"/>
                </a:solidFill>
                <a:latin typeface="SimSun"/>
                <a:cs typeface="SimSun"/>
              </a:rPr>
              <a:t>集团合资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，</a:t>
            </a:r>
            <a:r>
              <a:rPr sz="1400" spc="-5" dirty="0">
                <a:solidFill>
                  <a:srgbClr val="1E1E1E"/>
                </a:solidFill>
                <a:latin typeface="SimSun"/>
                <a:cs typeface="SimSun"/>
              </a:rPr>
              <a:t>计划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于</a:t>
            </a:r>
            <a:r>
              <a:rPr sz="1400" spc="-265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2022</a:t>
            </a:r>
            <a:r>
              <a:rPr sz="1400" b="1" spc="-4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1E1E1E"/>
                </a:solidFill>
                <a:latin typeface="SimSun"/>
                <a:cs typeface="SimSun"/>
              </a:rPr>
              <a:t>年推出廉价航空公</a:t>
            </a:r>
            <a:r>
              <a:rPr sz="1400" b="1" dirty="0">
                <a:solidFill>
                  <a:srgbClr val="1E1E1E"/>
                </a:solidFill>
                <a:latin typeface="SimSun"/>
                <a:cs typeface="SimSun"/>
              </a:rPr>
              <a:t>司</a:t>
            </a:r>
            <a:r>
              <a:rPr sz="1400" spc="-12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spc="-15" dirty="0">
                <a:solidFill>
                  <a:srgbClr val="1E1E1E"/>
                </a:solidFill>
                <a:latin typeface="Arial"/>
                <a:cs typeface="Arial"/>
              </a:rPr>
              <a:t>F</a:t>
            </a:r>
            <a:r>
              <a:rPr sz="1400" b="1" spc="-20" dirty="0">
                <a:solidFill>
                  <a:srgbClr val="1E1E1E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y Ji</a:t>
            </a:r>
            <a:r>
              <a:rPr sz="1400" b="1" spc="-15" dirty="0">
                <a:solidFill>
                  <a:srgbClr val="1E1E1E"/>
                </a:solidFill>
                <a:latin typeface="Arial"/>
                <a:cs typeface="Arial"/>
              </a:rPr>
              <a:t>nn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ah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56370" y="3536982"/>
            <a:ext cx="231267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 err="1" smtClean="0">
                <a:solidFill>
                  <a:srgbClr val="005C2E"/>
                </a:solidFill>
                <a:latin typeface="SimSun"/>
                <a:cs typeface="SimSun"/>
              </a:rPr>
              <a:t>其他公告和谅解备忘</a:t>
            </a:r>
            <a:r>
              <a:rPr sz="1400" b="1" dirty="0" err="1" smtClean="0">
                <a:solidFill>
                  <a:srgbClr val="005C2E"/>
                </a:solidFill>
                <a:latin typeface="SimSun"/>
                <a:cs typeface="SimSun"/>
              </a:rPr>
              <a:t>录</a:t>
            </a:r>
            <a:endParaRPr lang="en-US" sz="1400" b="1" dirty="0" smtClean="0">
              <a:solidFill>
                <a:srgbClr val="005C2E"/>
              </a:solidFill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</a:pPr>
            <a:r>
              <a:rPr sz="1400" spc="-5" dirty="0" smtClean="0">
                <a:solidFill>
                  <a:srgbClr val="005C2E"/>
                </a:solidFill>
                <a:latin typeface="SimSun"/>
                <a:cs typeface="SimSun"/>
              </a:rPr>
              <a:t>（</a:t>
            </a:r>
            <a:r>
              <a:rPr sz="1400" spc="-5" dirty="0">
                <a:solidFill>
                  <a:srgbClr val="005C2E"/>
                </a:solidFill>
                <a:latin typeface="SimSun"/>
                <a:cs typeface="SimSun"/>
              </a:rPr>
              <a:t>非详尽</a:t>
            </a:r>
            <a:r>
              <a:rPr sz="1400" dirty="0">
                <a:solidFill>
                  <a:srgbClr val="005C2E"/>
                </a:solidFill>
                <a:latin typeface="SimSun"/>
                <a:cs typeface="SimSun"/>
              </a:rPr>
              <a:t>）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369040" y="1627632"/>
            <a:ext cx="353568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9640" y="1188719"/>
            <a:ext cx="338327" cy="3383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369040" y="1188719"/>
            <a:ext cx="353568" cy="3535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57671" y="3517391"/>
            <a:ext cx="338327" cy="338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2432" y="1188719"/>
            <a:ext cx="353567" cy="3535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259823" y="2791967"/>
            <a:ext cx="807720" cy="4754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90047" y="2846832"/>
            <a:ext cx="1298448" cy="3657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3103" y="5617464"/>
            <a:ext cx="1072896" cy="6705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94319" y="5769864"/>
            <a:ext cx="993648" cy="3657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150095" y="3953255"/>
            <a:ext cx="1752600" cy="12070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088880" y="4953000"/>
            <a:ext cx="1466087" cy="36880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311640" y="5605271"/>
            <a:ext cx="1511807" cy="4907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013447" y="2630423"/>
            <a:ext cx="2136648" cy="8991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549640" y="3517391"/>
            <a:ext cx="338327" cy="3383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509247" y="37733"/>
            <a:ext cx="603503" cy="60118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68300" y="6299200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6</a:t>
            </a:r>
          </a:p>
        </p:txBody>
      </p:sp>
      <p:sp>
        <p:nvSpPr>
          <p:cNvPr id="37" name="Title 2">
            <a:extLst>
              <a:ext uri="{FF2B5EF4-FFF2-40B4-BE49-F238E27FC236}">
                <a16:creationId xmlns:a16="http://schemas.microsoft.com/office/drawing/2014/main" xmlns="" id="{49388E2A-B32B-D4BB-4237-301432E915B4}"/>
              </a:ext>
            </a:extLst>
          </p:cNvPr>
          <p:cNvSpPr txBox="1">
            <a:spLocks/>
          </p:cNvSpPr>
          <p:nvPr/>
        </p:nvSpPr>
        <p:spPr>
          <a:xfrm>
            <a:off x="459455" y="312800"/>
            <a:ext cx="2389479" cy="295465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2000" b="0" i="0">
                <a:solidFill>
                  <a:srgbClr val="005C2F"/>
                </a:solidFill>
                <a:latin typeface="SimSun"/>
                <a:ea typeface="+mj-ea"/>
                <a:cs typeface="SimSun"/>
              </a:defRPr>
            </a:lvl1pPr>
          </a:lstStyle>
          <a:p>
            <a:r>
              <a:rPr lang="zh-CN" altLang="en-US" sz="3200" b="1" kern="0" dirty="0" smtClean="0">
                <a:latin typeface="SimSun" panose="02010600030101010101" pitchFamily="2" charset="-122"/>
                <a:ea typeface="SimSun" panose="02010600030101010101" pitchFamily="2" charset="-122"/>
              </a:rPr>
              <a:t>多家全球和地区实体宣布近期在巴基斯坦的外国直接投（</a:t>
            </a:r>
            <a:r>
              <a:rPr lang="en-US" sz="3200" b="1" kern="0" dirty="0" smtClean="0">
                <a:latin typeface="SimSun" panose="02010600030101010101" pitchFamily="2" charset="-122"/>
                <a:ea typeface="SimSun" panose="02010600030101010101" pitchFamily="2" charset="-122"/>
              </a:rPr>
              <a:t>FDI</a:t>
            </a:r>
            <a:r>
              <a:rPr lang="zh-CN" altLang="en-US" sz="3200" b="1" kern="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）项目</a:t>
            </a:r>
            <a:endParaRPr lang="en-US" sz="3200" b="1" kern="0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9" name="Title 2">
            <a:extLst>
              <a:ext uri="{FF2B5EF4-FFF2-40B4-BE49-F238E27FC236}">
                <a16:creationId xmlns:a16="http://schemas.microsoft.com/office/drawing/2014/main" xmlns="" id="{81BCFB90-717F-5836-563F-5522F5D036D0}"/>
              </a:ext>
            </a:extLst>
          </p:cNvPr>
          <p:cNvSpPr txBox="1">
            <a:spLocks/>
          </p:cNvSpPr>
          <p:nvPr/>
        </p:nvSpPr>
        <p:spPr>
          <a:xfrm>
            <a:off x="3366766" y="231407"/>
            <a:ext cx="8382000" cy="44319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lumMod val="100000"/>
                  </a:srgbClr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sz="2800" b="1" kern="1200">
                <a:solidFill>
                  <a:schemeClr val="tx2">
                    <a:lumMod val="100000"/>
                  </a:schemeClr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3200" kern="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巴基斯坦外国直接投资（</a:t>
            </a:r>
            <a:r>
              <a:rPr lang="en-US" sz="3200" kern="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FDI</a:t>
            </a:r>
            <a:r>
              <a:rPr lang="zh-CN" altLang="en-US" sz="3200" kern="0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）项目示例</a:t>
            </a:r>
            <a:endParaRPr lang="en-US" sz="3200" kern="0" dirty="0">
              <a:solidFill>
                <a:srgbClr val="005C2F"/>
              </a:solidFill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41" name="Title 2">
            <a:extLst>
              <a:ext uri="{FF2B5EF4-FFF2-40B4-BE49-F238E27FC236}">
                <a16:creationId xmlns:a16="http://schemas.microsoft.com/office/drawing/2014/main" xmlns="" id="{49388E2A-B32B-D4BB-4237-301432E915B4}"/>
              </a:ext>
            </a:extLst>
          </p:cNvPr>
          <p:cNvSpPr txBox="1">
            <a:spLocks/>
          </p:cNvSpPr>
          <p:nvPr/>
        </p:nvSpPr>
        <p:spPr>
          <a:xfrm>
            <a:off x="3501873" y="751456"/>
            <a:ext cx="5954827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>
              <a:defRPr sz="2000" b="0" i="0">
                <a:solidFill>
                  <a:srgbClr val="005C2F"/>
                </a:solidFill>
                <a:latin typeface="SimSun"/>
                <a:ea typeface="+mj-ea"/>
                <a:cs typeface="SimSun"/>
              </a:defRPr>
            </a:lvl1pPr>
          </a:lstStyle>
          <a:p>
            <a:pPr marL="55244">
              <a:lnSpc>
                <a:spcPct val="100000"/>
              </a:lnSpc>
            </a:pPr>
            <a:r>
              <a:rPr lang="zh-CN" altLang="en-US" b="1" dirty="0">
                <a:solidFill>
                  <a:srgbClr val="FFFFFF"/>
                </a:solidFill>
              </a:rPr>
              <a:t>外商直接投资项目（非</a:t>
            </a:r>
            <a:r>
              <a:rPr lang="zh-CN" altLang="en-US" b="1" spc="-20" dirty="0">
                <a:solidFill>
                  <a:srgbClr val="FFFFFF"/>
                </a:solidFill>
              </a:rPr>
              <a:t>详</a:t>
            </a:r>
            <a:r>
              <a:rPr lang="zh-CN" altLang="en-US" b="1" spc="-5" dirty="0">
                <a:solidFill>
                  <a:srgbClr val="FFFFFF"/>
                </a:solidFill>
              </a:rPr>
              <a:t>尽</a:t>
            </a:r>
            <a:r>
              <a:rPr lang="zh-CN" altLang="en-US" b="1" dirty="0">
                <a:solidFill>
                  <a:srgbClr val="FFFFFF"/>
                </a:solidFill>
              </a:rPr>
              <a:t>）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3"/>
            <a:ext cx="3048000" cy="6858000"/>
          </a:xfrm>
          <a:custGeom>
            <a:avLst/>
            <a:gdLst/>
            <a:ahLst/>
            <a:cxnLst/>
            <a:rect l="l" t="t" r="r" b="b"/>
            <a:pathLst>
              <a:path w="3048000" h="6858000">
                <a:moveTo>
                  <a:pt x="3048000" y="6857936"/>
                </a:moveTo>
                <a:lnTo>
                  <a:pt x="3048000" y="0"/>
                </a:lnTo>
                <a:lnTo>
                  <a:pt x="0" y="0"/>
                </a:lnTo>
                <a:lnTo>
                  <a:pt x="0" y="6857936"/>
                </a:lnTo>
                <a:lnTo>
                  <a:pt x="3048000" y="6857936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68300" y="377710"/>
            <a:ext cx="2061845" cy="2659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89600"/>
              </a:lnSpc>
            </a:pP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展望未来，巴基斯 坦计划通过</a:t>
            </a:r>
            <a:r>
              <a:rPr sz="3200" b="1" spc="-445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 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12 </a:t>
            </a:r>
            <a:r>
              <a:rPr sz="3200" b="1" dirty="0">
                <a:solidFill>
                  <a:srgbClr val="005C2F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个 投资领域推动国内 增长</a:t>
            </a:r>
            <a:endParaRPr sz="3200" b="1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16552" y="375968"/>
            <a:ext cx="511784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dirty="0">
                <a:solidFill>
                  <a:srgbClr val="005C2F"/>
                </a:solidFill>
                <a:latin typeface="SimSun"/>
                <a:cs typeface="SimSun"/>
              </a:rPr>
              <a:t>巴基斯坦重点投资领域</a:t>
            </a:r>
            <a:endParaRPr sz="3200" b="1" dirty="0">
              <a:latin typeface="SimSun"/>
              <a:cs typeface="SimSu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50385" y="1031849"/>
            <a:ext cx="3533140" cy="835660"/>
          </a:xfrm>
          <a:custGeom>
            <a:avLst/>
            <a:gdLst/>
            <a:ahLst/>
            <a:cxnLst/>
            <a:rect l="l" t="t" r="r" b="b"/>
            <a:pathLst>
              <a:path w="3533140" h="835660">
                <a:moveTo>
                  <a:pt x="0" y="835050"/>
                </a:moveTo>
                <a:lnTo>
                  <a:pt x="3532632" y="835050"/>
                </a:lnTo>
                <a:lnTo>
                  <a:pt x="3532632" y="0"/>
                </a:lnTo>
                <a:lnTo>
                  <a:pt x="0" y="0"/>
                </a:lnTo>
                <a:lnTo>
                  <a:pt x="0" y="83505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58614" y="1345168"/>
            <a:ext cx="78740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E7E7E"/>
                </a:solidFill>
                <a:latin typeface="SimSun"/>
                <a:cs typeface="SimSun"/>
              </a:rPr>
              <a:t>半导体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429000" y="1031747"/>
            <a:ext cx="909574" cy="8351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29000" y="1031747"/>
            <a:ext cx="909955" cy="835660"/>
          </a:xfrm>
          <a:custGeom>
            <a:avLst/>
            <a:gdLst/>
            <a:ahLst/>
            <a:cxnLst/>
            <a:rect l="l" t="t" r="r" b="b"/>
            <a:pathLst>
              <a:path w="909954" h="835660">
                <a:moveTo>
                  <a:pt x="0" y="417575"/>
                </a:moveTo>
                <a:lnTo>
                  <a:pt x="5951" y="349840"/>
                </a:lnTo>
                <a:lnTo>
                  <a:pt x="23182" y="285585"/>
                </a:lnTo>
                <a:lnTo>
                  <a:pt x="50756" y="225670"/>
                </a:lnTo>
                <a:lnTo>
                  <a:pt x="87737" y="170956"/>
                </a:lnTo>
                <a:lnTo>
                  <a:pt x="133191" y="122300"/>
                </a:lnTo>
                <a:lnTo>
                  <a:pt x="186180" y="80564"/>
                </a:lnTo>
                <a:lnTo>
                  <a:pt x="245771" y="46606"/>
                </a:lnTo>
                <a:lnTo>
                  <a:pt x="311026" y="21287"/>
                </a:lnTo>
                <a:lnTo>
                  <a:pt x="381009" y="5465"/>
                </a:lnTo>
                <a:lnTo>
                  <a:pt x="454787" y="0"/>
                </a:lnTo>
                <a:lnTo>
                  <a:pt x="492091" y="1384"/>
                </a:lnTo>
                <a:lnTo>
                  <a:pt x="564088" y="12135"/>
                </a:lnTo>
                <a:lnTo>
                  <a:pt x="631825" y="32813"/>
                </a:lnTo>
                <a:lnTo>
                  <a:pt x="694364" y="62559"/>
                </a:lnTo>
                <a:lnTo>
                  <a:pt x="750771" y="100514"/>
                </a:lnTo>
                <a:lnTo>
                  <a:pt x="800110" y="145817"/>
                </a:lnTo>
                <a:lnTo>
                  <a:pt x="841444" y="197609"/>
                </a:lnTo>
                <a:lnTo>
                  <a:pt x="873839" y="255031"/>
                </a:lnTo>
                <a:lnTo>
                  <a:pt x="896358" y="317224"/>
                </a:lnTo>
                <a:lnTo>
                  <a:pt x="908066" y="383326"/>
                </a:lnTo>
                <a:lnTo>
                  <a:pt x="909574" y="417575"/>
                </a:lnTo>
                <a:lnTo>
                  <a:pt x="908066" y="451825"/>
                </a:lnTo>
                <a:lnTo>
                  <a:pt x="896358" y="517927"/>
                </a:lnTo>
                <a:lnTo>
                  <a:pt x="873839" y="580120"/>
                </a:lnTo>
                <a:lnTo>
                  <a:pt x="841444" y="637542"/>
                </a:lnTo>
                <a:lnTo>
                  <a:pt x="800110" y="689334"/>
                </a:lnTo>
                <a:lnTo>
                  <a:pt x="750771" y="734637"/>
                </a:lnTo>
                <a:lnTo>
                  <a:pt x="694364" y="772592"/>
                </a:lnTo>
                <a:lnTo>
                  <a:pt x="631825" y="802338"/>
                </a:lnTo>
                <a:lnTo>
                  <a:pt x="564088" y="823016"/>
                </a:lnTo>
                <a:lnTo>
                  <a:pt x="492091" y="833767"/>
                </a:lnTo>
                <a:lnTo>
                  <a:pt x="454787" y="835151"/>
                </a:lnTo>
                <a:lnTo>
                  <a:pt x="417482" y="833767"/>
                </a:lnTo>
                <a:lnTo>
                  <a:pt x="345485" y="823016"/>
                </a:lnTo>
                <a:lnTo>
                  <a:pt x="277749" y="802338"/>
                </a:lnTo>
                <a:lnTo>
                  <a:pt x="215209" y="772592"/>
                </a:lnTo>
                <a:lnTo>
                  <a:pt x="158802" y="734637"/>
                </a:lnTo>
                <a:lnTo>
                  <a:pt x="109463" y="689334"/>
                </a:lnTo>
                <a:lnTo>
                  <a:pt x="68129" y="637542"/>
                </a:lnTo>
                <a:lnTo>
                  <a:pt x="35734" y="580120"/>
                </a:lnTo>
                <a:lnTo>
                  <a:pt x="13215" y="517927"/>
                </a:lnTo>
                <a:lnTo>
                  <a:pt x="1507" y="451825"/>
                </a:lnTo>
                <a:lnTo>
                  <a:pt x="0" y="417575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78368" y="1031849"/>
            <a:ext cx="3533140" cy="835660"/>
          </a:xfrm>
          <a:custGeom>
            <a:avLst/>
            <a:gdLst/>
            <a:ahLst/>
            <a:cxnLst/>
            <a:rect l="l" t="t" r="r" b="b"/>
            <a:pathLst>
              <a:path w="3533140" h="835660">
                <a:moveTo>
                  <a:pt x="0" y="835050"/>
                </a:moveTo>
                <a:lnTo>
                  <a:pt x="3532631" y="835050"/>
                </a:lnTo>
                <a:lnTo>
                  <a:pt x="3532631" y="0"/>
                </a:lnTo>
                <a:lnTo>
                  <a:pt x="0" y="0"/>
                </a:lnTo>
                <a:lnTo>
                  <a:pt x="0" y="835050"/>
                </a:lnTo>
                <a:close/>
              </a:path>
            </a:pathLst>
          </a:custGeom>
          <a:solidFill>
            <a:srgbClr val="D6E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50385" y="1953869"/>
            <a:ext cx="3533140" cy="835660"/>
          </a:xfrm>
          <a:custGeom>
            <a:avLst/>
            <a:gdLst/>
            <a:ahLst/>
            <a:cxnLst/>
            <a:rect l="l" t="t" r="r" b="b"/>
            <a:pathLst>
              <a:path w="3533140" h="835660">
                <a:moveTo>
                  <a:pt x="0" y="835050"/>
                </a:moveTo>
                <a:lnTo>
                  <a:pt x="3532632" y="835050"/>
                </a:lnTo>
                <a:lnTo>
                  <a:pt x="3532632" y="0"/>
                </a:lnTo>
                <a:lnTo>
                  <a:pt x="0" y="0"/>
                </a:lnTo>
                <a:lnTo>
                  <a:pt x="0" y="83505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29000" y="1953767"/>
            <a:ext cx="909574" cy="8351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29000" y="1953767"/>
            <a:ext cx="909955" cy="835660"/>
          </a:xfrm>
          <a:custGeom>
            <a:avLst/>
            <a:gdLst/>
            <a:ahLst/>
            <a:cxnLst/>
            <a:rect l="l" t="t" r="r" b="b"/>
            <a:pathLst>
              <a:path w="909954" h="835660">
                <a:moveTo>
                  <a:pt x="0" y="417575"/>
                </a:moveTo>
                <a:lnTo>
                  <a:pt x="5951" y="349840"/>
                </a:lnTo>
                <a:lnTo>
                  <a:pt x="23182" y="285585"/>
                </a:lnTo>
                <a:lnTo>
                  <a:pt x="50756" y="225670"/>
                </a:lnTo>
                <a:lnTo>
                  <a:pt x="87737" y="170956"/>
                </a:lnTo>
                <a:lnTo>
                  <a:pt x="133191" y="122300"/>
                </a:lnTo>
                <a:lnTo>
                  <a:pt x="186180" y="80564"/>
                </a:lnTo>
                <a:lnTo>
                  <a:pt x="245771" y="46606"/>
                </a:lnTo>
                <a:lnTo>
                  <a:pt x="311026" y="21287"/>
                </a:lnTo>
                <a:lnTo>
                  <a:pt x="381009" y="5465"/>
                </a:lnTo>
                <a:lnTo>
                  <a:pt x="454787" y="0"/>
                </a:lnTo>
                <a:lnTo>
                  <a:pt x="492091" y="1384"/>
                </a:lnTo>
                <a:lnTo>
                  <a:pt x="564088" y="12135"/>
                </a:lnTo>
                <a:lnTo>
                  <a:pt x="631825" y="32813"/>
                </a:lnTo>
                <a:lnTo>
                  <a:pt x="694364" y="62559"/>
                </a:lnTo>
                <a:lnTo>
                  <a:pt x="750771" y="100514"/>
                </a:lnTo>
                <a:lnTo>
                  <a:pt x="800110" y="145817"/>
                </a:lnTo>
                <a:lnTo>
                  <a:pt x="841444" y="197609"/>
                </a:lnTo>
                <a:lnTo>
                  <a:pt x="873839" y="255031"/>
                </a:lnTo>
                <a:lnTo>
                  <a:pt x="896358" y="317224"/>
                </a:lnTo>
                <a:lnTo>
                  <a:pt x="908066" y="383326"/>
                </a:lnTo>
                <a:lnTo>
                  <a:pt x="909574" y="417575"/>
                </a:lnTo>
                <a:lnTo>
                  <a:pt x="908066" y="451825"/>
                </a:lnTo>
                <a:lnTo>
                  <a:pt x="896358" y="517927"/>
                </a:lnTo>
                <a:lnTo>
                  <a:pt x="873839" y="580120"/>
                </a:lnTo>
                <a:lnTo>
                  <a:pt x="841444" y="637542"/>
                </a:lnTo>
                <a:lnTo>
                  <a:pt x="800110" y="689334"/>
                </a:lnTo>
                <a:lnTo>
                  <a:pt x="750771" y="734637"/>
                </a:lnTo>
                <a:lnTo>
                  <a:pt x="694364" y="772592"/>
                </a:lnTo>
                <a:lnTo>
                  <a:pt x="631825" y="802338"/>
                </a:lnTo>
                <a:lnTo>
                  <a:pt x="564088" y="823016"/>
                </a:lnTo>
                <a:lnTo>
                  <a:pt x="492091" y="833767"/>
                </a:lnTo>
                <a:lnTo>
                  <a:pt x="454787" y="835151"/>
                </a:lnTo>
                <a:lnTo>
                  <a:pt x="417482" y="833767"/>
                </a:lnTo>
                <a:lnTo>
                  <a:pt x="345485" y="823016"/>
                </a:lnTo>
                <a:lnTo>
                  <a:pt x="277749" y="802338"/>
                </a:lnTo>
                <a:lnTo>
                  <a:pt x="215209" y="772592"/>
                </a:lnTo>
                <a:lnTo>
                  <a:pt x="158802" y="734637"/>
                </a:lnTo>
                <a:lnTo>
                  <a:pt x="109463" y="689334"/>
                </a:lnTo>
                <a:lnTo>
                  <a:pt x="68129" y="637542"/>
                </a:lnTo>
                <a:lnTo>
                  <a:pt x="35734" y="580120"/>
                </a:lnTo>
                <a:lnTo>
                  <a:pt x="13215" y="517927"/>
                </a:lnTo>
                <a:lnTo>
                  <a:pt x="1507" y="451825"/>
                </a:lnTo>
                <a:lnTo>
                  <a:pt x="0" y="417575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78368" y="1953869"/>
            <a:ext cx="3533140" cy="835660"/>
          </a:xfrm>
          <a:custGeom>
            <a:avLst/>
            <a:gdLst/>
            <a:ahLst/>
            <a:cxnLst/>
            <a:rect l="l" t="t" r="r" b="b"/>
            <a:pathLst>
              <a:path w="3533140" h="835660">
                <a:moveTo>
                  <a:pt x="0" y="835050"/>
                </a:moveTo>
                <a:lnTo>
                  <a:pt x="3532631" y="835050"/>
                </a:lnTo>
                <a:lnTo>
                  <a:pt x="3532631" y="0"/>
                </a:lnTo>
                <a:lnTo>
                  <a:pt x="0" y="0"/>
                </a:lnTo>
                <a:lnTo>
                  <a:pt x="0" y="83505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50385" y="2875889"/>
            <a:ext cx="3533140" cy="835660"/>
          </a:xfrm>
          <a:custGeom>
            <a:avLst/>
            <a:gdLst/>
            <a:ahLst/>
            <a:cxnLst/>
            <a:rect l="l" t="t" r="r" b="b"/>
            <a:pathLst>
              <a:path w="3533140" h="835660">
                <a:moveTo>
                  <a:pt x="0" y="835050"/>
                </a:moveTo>
                <a:lnTo>
                  <a:pt x="3532632" y="835050"/>
                </a:lnTo>
                <a:lnTo>
                  <a:pt x="3532632" y="0"/>
                </a:lnTo>
                <a:lnTo>
                  <a:pt x="0" y="0"/>
                </a:lnTo>
                <a:lnTo>
                  <a:pt x="0" y="83505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29000" y="2875914"/>
            <a:ext cx="909535" cy="8350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9000" y="2875914"/>
            <a:ext cx="909955" cy="835025"/>
          </a:xfrm>
          <a:custGeom>
            <a:avLst/>
            <a:gdLst/>
            <a:ahLst/>
            <a:cxnLst/>
            <a:rect l="l" t="t" r="r" b="b"/>
            <a:pathLst>
              <a:path w="909954" h="835025">
                <a:moveTo>
                  <a:pt x="0" y="417449"/>
                </a:moveTo>
                <a:lnTo>
                  <a:pt x="5951" y="349716"/>
                </a:lnTo>
                <a:lnTo>
                  <a:pt x="23182" y="285471"/>
                </a:lnTo>
                <a:lnTo>
                  <a:pt x="50756" y="225571"/>
                </a:lnTo>
                <a:lnTo>
                  <a:pt x="87737" y="170873"/>
                </a:lnTo>
                <a:lnTo>
                  <a:pt x="133191" y="122237"/>
                </a:lnTo>
                <a:lnTo>
                  <a:pt x="186180" y="80520"/>
                </a:lnTo>
                <a:lnTo>
                  <a:pt x="245771" y="46579"/>
                </a:lnTo>
                <a:lnTo>
                  <a:pt x="311026" y="21274"/>
                </a:lnTo>
                <a:lnTo>
                  <a:pt x="381009" y="5461"/>
                </a:lnTo>
                <a:lnTo>
                  <a:pt x="454787" y="0"/>
                </a:lnTo>
                <a:lnTo>
                  <a:pt x="492091" y="1383"/>
                </a:lnTo>
                <a:lnTo>
                  <a:pt x="564088" y="12127"/>
                </a:lnTo>
                <a:lnTo>
                  <a:pt x="631825" y="32793"/>
                </a:lnTo>
                <a:lnTo>
                  <a:pt x="694364" y="62524"/>
                </a:lnTo>
                <a:lnTo>
                  <a:pt x="750771" y="100460"/>
                </a:lnTo>
                <a:lnTo>
                  <a:pt x="800110" y="145744"/>
                </a:lnTo>
                <a:lnTo>
                  <a:pt x="841444" y="197518"/>
                </a:lnTo>
                <a:lnTo>
                  <a:pt x="873839" y="254924"/>
                </a:lnTo>
                <a:lnTo>
                  <a:pt x="896358" y="317104"/>
                </a:lnTo>
                <a:lnTo>
                  <a:pt x="908066" y="383200"/>
                </a:lnTo>
                <a:lnTo>
                  <a:pt x="909574" y="417449"/>
                </a:lnTo>
                <a:lnTo>
                  <a:pt x="908066" y="451698"/>
                </a:lnTo>
                <a:lnTo>
                  <a:pt x="896358" y="517800"/>
                </a:lnTo>
                <a:lnTo>
                  <a:pt x="873839" y="579993"/>
                </a:lnTo>
                <a:lnTo>
                  <a:pt x="841444" y="637415"/>
                </a:lnTo>
                <a:lnTo>
                  <a:pt x="800110" y="689207"/>
                </a:lnTo>
                <a:lnTo>
                  <a:pt x="750771" y="734510"/>
                </a:lnTo>
                <a:lnTo>
                  <a:pt x="694364" y="772465"/>
                </a:lnTo>
                <a:lnTo>
                  <a:pt x="631825" y="802211"/>
                </a:lnTo>
                <a:lnTo>
                  <a:pt x="564088" y="822889"/>
                </a:lnTo>
                <a:lnTo>
                  <a:pt x="492091" y="833640"/>
                </a:lnTo>
                <a:lnTo>
                  <a:pt x="454787" y="835025"/>
                </a:lnTo>
                <a:lnTo>
                  <a:pt x="417482" y="833640"/>
                </a:lnTo>
                <a:lnTo>
                  <a:pt x="345485" y="822889"/>
                </a:lnTo>
                <a:lnTo>
                  <a:pt x="277749" y="802211"/>
                </a:lnTo>
                <a:lnTo>
                  <a:pt x="215209" y="772465"/>
                </a:lnTo>
                <a:lnTo>
                  <a:pt x="158802" y="734510"/>
                </a:lnTo>
                <a:lnTo>
                  <a:pt x="109463" y="689207"/>
                </a:lnTo>
                <a:lnTo>
                  <a:pt x="68129" y="637415"/>
                </a:lnTo>
                <a:lnTo>
                  <a:pt x="35734" y="579993"/>
                </a:lnTo>
                <a:lnTo>
                  <a:pt x="13215" y="517800"/>
                </a:lnTo>
                <a:lnTo>
                  <a:pt x="1507" y="451698"/>
                </a:lnTo>
                <a:lnTo>
                  <a:pt x="0" y="417449"/>
                </a:lnTo>
                <a:close/>
              </a:path>
            </a:pathLst>
          </a:custGeom>
          <a:ln w="12700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78368" y="2875889"/>
            <a:ext cx="3533140" cy="835660"/>
          </a:xfrm>
          <a:custGeom>
            <a:avLst/>
            <a:gdLst/>
            <a:ahLst/>
            <a:cxnLst/>
            <a:rect l="l" t="t" r="r" b="b"/>
            <a:pathLst>
              <a:path w="3533140" h="835660">
                <a:moveTo>
                  <a:pt x="0" y="835050"/>
                </a:moveTo>
                <a:lnTo>
                  <a:pt x="3532631" y="835050"/>
                </a:lnTo>
                <a:lnTo>
                  <a:pt x="3532631" y="0"/>
                </a:lnTo>
                <a:lnTo>
                  <a:pt x="0" y="0"/>
                </a:lnTo>
                <a:lnTo>
                  <a:pt x="0" y="83505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50385" y="3797909"/>
            <a:ext cx="3533140" cy="835660"/>
          </a:xfrm>
          <a:custGeom>
            <a:avLst/>
            <a:gdLst/>
            <a:ahLst/>
            <a:cxnLst/>
            <a:rect l="l" t="t" r="r" b="b"/>
            <a:pathLst>
              <a:path w="3533140" h="835660">
                <a:moveTo>
                  <a:pt x="0" y="835050"/>
                </a:moveTo>
                <a:lnTo>
                  <a:pt x="3532632" y="835050"/>
                </a:lnTo>
                <a:lnTo>
                  <a:pt x="3532632" y="0"/>
                </a:lnTo>
                <a:lnTo>
                  <a:pt x="0" y="0"/>
                </a:lnTo>
                <a:lnTo>
                  <a:pt x="0" y="83505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61152" y="4112443"/>
            <a:ext cx="128244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E7E7E"/>
                </a:solidFill>
                <a:latin typeface="SimSun"/>
                <a:cs typeface="SimSun"/>
              </a:rPr>
              <a:t>石油行业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29000" y="3797934"/>
            <a:ext cx="909574" cy="8350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29000" y="3797934"/>
            <a:ext cx="909955" cy="835025"/>
          </a:xfrm>
          <a:custGeom>
            <a:avLst/>
            <a:gdLst/>
            <a:ahLst/>
            <a:cxnLst/>
            <a:rect l="l" t="t" r="r" b="b"/>
            <a:pathLst>
              <a:path w="909954" h="835025">
                <a:moveTo>
                  <a:pt x="0" y="417449"/>
                </a:moveTo>
                <a:lnTo>
                  <a:pt x="5951" y="349747"/>
                </a:lnTo>
                <a:lnTo>
                  <a:pt x="23182" y="285520"/>
                </a:lnTo>
                <a:lnTo>
                  <a:pt x="50756" y="225627"/>
                </a:lnTo>
                <a:lnTo>
                  <a:pt x="87737" y="170928"/>
                </a:lnTo>
                <a:lnTo>
                  <a:pt x="133191" y="122285"/>
                </a:lnTo>
                <a:lnTo>
                  <a:pt x="186180" y="80556"/>
                </a:lnTo>
                <a:lnTo>
                  <a:pt x="245771" y="46603"/>
                </a:lnTo>
                <a:lnTo>
                  <a:pt x="311026" y="21286"/>
                </a:lnTo>
                <a:lnTo>
                  <a:pt x="381009" y="5464"/>
                </a:lnTo>
                <a:lnTo>
                  <a:pt x="454787" y="0"/>
                </a:lnTo>
                <a:lnTo>
                  <a:pt x="492091" y="1384"/>
                </a:lnTo>
                <a:lnTo>
                  <a:pt x="564088" y="12134"/>
                </a:lnTo>
                <a:lnTo>
                  <a:pt x="631825" y="32811"/>
                </a:lnTo>
                <a:lnTo>
                  <a:pt x="694364" y="62554"/>
                </a:lnTo>
                <a:lnTo>
                  <a:pt x="750771" y="100502"/>
                </a:lnTo>
                <a:lnTo>
                  <a:pt x="800110" y="145796"/>
                </a:lnTo>
                <a:lnTo>
                  <a:pt x="841444" y="197574"/>
                </a:lnTo>
                <a:lnTo>
                  <a:pt x="873839" y="254978"/>
                </a:lnTo>
                <a:lnTo>
                  <a:pt x="896358" y="317146"/>
                </a:lnTo>
                <a:lnTo>
                  <a:pt x="908066" y="383217"/>
                </a:lnTo>
                <a:lnTo>
                  <a:pt x="909574" y="417449"/>
                </a:lnTo>
                <a:lnTo>
                  <a:pt x="908066" y="451698"/>
                </a:lnTo>
                <a:lnTo>
                  <a:pt x="896358" y="517800"/>
                </a:lnTo>
                <a:lnTo>
                  <a:pt x="873839" y="579993"/>
                </a:lnTo>
                <a:lnTo>
                  <a:pt x="841444" y="637415"/>
                </a:lnTo>
                <a:lnTo>
                  <a:pt x="800110" y="689207"/>
                </a:lnTo>
                <a:lnTo>
                  <a:pt x="750771" y="734510"/>
                </a:lnTo>
                <a:lnTo>
                  <a:pt x="694364" y="772465"/>
                </a:lnTo>
                <a:lnTo>
                  <a:pt x="631825" y="802211"/>
                </a:lnTo>
                <a:lnTo>
                  <a:pt x="564088" y="822889"/>
                </a:lnTo>
                <a:lnTo>
                  <a:pt x="492091" y="833640"/>
                </a:lnTo>
                <a:lnTo>
                  <a:pt x="454787" y="835025"/>
                </a:lnTo>
                <a:lnTo>
                  <a:pt x="417482" y="833640"/>
                </a:lnTo>
                <a:lnTo>
                  <a:pt x="345485" y="822889"/>
                </a:lnTo>
                <a:lnTo>
                  <a:pt x="277749" y="802211"/>
                </a:lnTo>
                <a:lnTo>
                  <a:pt x="215209" y="772465"/>
                </a:lnTo>
                <a:lnTo>
                  <a:pt x="158802" y="734510"/>
                </a:lnTo>
                <a:lnTo>
                  <a:pt x="109463" y="689207"/>
                </a:lnTo>
                <a:lnTo>
                  <a:pt x="68129" y="637415"/>
                </a:lnTo>
                <a:lnTo>
                  <a:pt x="35734" y="579993"/>
                </a:lnTo>
                <a:lnTo>
                  <a:pt x="13215" y="517800"/>
                </a:lnTo>
                <a:lnTo>
                  <a:pt x="1507" y="451698"/>
                </a:lnTo>
                <a:lnTo>
                  <a:pt x="0" y="417449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78368" y="3797909"/>
            <a:ext cx="3533140" cy="835660"/>
          </a:xfrm>
          <a:custGeom>
            <a:avLst/>
            <a:gdLst/>
            <a:ahLst/>
            <a:cxnLst/>
            <a:rect l="l" t="t" r="r" b="b"/>
            <a:pathLst>
              <a:path w="3533140" h="835660">
                <a:moveTo>
                  <a:pt x="0" y="835050"/>
                </a:moveTo>
                <a:lnTo>
                  <a:pt x="3532631" y="835050"/>
                </a:lnTo>
                <a:lnTo>
                  <a:pt x="3532631" y="0"/>
                </a:lnTo>
                <a:lnTo>
                  <a:pt x="0" y="0"/>
                </a:lnTo>
                <a:lnTo>
                  <a:pt x="0" y="83505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50385" y="4719929"/>
            <a:ext cx="3533140" cy="835660"/>
          </a:xfrm>
          <a:custGeom>
            <a:avLst/>
            <a:gdLst/>
            <a:ahLst/>
            <a:cxnLst/>
            <a:rect l="l" t="t" r="r" b="b"/>
            <a:pathLst>
              <a:path w="3533140" h="835660">
                <a:moveTo>
                  <a:pt x="0" y="835050"/>
                </a:moveTo>
                <a:lnTo>
                  <a:pt x="3532632" y="835050"/>
                </a:lnTo>
                <a:lnTo>
                  <a:pt x="3532632" y="0"/>
                </a:lnTo>
                <a:lnTo>
                  <a:pt x="0" y="0"/>
                </a:lnTo>
                <a:lnTo>
                  <a:pt x="0" y="83505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661152" y="5034844"/>
            <a:ext cx="173964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E7E7E"/>
                </a:solidFill>
                <a:latin typeface="SimSun"/>
                <a:cs typeface="SimSun"/>
              </a:rPr>
              <a:t>鞋类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429000" y="4719954"/>
            <a:ext cx="909574" cy="8350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29000" y="4719954"/>
            <a:ext cx="909955" cy="835025"/>
          </a:xfrm>
          <a:custGeom>
            <a:avLst/>
            <a:gdLst/>
            <a:ahLst/>
            <a:cxnLst/>
            <a:rect l="l" t="t" r="r" b="b"/>
            <a:pathLst>
              <a:path w="909954" h="835025">
                <a:moveTo>
                  <a:pt x="0" y="417449"/>
                </a:moveTo>
                <a:lnTo>
                  <a:pt x="5951" y="349747"/>
                </a:lnTo>
                <a:lnTo>
                  <a:pt x="23182" y="285520"/>
                </a:lnTo>
                <a:lnTo>
                  <a:pt x="50756" y="225627"/>
                </a:lnTo>
                <a:lnTo>
                  <a:pt x="87737" y="170928"/>
                </a:lnTo>
                <a:lnTo>
                  <a:pt x="133191" y="122285"/>
                </a:lnTo>
                <a:lnTo>
                  <a:pt x="186180" y="80556"/>
                </a:lnTo>
                <a:lnTo>
                  <a:pt x="245771" y="46603"/>
                </a:lnTo>
                <a:lnTo>
                  <a:pt x="311026" y="21286"/>
                </a:lnTo>
                <a:lnTo>
                  <a:pt x="381009" y="5464"/>
                </a:lnTo>
                <a:lnTo>
                  <a:pt x="454787" y="0"/>
                </a:lnTo>
                <a:lnTo>
                  <a:pt x="492091" y="1384"/>
                </a:lnTo>
                <a:lnTo>
                  <a:pt x="564088" y="12134"/>
                </a:lnTo>
                <a:lnTo>
                  <a:pt x="631825" y="32811"/>
                </a:lnTo>
                <a:lnTo>
                  <a:pt x="694364" y="62554"/>
                </a:lnTo>
                <a:lnTo>
                  <a:pt x="750771" y="100502"/>
                </a:lnTo>
                <a:lnTo>
                  <a:pt x="800110" y="145796"/>
                </a:lnTo>
                <a:lnTo>
                  <a:pt x="841444" y="197574"/>
                </a:lnTo>
                <a:lnTo>
                  <a:pt x="873839" y="254978"/>
                </a:lnTo>
                <a:lnTo>
                  <a:pt x="896358" y="317146"/>
                </a:lnTo>
                <a:lnTo>
                  <a:pt x="908066" y="383217"/>
                </a:lnTo>
                <a:lnTo>
                  <a:pt x="909574" y="417449"/>
                </a:lnTo>
                <a:lnTo>
                  <a:pt x="908066" y="451698"/>
                </a:lnTo>
                <a:lnTo>
                  <a:pt x="896358" y="517800"/>
                </a:lnTo>
                <a:lnTo>
                  <a:pt x="873839" y="579993"/>
                </a:lnTo>
                <a:lnTo>
                  <a:pt x="841444" y="637415"/>
                </a:lnTo>
                <a:lnTo>
                  <a:pt x="800110" y="689207"/>
                </a:lnTo>
                <a:lnTo>
                  <a:pt x="750771" y="734510"/>
                </a:lnTo>
                <a:lnTo>
                  <a:pt x="694364" y="772465"/>
                </a:lnTo>
                <a:lnTo>
                  <a:pt x="631825" y="802211"/>
                </a:lnTo>
                <a:lnTo>
                  <a:pt x="564088" y="822889"/>
                </a:lnTo>
                <a:lnTo>
                  <a:pt x="492091" y="833640"/>
                </a:lnTo>
                <a:lnTo>
                  <a:pt x="454787" y="835025"/>
                </a:lnTo>
                <a:lnTo>
                  <a:pt x="417482" y="833640"/>
                </a:lnTo>
                <a:lnTo>
                  <a:pt x="345485" y="822889"/>
                </a:lnTo>
                <a:lnTo>
                  <a:pt x="277749" y="802211"/>
                </a:lnTo>
                <a:lnTo>
                  <a:pt x="215209" y="772465"/>
                </a:lnTo>
                <a:lnTo>
                  <a:pt x="158802" y="734510"/>
                </a:lnTo>
                <a:lnTo>
                  <a:pt x="109463" y="689207"/>
                </a:lnTo>
                <a:lnTo>
                  <a:pt x="68129" y="637415"/>
                </a:lnTo>
                <a:lnTo>
                  <a:pt x="35734" y="579993"/>
                </a:lnTo>
                <a:lnTo>
                  <a:pt x="13215" y="517800"/>
                </a:lnTo>
                <a:lnTo>
                  <a:pt x="1507" y="451698"/>
                </a:lnTo>
                <a:lnTo>
                  <a:pt x="0" y="417449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78368" y="4719929"/>
            <a:ext cx="3533140" cy="835660"/>
          </a:xfrm>
          <a:custGeom>
            <a:avLst/>
            <a:gdLst/>
            <a:ahLst/>
            <a:cxnLst/>
            <a:rect l="l" t="t" r="r" b="b"/>
            <a:pathLst>
              <a:path w="3533140" h="835660">
                <a:moveTo>
                  <a:pt x="0" y="835050"/>
                </a:moveTo>
                <a:lnTo>
                  <a:pt x="3532631" y="835050"/>
                </a:lnTo>
                <a:lnTo>
                  <a:pt x="3532631" y="0"/>
                </a:lnTo>
                <a:lnTo>
                  <a:pt x="0" y="0"/>
                </a:lnTo>
                <a:lnTo>
                  <a:pt x="0" y="83505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089897" y="5034844"/>
            <a:ext cx="2153846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E7E7E"/>
                </a:solidFill>
                <a:latin typeface="SimSun"/>
                <a:cs typeface="SimSun"/>
              </a:rPr>
              <a:t>化学品和石化产品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850385" y="5641949"/>
            <a:ext cx="3533140" cy="835660"/>
          </a:xfrm>
          <a:custGeom>
            <a:avLst/>
            <a:gdLst/>
            <a:ahLst/>
            <a:cxnLst/>
            <a:rect l="l" t="t" r="r" b="b"/>
            <a:pathLst>
              <a:path w="3533140" h="835660">
                <a:moveTo>
                  <a:pt x="0" y="835050"/>
                </a:moveTo>
                <a:lnTo>
                  <a:pt x="3532632" y="835050"/>
                </a:lnTo>
                <a:lnTo>
                  <a:pt x="3532632" y="0"/>
                </a:lnTo>
                <a:lnTo>
                  <a:pt x="0" y="0"/>
                </a:lnTo>
                <a:lnTo>
                  <a:pt x="0" y="83505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661153" y="5956234"/>
            <a:ext cx="5334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plified Arabic Fixed" panose="02070309020205020404" pitchFamily="49" charset="-78"/>
              </a:rPr>
              <a:t>航空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Simplified Arabic Fixed" panose="02070309020205020404" pitchFamily="49" charset="-78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429000" y="5641949"/>
            <a:ext cx="909574" cy="8350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29000" y="5641949"/>
            <a:ext cx="909955" cy="835660"/>
          </a:xfrm>
          <a:custGeom>
            <a:avLst/>
            <a:gdLst/>
            <a:ahLst/>
            <a:cxnLst/>
            <a:rect l="l" t="t" r="r" b="b"/>
            <a:pathLst>
              <a:path w="909954" h="835660">
                <a:moveTo>
                  <a:pt x="0" y="417525"/>
                </a:moveTo>
                <a:lnTo>
                  <a:pt x="5951" y="349800"/>
                </a:lnTo>
                <a:lnTo>
                  <a:pt x="23182" y="285554"/>
                </a:lnTo>
                <a:lnTo>
                  <a:pt x="50756" y="225647"/>
                </a:lnTo>
                <a:lnTo>
                  <a:pt x="87737" y="170939"/>
                </a:lnTo>
                <a:lnTo>
                  <a:pt x="133191" y="122289"/>
                </a:lnTo>
                <a:lnTo>
                  <a:pt x="186180" y="80557"/>
                </a:lnTo>
                <a:lnTo>
                  <a:pt x="245771" y="46603"/>
                </a:lnTo>
                <a:lnTo>
                  <a:pt x="311026" y="21285"/>
                </a:lnTo>
                <a:lnTo>
                  <a:pt x="381009" y="5464"/>
                </a:lnTo>
                <a:lnTo>
                  <a:pt x="454787" y="0"/>
                </a:lnTo>
                <a:lnTo>
                  <a:pt x="492091" y="1384"/>
                </a:lnTo>
                <a:lnTo>
                  <a:pt x="564088" y="12134"/>
                </a:lnTo>
                <a:lnTo>
                  <a:pt x="631825" y="32811"/>
                </a:lnTo>
                <a:lnTo>
                  <a:pt x="694364" y="62554"/>
                </a:lnTo>
                <a:lnTo>
                  <a:pt x="750771" y="100505"/>
                </a:lnTo>
                <a:lnTo>
                  <a:pt x="800110" y="145803"/>
                </a:lnTo>
                <a:lnTo>
                  <a:pt x="841444" y="197590"/>
                </a:lnTo>
                <a:lnTo>
                  <a:pt x="873839" y="255005"/>
                </a:lnTo>
                <a:lnTo>
                  <a:pt x="896358" y="317188"/>
                </a:lnTo>
                <a:lnTo>
                  <a:pt x="908066" y="383281"/>
                </a:lnTo>
                <a:lnTo>
                  <a:pt x="909574" y="417525"/>
                </a:lnTo>
                <a:lnTo>
                  <a:pt x="908066" y="451768"/>
                </a:lnTo>
                <a:lnTo>
                  <a:pt x="896358" y="517861"/>
                </a:lnTo>
                <a:lnTo>
                  <a:pt x="873839" y="580045"/>
                </a:lnTo>
                <a:lnTo>
                  <a:pt x="841444" y="637460"/>
                </a:lnTo>
                <a:lnTo>
                  <a:pt x="800110" y="689246"/>
                </a:lnTo>
                <a:lnTo>
                  <a:pt x="750771" y="734544"/>
                </a:lnTo>
                <a:lnTo>
                  <a:pt x="694364" y="772495"/>
                </a:lnTo>
                <a:lnTo>
                  <a:pt x="631825" y="802239"/>
                </a:lnTo>
                <a:lnTo>
                  <a:pt x="564088" y="822916"/>
                </a:lnTo>
                <a:lnTo>
                  <a:pt x="492091" y="833666"/>
                </a:lnTo>
                <a:lnTo>
                  <a:pt x="454787" y="835050"/>
                </a:lnTo>
                <a:lnTo>
                  <a:pt x="417482" y="833666"/>
                </a:lnTo>
                <a:lnTo>
                  <a:pt x="345485" y="822916"/>
                </a:lnTo>
                <a:lnTo>
                  <a:pt x="277749" y="802239"/>
                </a:lnTo>
                <a:lnTo>
                  <a:pt x="215209" y="772495"/>
                </a:lnTo>
                <a:lnTo>
                  <a:pt x="158802" y="734544"/>
                </a:lnTo>
                <a:lnTo>
                  <a:pt x="109463" y="689246"/>
                </a:lnTo>
                <a:lnTo>
                  <a:pt x="68129" y="637460"/>
                </a:lnTo>
                <a:lnTo>
                  <a:pt x="35734" y="580045"/>
                </a:lnTo>
                <a:lnTo>
                  <a:pt x="13215" y="517861"/>
                </a:lnTo>
                <a:lnTo>
                  <a:pt x="1507" y="451768"/>
                </a:lnTo>
                <a:lnTo>
                  <a:pt x="0" y="417525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78368" y="5641949"/>
            <a:ext cx="3533140" cy="835660"/>
          </a:xfrm>
          <a:custGeom>
            <a:avLst/>
            <a:gdLst/>
            <a:ahLst/>
            <a:cxnLst/>
            <a:rect l="l" t="t" r="r" b="b"/>
            <a:pathLst>
              <a:path w="3533140" h="835660">
                <a:moveTo>
                  <a:pt x="0" y="835050"/>
                </a:moveTo>
                <a:lnTo>
                  <a:pt x="3532631" y="835050"/>
                </a:lnTo>
                <a:lnTo>
                  <a:pt x="3532631" y="0"/>
                </a:lnTo>
                <a:lnTo>
                  <a:pt x="0" y="0"/>
                </a:lnTo>
                <a:lnTo>
                  <a:pt x="0" y="83505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9089897" y="5956234"/>
            <a:ext cx="78740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E7E7E"/>
                </a:solidFill>
                <a:latin typeface="SimSun"/>
                <a:cs typeface="SimSun"/>
              </a:rPr>
              <a:t>太阳能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823581" y="1031849"/>
            <a:ext cx="909447" cy="8350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823581" y="1031747"/>
            <a:ext cx="909955" cy="835660"/>
          </a:xfrm>
          <a:custGeom>
            <a:avLst/>
            <a:gdLst/>
            <a:ahLst/>
            <a:cxnLst/>
            <a:rect l="l" t="t" r="r" b="b"/>
            <a:pathLst>
              <a:path w="909954" h="835660">
                <a:moveTo>
                  <a:pt x="0" y="417575"/>
                </a:moveTo>
                <a:lnTo>
                  <a:pt x="5951" y="349840"/>
                </a:lnTo>
                <a:lnTo>
                  <a:pt x="23182" y="285585"/>
                </a:lnTo>
                <a:lnTo>
                  <a:pt x="50756" y="225670"/>
                </a:lnTo>
                <a:lnTo>
                  <a:pt x="87737" y="170956"/>
                </a:lnTo>
                <a:lnTo>
                  <a:pt x="133191" y="122300"/>
                </a:lnTo>
                <a:lnTo>
                  <a:pt x="186180" y="80564"/>
                </a:lnTo>
                <a:lnTo>
                  <a:pt x="245771" y="46606"/>
                </a:lnTo>
                <a:lnTo>
                  <a:pt x="311026" y="21287"/>
                </a:lnTo>
                <a:lnTo>
                  <a:pt x="381009" y="5465"/>
                </a:lnTo>
                <a:lnTo>
                  <a:pt x="454787" y="0"/>
                </a:lnTo>
                <a:lnTo>
                  <a:pt x="492073" y="1384"/>
                </a:lnTo>
                <a:lnTo>
                  <a:pt x="564039" y="12135"/>
                </a:lnTo>
                <a:lnTo>
                  <a:pt x="631751" y="32813"/>
                </a:lnTo>
                <a:lnTo>
                  <a:pt x="694272" y="62559"/>
                </a:lnTo>
                <a:lnTo>
                  <a:pt x="750665" y="100514"/>
                </a:lnTo>
                <a:lnTo>
                  <a:pt x="799994" y="145817"/>
                </a:lnTo>
                <a:lnTo>
                  <a:pt x="841323" y="197609"/>
                </a:lnTo>
                <a:lnTo>
                  <a:pt x="873714" y="255031"/>
                </a:lnTo>
                <a:lnTo>
                  <a:pt x="896232" y="317224"/>
                </a:lnTo>
                <a:lnTo>
                  <a:pt x="907939" y="383326"/>
                </a:lnTo>
                <a:lnTo>
                  <a:pt x="909447" y="417575"/>
                </a:lnTo>
                <a:lnTo>
                  <a:pt x="907939" y="451825"/>
                </a:lnTo>
                <a:lnTo>
                  <a:pt x="896232" y="517927"/>
                </a:lnTo>
                <a:lnTo>
                  <a:pt x="873714" y="580120"/>
                </a:lnTo>
                <a:lnTo>
                  <a:pt x="841323" y="637542"/>
                </a:lnTo>
                <a:lnTo>
                  <a:pt x="799994" y="689334"/>
                </a:lnTo>
                <a:lnTo>
                  <a:pt x="750665" y="734637"/>
                </a:lnTo>
                <a:lnTo>
                  <a:pt x="694272" y="772592"/>
                </a:lnTo>
                <a:lnTo>
                  <a:pt x="631751" y="802338"/>
                </a:lnTo>
                <a:lnTo>
                  <a:pt x="564039" y="823016"/>
                </a:lnTo>
                <a:lnTo>
                  <a:pt x="492073" y="833767"/>
                </a:lnTo>
                <a:lnTo>
                  <a:pt x="454787" y="835151"/>
                </a:lnTo>
                <a:lnTo>
                  <a:pt x="417482" y="833767"/>
                </a:lnTo>
                <a:lnTo>
                  <a:pt x="345485" y="823016"/>
                </a:lnTo>
                <a:lnTo>
                  <a:pt x="277749" y="802338"/>
                </a:lnTo>
                <a:lnTo>
                  <a:pt x="215209" y="772592"/>
                </a:lnTo>
                <a:lnTo>
                  <a:pt x="158802" y="734637"/>
                </a:lnTo>
                <a:lnTo>
                  <a:pt x="109463" y="689334"/>
                </a:lnTo>
                <a:lnTo>
                  <a:pt x="68129" y="637542"/>
                </a:lnTo>
                <a:lnTo>
                  <a:pt x="35734" y="580120"/>
                </a:lnTo>
                <a:lnTo>
                  <a:pt x="13215" y="517927"/>
                </a:lnTo>
                <a:lnTo>
                  <a:pt x="1507" y="451825"/>
                </a:lnTo>
                <a:lnTo>
                  <a:pt x="0" y="417575"/>
                </a:lnTo>
                <a:close/>
              </a:path>
            </a:pathLst>
          </a:custGeom>
          <a:ln w="1269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823581" y="1953869"/>
            <a:ext cx="909447" cy="83505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23581" y="1953767"/>
            <a:ext cx="909955" cy="835660"/>
          </a:xfrm>
          <a:custGeom>
            <a:avLst/>
            <a:gdLst/>
            <a:ahLst/>
            <a:cxnLst/>
            <a:rect l="l" t="t" r="r" b="b"/>
            <a:pathLst>
              <a:path w="909954" h="835660">
                <a:moveTo>
                  <a:pt x="0" y="417575"/>
                </a:moveTo>
                <a:lnTo>
                  <a:pt x="5951" y="349840"/>
                </a:lnTo>
                <a:lnTo>
                  <a:pt x="23182" y="285585"/>
                </a:lnTo>
                <a:lnTo>
                  <a:pt x="50756" y="225670"/>
                </a:lnTo>
                <a:lnTo>
                  <a:pt x="87737" y="170956"/>
                </a:lnTo>
                <a:lnTo>
                  <a:pt x="133191" y="122300"/>
                </a:lnTo>
                <a:lnTo>
                  <a:pt x="186180" y="80564"/>
                </a:lnTo>
                <a:lnTo>
                  <a:pt x="245771" y="46606"/>
                </a:lnTo>
                <a:lnTo>
                  <a:pt x="311026" y="21287"/>
                </a:lnTo>
                <a:lnTo>
                  <a:pt x="381009" y="5465"/>
                </a:lnTo>
                <a:lnTo>
                  <a:pt x="454787" y="0"/>
                </a:lnTo>
                <a:lnTo>
                  <a:pt x="492073" y="1384"/>
                </a:lnTo>
                <a:lnTo>
                  <a:pt x="564039" y="12135"/>
                </a:lnTo>
                <a:lnTo>
                  <a:pt x="631751" y="32813"/>
                </a:lnTo>
                <a:lnTo>
                  <a:pt x="694272" y="62559"/>
                </a:lnTo>
                <a:lnTo>
                  <a:pt x="750665" y="100514"/>
                </a:lnTo>
                <a:lnTo>
                  <a:pt x="799994" y="145817"/>
                </a:lnTo>
                <a:lnTo>
                  <a:pt x="841323" y="197609"/>
                </a:lnTo>
                <a:lnTo>
                  <a:pt x="873714" y="255031"/>
                </a:lnTo>
                <a:lnTo>
                  <a:pt x="896232" y="317224"/>
                </a:lnTo>
                <a:lnTo>
                  <a:pt x="907939" y="383326"/>
                </a:lnTo>
                <a:lnTo>
                  <a:pt x="909447" y="417575"/>
                </a:lnTo>
                <a:lnTo>
                  <a:pt x="907939" y="451825"/>
                </a:lnTo>
                <a:lnTo>
                  <a:pt x="896232" y="517927"/>
                </a:lnTo>
                <a:lnTo>
                  <a:pt x="873714" y="580120"/>
                </a:lnTo>
                <a:lnTo>
                  <a:pt x="841323" y="637542"/>
                </a:lnTo>
                <a:lnTo>
                  <a:pt x="799994" y="689334"/>
                </a:lnTo>
                <a:lnTo>
                  <a:pt x="750665" y="734637"/>
                </a:lnTo>
                <a:lnTo>
                  <a:pt x="694272" y="772592"/>
                </a:lnTo>
                <a:lnTo>
                  <a:pt x="631751" y="802338"/>
                </a:lnTo>
                <a:lnTo>
                  <a:pt x="564039" y="823016"/>
                </a:lnTo>
                <a:lnTo>
                  <a:pt x="492073" y="833767"/>
                </a:lnTo>
                <a:lnTo>
                  <a:pt x="454787" y="835151"/>
                </a:lnTo>
                <a:lnTo>
                  <a:pt x="417482" y="833767"/>
                </a:lnTo>
                <a:lnTo>
                  <a:pt x="345485" y="823016"/>
                </a:lnTo>
                <a:lnTo>
                  <a:pt x="277749" y="802338"/>
                </a:lnTo>
                <a:lnTo>
                  <a:pt x="215209" y="772592"/>
                </a:lnTo>
                <a:lnTo>
                  <a:pt x="158802" y="734637"/>
                </a:lnTo>
                <a:lnTo>
                  <a:pt x="109463" y="689334"/>
                </a:lnTo>
                <a:lnTo>
                  <a:pt x="68129" y="637542"/>
                </a:lnTo>
                <a:lnTo>
                  <a:pt x="35734" y="580120"/>
                </a:lnTo>
                <a:lnTo>
                  <a:pt x="13215" y="517927"/>
                </a:lnTo>
                <a:lnTo>
                  <a:pt x="1507" y="451825"/>
                </a:lnTo>
                <a:lnTo>
                  <a:pt x="0" y="417575"/>
                </a:lnTo>
                <a:close/>
              </a:path>
            </a:pathLst>
          </a:custGeom>
          <a:ln w="1269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823581" y="2875914"/>
            <a:ext cx="909447" cy="8350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23581" y="2875914"/>
            <a:ext cx="909955" cy="835025"/>
          </a:xfrm>
          <a:custGeom>
            <a:avLst/>
            <a:gdLst/>
            <a:ahLst/>
            <a:cxnLst/>
            <a:rect l="l" t="t" r="r" b="b"/>
            <a:pathLst>
              <a:path w="909954" h="835025">
                <a:moveTo>
                  <a:pt x="0" y="417449"/>
                </a:moveTo>
                <a:lnTo>
                  <a:pt x="5951" y="349716"/>
                </a:lnTo>
                <a:lnTo>
                  <a:pt x="23182" y="285471"/>
                </a:lnTo>
                <a:lnTo>
                  <a:pt x="50756" y="225571"/>
                </a:lnTo>
                <a:lnTo>
                  <a:pt x="87737" y="170873"/>
                </a:lnTo>
                <a:lnTo>
                  <a:pt x="133191" y="122237"/>
                </a:lnTo>
                <a:lnTo>
                  <a:pt x="186180" y="80520"/>
                </a:lnTo>
                <a:lnTo>
                  <a:pt x="245771" y="46579"/>
                </a:lnTo>
                <a:lnTo>
                  <a:pt x="311026" y="21274"/>
                </a:lnTo>
                <a:lnTo>
                  <a:pt x="381009" y="5461"/>
                </a:lnTo>
                <a:lnTo>
                  <a:pt x="454787" y="0"/>
                </a:lnTo>
                <a:lnTo>
                  <a:pt x="492073" y="1383"/>
                </a:lnTo>
                <a:lnTo>
                  <a:pt x="564039" y="12127"/>
                </a:lnTo>
                <a:lnTo>
                  <a:pt x="631751" y="32793"/>
                </a:lnTo>
                <a:lnTo>
                  <a:pt x="694272" y="62524"/>
                </a:lnTo>
                <a:lnTo>
                  <a:pt x="750665" y="100460"/>
                </a:lnTo>
                <a:lnTo>
                  <a:pt x="799994" y="145744"/>
                </a:lnTo>
                <a:lnTo>
                  <a:pt x="841323" y="197518"/>
                </a:lnTo>
                <a:lnTo>
                  <a:pt x="873714" y="254924"/>
                </a:lnTo>
                <a:lnTo>
                  <a:pt x="896232" y="317104"/>
                </a:lnTo>
                <a:lnTo>
                  <a:pt x="907939" y="383200"/>
                </a:lnTo>
                <a:lnTo>
                  <a:pt x="909447" y="417449"/>
                </a:lnTo>
                <a:lnTo>
                  <a:pt x="907939" y="451698"/>
                </a:lnTo>
                <a:lnTo>
                  <a:pt x="896232" y="517800"/>
                </a:lnTo>
                <a:lnTo>
                  <a:pt x="873714" y="579993"/>
                </a:lnTo>
                <a:lnTo>
                  <a:pt x="841323" y="637415"/>
                </a:lnTo>
                <a:lnTo>
                  <a:pt x="799994" y="689207"/>
                </a:lnTo>
                <a:lnTo>
                  <a:pt x="750665" y="734510"/>
                </a:lnTo>
                <a:lnTo>
                  <a:pt x="694272" y="772465"/>
                </a:lnTo>
                <a:lnTo>
                  <a:pt x="631751" y="802211"/>
                </a:lnTo>
                <a:lnTo>
                  <a:pt x="564039" y="822889"/>
                </a:lnTo>
                <a:lnTo>
                  <a:pt x="492073" y="833640"/>
                </a:lnTo>
                <a:lnTo>
                  <a:pt x="454787" y="835025"/>
                </a:lnTo>
                <a:lnTo>
                  <a:pt x="417482" y="833640"/>
                </a:lnTo>
                <a:lnTo>
                  <a:pt x="345485" y="822889"/>
                </a:lnTo>
                <a:lnTo>
                  <a:pt x="277749" y="802211"/>
                </a:lnTo>
                <a:lnTo>
                  <a:pt x="215209" y="772465"/>
                </a:lnTo>
                <a:lnTo>
                  <a:pt x="158802" y="734510"/>
                </a:lnTo>
                <a:lnTo>
                  <a:pt x="109463" y="689207"/>
                </a:lnTo>
                <a:lnTo>
                  <a:pt x="68129" y="637415"/>
                </a:lnTo>
                <a:lnTo>
                  <a:pt x="35734" y="579993"/>
                </a:lnTo>
                <a:lnTo>
                  <a:pt x="13215" y="517800"/>
                </a:lnTo>
                <a:lnTo>
                  <a:pt x="1507" y="451698"/>
                </a:lnTo>
                <a:lnTo>
                  <a:pt x="0" y="417449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23581" y="3797934"/>
            <a:ext cx="909447" cy="8350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823581" y="3797934"/>
            <a:ext cx="909955" cy="835025"/>
          </a:xfrm>
          <a:custGeom>
            <a:avLst/>
            <a:gdLst/>
            <a:ahLst/>
            <a:cxnLst/>
            <a:rect l="l" t="t" r="r" b="b"/>
            <a:pathLst>
              <a:path w="909954" h="835025">
                <a:moveTo>
                  <a:pt x="0" y="417449"/>
                </a:moveTo>
                <a:lnTo>
                  <a:pt x="5951" y="349747"/>
                </a:lnTo>
                <a:lnTo>
                  <a:pt x="23182" y="285520"/>
                </a:lnTo>
                <a:lnTo>
                  <a:pt x="50756" y="225627"/>
                </a:lnTo>
                <a:lnTo>
                  <a:pt x="87737" y="170928"/>
                </a:lnTo>
                <a:lnTo>
                  <a:pt x="133191" y="122285"/>
                </a:lnTo>
                <a:lnTo>
                  <a:pt x="186180" y="80556"/>
                </a:lnTo>
                <a:lnTo>
                  <a:pt x="245771" y="46603"/>
                </a:lnTo>
                <a:lnTo>
                  <a:pt x="311026" y="21286"/>
                </a:lnTo>
                <a:lnTo>
                  <a:pt x="381009" y="5464"/>
                </a:lnTo>
                <a:lnTo>
                  <a:pt x="454787" y="0"/>
                </a:lnTo>
                <a:lnTo>
                  <a:pt x="492073" y="1384"/>
                </a:lnTo>
                <a:lnTo>
                  <a:pt x="564039" y="12134"/>
                </a:lnTo>
                <a:lnTo>
                  <a:pt x="631751" y="32811"/>
                </a:lnTo>
                <a:lnTo>
                  <a:pt x="694272" y="62554"/>
                </a:lnTo>
                <a:lnTo>
                  <a:pt x="750665" y="100502"/>
                </a:lnTo>
                <a:lnTo>
                  <a:pt x="799994" y="145796"/>
                </a:lnTo>
                <a:lnTo>
                  <a:pt x="841323" y="197574"/>
                </a:lnTo>
                <a:lnTo>
                  <a:pt x="873714" y="254978"/>
                </a:lnTo>
                <a:lnTo>
                  <a:pt x="896232" y="317146"/>
                </a:lnTo>
                <a:lnTo>
                  <a:pt x="907939" y="383217"/>
                </a:lnTo>
                <a:lnTo>
                  <a:pt x="909447" y="417449"/>
                </a:lnTo>
                <a:lnTo>
                  <a:pt x="907939" y="451698"/>
                </a:lnTo>
                <a:lnTo>
                  <a:pt x="896232" y="517800"/>
                </a:lnTo>
                <a:lnTo>
                  <a:pt x="873714" y="579993"/>
                </a:lnTo>
                <a:lnTo>
                  <a:pt x="841323" y="637415"/>
                </a:lnTo>
                <a:lnTo>
                  <a:pt x="799994" y="689207"/>
                </a:lnTo>
                <a:lnTo>
                  <a:pt x="750665" y="734510"/>
                </a:lnTo>
                <a:lnTo>
                  <a:pt x="694272" y="772465"/>
                </a:lnTo>
                <a:lnTo>
                  <a:pt x="631751" y="802211"/>
                </a:lnTo>
                <a:lnTo>
                  <a:pt x="564039" y="822889"/>
                </a:lnTo>
                <a:lnTo>
                  <a:pt x="492073" y="833640"/>
                </a:lnTo>
                <a:lnTo>
                  <a:pt x="454787" y="835025"/>
                </a:lnTo>
                <a:lnTo>
                  <a:pt x="417482" y="833640"/>
                </a:lnTo>
                <a:lnTo>
                  <a:pt x="345485" y="822889"/>
                </a:lnTo>
                <a:lnTo>
                  <a:pt x="277749" y="802211"/>
                </a:lnTo>
                <a:lnTo>
                  <a:pt x="215209" y="772465"/>
                </a:lnTo>
                <a:lnTo>
                  <a:pt x="158802" y="734510"/>
                </a:lnTo>
                <a:lnTo>
                  <a:pt x="109463" y="689207"/>
                </a:lnTo>
                <a:lnTo>
                  <a:pt x="68129" y="637415"/>
                </a:lnTo>
                <a:lnTo>
                  <a:pt x="35734" y="579993"/>
                </a:lnTo>
                <a:lnTo>
                  <a:pt x="13215" y="517800"/>
                </a:lnTo>
                <a:lnTo>
                  <a:pt x="1507" y="451698"/>
                </a:lnTo>
                <a:lnTo>
                  <a:pt x="0" y="417449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23581" y="4719954"/>
            <a:ext cx="909447" cy="8350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823581" y="4719954"/>
            <a:ext cx="909955" cy="835025"/>
          </a:xfrm>
          <a:custGeom>
            <a:avLst/>
            <a:gdLst/>
            <a:ahLst/>
            <a:cxnLst/>
            <a:rect l="l" t="t" r="r" b="b"/>
            <a:pathLst>
              <a:path w="909954" h="835025">
                <a:moveTo>
                  <a:pt x="0" y="417449"/>
                </a:moveTo>
                <a:lnTo>
                  <a:pt x="5951" y="349747"/>
                </a:lnTo>
                <a:lnTo>
                  <a:pt x="23182" y="285520"/>
                </a:lnTo>
                <a:lnTo>
                  <a:pt x="50756" y="225627"/>
                </a:lnTo>
                <a:lnTo>
                  <a:pt x="87737" y="170928"/>
                </a:lnTo>
                <a:lnTo>
                  <a:pt x="133191" y="122285"/>
                </a:lnTo>
                <a:lnTo>
                  <a:pt x="186180" y="80556"/>
                </a:lnTo>
                <a:lnTo>
                  <a:pt x="245771" y="46603"/>
                </a:lnTo>
                <a:lnTo>
                  <a:pt x="311026" y="21286"/>
                </a:lnTo>
                <a:lnTo>
                  <a:pt x="381009" y="5464"/>
                </a:lnTo>
                <a:lnTo>
                  <a:pt x="454787" y="0"/>
                </a:lnTo>
                <a:lnTo>
                  <a:pt x="492073" y="1384"/>
                </a:lnTo>
                <a:lnTo>
                  <a:pt x="564039" y="12134"/>
                </a:lnTo>
                <a:lnTo>
                  <a:pt x="631751" y="32811"/>
                </a:lnTo>
                <a:lnTo>
                  <a:pt x="694272" y="62554"/>
                </a:lnTo>
                <a:lnTo>
                  <a:pt x="750665" y="100502"/>
                </a:lnTo>
                <a:lnTo>
                  <a:pt x="799994" y="145796"/>
                </a:lnTo>
                <a:lnTo>
                  <a:pt x="841323" y="197574"/>
                </a:lnTo>
                <a:lnTo>
                  <a:pt x="873714" y="254978"/>
                </a:lnTo>
                <a:lnTo>
                  <a:pt x="896232" y="317146"/>
                </a:lnTo>
                <a:lnTo>
                  <a:pt x="907939" y="383217"/>
                </a:lnTo>
                <a:lnTo>
                  <a:pt x="909447" y="417449"/>
                </a:lnTo>
                <a:lnTo>
                  <a:pt x="907939" y="451698"/>
                </a:lnTo>
                <a:lnTo>
                  <a:pt x="896232" y="517800"/>
                </a:lnTo>
                <a:lnTo>
                  <a:pt x="873714" y="579993"/>
                </a:lnTo>
                <a:lnTo>
                  <a:pt x="841323" y="637415"/>
                </a:lnTo>
                <a:lnTo>
                  <a:pt x="799994" y="689207"/>
                </a:lnTo>
                <a:lnTo>
                  <a:pt x="750665" y="734510"/>
                </a:lnTo>
                <a:lnTo>
                  <a:pt x="694272" y="772465"/>
                </a:lnTo>
                <a:lnTo>
                  <a:pt x="631751" y="802211"/>
                </a:lnTo>
                <a:lnTo>
                  <a:pt x="564039" y="822889"/>
                </a:lnTo>
                <a:lnTo>
                  <a:pt x="492073" y="833640"/>
                </a:lnTo>
                <a:lnTo>
                  <a:pt x="454787" y="835025"/>
                </a:lnTo>
                <a:lnTo>
                  <a:pt x="417482" y="833640"/>
                </a:lnTo>
                <a:lnTo>
                  <a:pt x="345485" y="822889"/>
                </a:lnTo>
                <a:lnTo>
                  <a:pt x="277749" y="802211"/>
                </a:lnTo>
                <a:lnTo>
                  <a:pt x="215209" y="772465"/>
                </a:lnTo>
                <a:lnTo>
                  <a:pt x="158802" y="734510"/>
                </a:lnTo>
                <a:lnTo>
                  <a:pt x="109463" y="689207"/>
                </a:lnTo>
                <a:lnTo>
                  <a:pt x="68129" y="637415"/>
                </a:lnTo>
                <a:lnTo>
                  <a:pt x="35734" y="579993"/>
                </a:lnTo>
                <a:lnTo>
                  <a:pt x="13215" y="517800"/>
                </a:lnTo>
                <a:lnTo>
                  <a:pt x="1507" y="451698"/>
                </a:lnTo>
                <a:lnTo>
                  <a:pt x="0" y="417449"/>
                </a:lnTo>
                <a:close/>
              </a:path>
            </a:pathLst>
          </a:custGeom>
          <a:ln w="1270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823581" y="5641949"/>
            <a:ext cx="909447" cy="83505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823581" y="5641949"/>
            <a:ext cx="909955" cy="835660"/>
          </a:xfrm>
          <a:custGeom>
            <a:avLst/>
            <a:gdLst/>
            <a:ahLst/>
            <a:cxnLst/>
            <a:rect l="l" t="t" r="r" b="b"/>
            <a:pathLst>
              <a:path w="909954" h="835660">
                <a:moveTo>
                  <a:pt x="0" y="417525"/>
                </a:moveTo>
                <a:lnTo>
                  <a:pt x="5951" y="349800"/>
                </a:lnTo>
                <a:lnTo>
                  <a:pt x="23182" y="285554"/>
                </a:lnTo>
                <a:lnTo>
                  <a:pt x="50756" y="225647"/>
                </a:lnTo>
                <a:lnTo>
                  <a:pt x="87737" y="170939"/>
                </a:lnTo>
                <a:lnTo>
                  <a:pt x="133191" y="122289"/>
                </a:lnTo>
                <a:lnTo>
                  <a:pt x="186180" y="80557"/>
                </a:lnTo>
                <a:lnTo>
                  <a:pt x="245771" y="46603"/>
                </a:lnTo>
                <a:lnTo>
                  <a:pt x="311026" y="21285"/>
                </a:lnTo>
                <a:lnTo>
                  <a:pt x="381009" y="5464"/>
                </a:lnTo>
                <a:lnTo>
                  <a:pt x="454787" y="0"/>
                </a:lnTo>
                <a:lnTo>
                  <a:pt x="492073" y="1384"/>
                </a:lnTo>
                <a:lnTo>
                  <a:pt x="564039" y="12134"/>
                </a:lnTo>
                <a:lnTo>
                  <a:pt x="631751" y="32811"/>
                </a:lnTo>
                <a:lnTo>
                  <a:pt x="694272" y="62554"/>
                </a:lnTo>
                <a:lnTo>
                  <a:pt x="750665" y="100505"/>
                </a:lnTo>
                <a:lnTo>
                  <a:pt x="799994" y="145803"/>
                </a:lnTo>
                <a:lnTo>
                  <a:pt x="841323" y="197590"/>
                </a:lnTo>
                <a:lnTo>
                  <a:pt x="873714" y="255005"/>
                </a:lnTo>
                <a:lnTo>
                  <a:pt x="896232" y="317188"/>
                </a:lnTo>
                <a:lnTo>
                  <a:pt x="907939" y="383281"/>
                </a:lnTo>
                <a:lnTo>
                  <a:pt x="909447" y="417525"/>
                </a:lnTo>
                <a:lnTo>
                  <a:pt x="907939" y="451768"/>
                </a:lnTo>
                <a:lnTo>
                  <a:pt x="896232" y="517861"/>
                </a:lnTo>
                <a:lnTo>
                  <a:pt x="873714" y="580045"/>
                </a:lnTo>
                <a:lnTo>
                  <a:pt x="841323" y="637460"/>
                </a:lnTo>
                <a:lnTo>
                  <a:pt x="799994" y="689246"/>
                </a:lnTo>
                <a:lnTo>
                  <a:pt x="750665" y="734544"/>
                </a:lnTo>
                <a:lnTo>
                  <a:pt x="694272" y="772495"/>
                </a:lnTo>
                <a:lnTo>
                  <a:pt x="631751" y="802239"/>
                </a:lnTo>
                <a:lnTo>
                  <a:pt x="564039" y="822916"/>
                </a:lnTo>
                <a:lnTo>
                  <a:pt x="492073" y="833666"/>
                </a:lnTo>
                <a:lnTo>
                  <a:pt x="454787" y="835050"/>
                </a:lnTo>
                <a:lnTo>
                  <a:pt x="417482" y="833666"/>
                </a:lnTo>
                <a:lnTo>
                  <a:pt x="345485" y="822916"/>
                </a:lnTo>
                <a:lnTo>
                  <a:pt x="277749" y="802239"/>
                </a:lnTo>
                <a:lnTo>
                  <a:pt x="215209" y="772495"/>
                </a:lnTo>
                <a:lnTo>
                  <a:pt x="158802" y="734544"/>
                </a:lnTo>
                <a:lnTo>
                  <a:pt x="109463" y="689246"/>
                </a:lnTo>
                <a:lnTo>
                  <a:pt x="68129" y="637460"/>
                </a:lnTo>
                <a:lnTo>
                  <a:pt x="35734" y="580045"/>
                </a:lnTo>
                <a:lnTo>
                  <a:pt x="13215" y="517861"/>
                </a:lnTo>
                <a:lnTo>
                  <a:pt x="1507" y="451768"/>
                </a:lnTo>
                <a:lnTo>
                  <a:pt x="0" y="417525"/>
                </a:lnTo>
                <a:close/>
              </a:path>
            </a:pathLst>
          </a:custGeom>
          <a:ln w="1269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074543" y="1222287"/>
            <a:ext cx="215784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1E1E1E"/>
                </a:solidFill>
                <a:latin typeface="SimSun"/>
                <a:cs typeface="SimSun"/>
              </a:rPr>
              <a:t>农业部门</a:t>
            </a:r>
            <a:endParaRPr sz="2000" b="1" dirty="0">
              <a:latin typeface="SimSun"/>
              <a:cs typeface="SimSun"/>
            </a:endParaRPr>
          </a:p>
          <a:p>
            <a:pPr marL="855980">
              <a:lnSpc>
                <a:spcPct val="100000"/>
              </a:lnSpc>
              <a:spcBef>
                <a:spcPts val="1225"/>
              </a:spcBef>
            </a:pPr>
            <a:r>
              <a:rPr sz="1400" dirty="0">
                <a:solidFill>
                  <a:srgbClr val="005C2F"/>
                </a:solidFill>
                <a:latin typeface="SimSun"/>
                <a:cs typeface="SimSun"/>
              </a:rPr>
              <a:t>本演讲的重点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7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4661153" y="2267560"/>
            <a:ext cx="104140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E7E7E"/>
                </a:solidFill>
                <a:latin typeface="SimSun"/>
                <a:cs typeface="SimSun"/>
              </a:rPr>
              <a:t>电力行业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9089897" y="2267560"/>
            <a:ext cx="1041400" cy="279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E7E7E"/>
                </a:solidFill>
                <a:latin typeface="SimSun"/>
                <a:cs typeface="SimSun"/>
              </a:rPr>
              <a:t>钢铁和铜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661153" y="3189589"/>
            <a:ext cx="1041400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7E7E7E"/>
                </a:solidFill>
                <a:latin typeface="SimSun"/>
                <a:cs typeface="SimSun"/>
              </a:rPr>
              <a:t>制药行业</a:t>
            </a:r>
            <a:endParaRPr sz="2000" dirty="0">
              <a:latin typeface="SimSun"/>
              <a:cs typeface="SimSu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089897" y="3190109"/>
            <a:ext cx="246697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ICT</a:t>
            </a:r>
            <a:r>
              <a:rPr sz="2000" dirty="0">
                <a:solidFill>
                  <a:srgbClr val="7E7E7E"/>
                </a:solidFill>
                <a:latin typeface="SimSun"/>
                <a:cs typeface="SimSun"/>
              </a:rPr>
              <a:t>、</a:t>
            </a:r>
            <a:r>
              <a:rPr sz="2000" dirty="0">
                <a:solidFill>
                  <a:srgbClr val="7E7E7E"/>
                </a:solidFill>
                <a:latin typeface="SimSun" panose="02010600030101010101" pitchFamily="2" charset="-122"/>
                <a:ea typeface="SimSun" panose="02010600030101010101" pitchFamily="2" charset="-122"/>
                <a:cs typeface="SimSun"/>
              </a:rPr>
              <a:t>金融科技和软件</a:t>
            </a:r>
            <a:endParaRPr sz="2000" dirty="0">
              <a:latin typeface="SimSun" panose="02010600030101010101" pitchFamily="2" charset="-122"/>
              <a:ea typeface="SimSun" panose="02010600030101010101" pitchFamily="2" charset="-122"/>
              <a:cs typeface="SimSu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089897" y="3919839"/>
            <a:ext cx="2142490" cy="561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295"/>
              </a:lnSpc>
            </a:pPr>
            <a:r>
              <a:rPr sz="2000" dirty="0">
                <a:solidFill>
                  <a:srgbClr val="7E7E7E"/>
                </a:solidFill>
                <a:latin typeface="SimSun"/>
                <a:cs typeface="SimSun"/>
              </a:rPr>
              <a:t>汽车：电动汽车</a:t>
            </a:r>
            <a:endParaRPr sz="2000" dirty="0">
              <a:latin typeface="SimSun"/>
              <a:cs typeface="SimSun"/>
            </a:endParaRPr>
          </a:p>
          <a:p>
            <a:pPr marL="12700">
              <a:lnSpc>
                <a:spcPts val="2295"/>
              </a:lnSpc>
            </a:pPr>
            <a:r>
              <a:rPr sz="2000" dirty="0">
                <a:solidFill>
                  <a:srgbClr val="7E7E7E"/>
                </a:solidFill>
                <a:latin typeface="SimSun"/>
                <a:cs typeface="SimSun"/>
              </a:rPr>
              <a:t>（</a:t>
            </a:r>
            <a:r>
              <a:rPr sz="2000" b="1" dirty="0">
                <a:solidFill>
                  <a:srgbClr val="7E7E7E"/>
                </a:solidFill>
                <a:latin typeface="Arial"/>
                <a:cs typeface="Arial"/>
              </a:rPr>
              <a:t>EV</a:t>
            </a:r>
            <a:r>
              <a:rPr sz="2000" dirty="0">
                <a:solidFill>
                  <a:srgbClr val="7E7E7E"/>
                </a:solidFill>
                <a:latin typeface="SimSun"/>
                <a:cs typeface="SimSun"/>
              </a:rPr>
              <a:t>）和传统汽车</a:t>
            </a:r>
            <a:endParaRPr sz="2000" dirty="0">
              <a:latin typeface="SimSun"/>
              <a:cs typeface="SimSu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8000" y="1524000"/>
            <a:ext cx="9144000" cy="5334000"/>
          </a:xfrm>
          <a:custGeom>
            <a:avLst/>
            <a:gdLst/>
            <a:ahLst/>
            <a:cxnLst/>
            <a:rect l="l" t="t" r="r" b="b"/>
            <a:pathLst>
              <a:path w="9144000" h="5334000">
                <a:moveTo>
                  <a:pt x="0" y="5334000"/>
                </a:moveTo>
                <a:lnTo>
                  <a:pt x="9144000" y="5334000"/>
                </a:lnTo>
                <a:lnTo>
                  <a:pt x="9144000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1524000"/>
            <a:ext cx="3180080" cy="533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1475">
              <a:lnSpc>
                <a:spcPct val="100000"/>
              </a:lnSpc>
            </a:pPr>
            <a:r>
              <a:rPr sz="1000" spc="-10" dirty="0">
                <a:solidFill>
                  <a:srgbClr val="1E1E1E"/>
                </a:solidFill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4000"/>
            <a:ext cx="3180080" cy="5334000"/>
          </a:xfrm>
          <a:custGeom>
            <a:avLst/>
            <a:gdLst/>
            <a:ahLst/>
            <a:cxnLst/>
            <a:rect l="l" t="t" r="r" b="b"/>
            <a:pathLst>
              <a:path w="3180080" h="5334000">
                <a:moveTo>
                  <a:pt x="0" y="5334000"/>
                </a:moveTo>
                <a:lnTo>
                  <a:pt x="3179699" y="5334000"/>
                </a:lnTo>
                <a:lnTo>
                  <a:pt x="3179699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2192000" cy="1524000"/>
          </a:xfrm>
          <a:custGeom>
            <a:avLst/>
            <a:gdLst/>
            <a:ahLst/>
            <a:cxnLst/>
            <a:rect l="l" t="t" r="r" b="b"/>
            <a:pathLst>
              <a:path w="12192000" h="1524000">
                <a:moveTo>
                  <a:pt x="0" y="1525524"/>
                </a:moveTo>
                <a:lnTo>
                  <a:pt x="12192000" y="1525524"/>
                </a:lnTo>
                <a:lnTo>
                  <a:pt x="12192000" y="1524"/>
                </a:lnTo>
                <a:lnTo>
                  <a:pt x="0" y="1524"/>
                </a:lnTo>
                <a:lnTo>
                  <a:pt x="0" y="1525524"/>
                </a:lnTo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567921" y="69342"/>
            <a:ext cx="624027" cy="6234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4475" y="146107"/>
            <a:ext cx="11477549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1650" algn="l">
              <a:lnSpc>
                <a:spcPct val="100000"/>
              </a:lnSpc>
            </a:pPr>
            <a:r>
              <a:rPr sz="3200" dirty="0"/>
              <a:t>巴基斯坦农业占比巨大，占</a:t>
            </a:r>
            <a:r>
              <a:rPr sz="3200" spc="-475" dirty="0"/>
              <a:t> </a:t>
            </a:r>
            <a:r>
              <a:rPr sz="3200" b="1" dirty="0">
                <a:latin typeface="Arial"/>
                <a:cs typeface="Arial"/>
              </a:rPr>
              <a:t>GDP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dirty="0"/>
              <a:t>的</a:t>
            </a:r>
            <a:r>
              <a:rPr sz="3200" spc="-475" dirty="0"/>
              <a:t> </a:t>
            </a:r>
            <a:r>
              <a:rPr sz="3200" b="1" dirty="0">
                <a:latin typeface="Arial"/>
                <a:cs typeface="Arial"/>
              </a:rPr>
              <a:t>23%</a:t>
            </a:r>
            <a:r>
              <a:rPr sz="3200" dirty="0"/>
              <a:t>，其中畜牧业贡献最大，约占</a:t>
            </a:r>
            <a:r>
              <a:rPr sz="3200" spc="-475" dirty="0"/>
              <a:t> </a:t>
            </a:r>
            <a:r>
              <a:rPr sz="3200" b="1" dirty="0">
                <a:latin typeface="Arial"/>
                <a:cs typeface="Arial"/>
              </a:rPr>
              <a:t>GDP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dirty="0"/>
              <a:t>总量的</a:t>
            </a:r>
            <a:r>
              <a:rPr sz="3200" spc="-475" dirty="0"/>
              <a:t> </a:t>
            </a:r>
            <a:r>
              <a:rPr sz="3200" b="1" dirty="0">
                <a:latin typeface="Arial"/>
                <a:cs typeface="Arial"/>
              </a:rPr>
              <a:t>14%</a:t>
            </a:r>
            <a:r>
              <a:rPr sz="3200" dirty="0"/>
              <a:t>。</a:t>
            </a:r>
          </a:p>
        </p:txBody>
      </p:sp>
      <p:sp>
        <p:nvSpPr>
          <p:cNvPr id="9" name="object 9"/>
          <p:cNvSpPr/>
          <p:nvPr/>
        </p:nvSpPr>
        <p:spPr>
          <a:xfrm>
            <a:off x="594359" y="1254277"/>
            <a:ext cx="10998708" cy="4830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6947" y="1264945"/>
            <a:ext cx="3223259" cy="5288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700" y="1268857"/>
            <a:ext cx="10896600" cy="381000"/>
          </a:xfrm>
          <a:custGeom>
            <a:avLst/>
            <a:gdLst/>
            <a:ahLst/>
            <a:cxnLst/>
            <a:rect l="l" t="t" r="r" b="b"/>
            <a:pathLst>
              <a:path w="10896600" h="381000">
                <a:moveTo>
                  <a:pt x="10872089" y="0"/>
                </a:moveTo>
                <a:lnTo>
                  <a:pt x="24549" y="0"/>
                </a:lnTo>
                <a:lnTo>
                  <a:pt x="14367" y="2191"/>
                </a:lnTo>
                <a:lnTo>
                  <a:pt x="4004" y="11063"/>
                </a:lnTo>
                <a:lnTo>
                  <a:pt x="0" y="24511"/>
                </a:lnTo>
                <a:lnTo>
                  <a:pt x="0" y="381000"/>
                </a:lnTo>
                <a:lnTo>
                  <a:pt x="10896600" y="381000"/>
                </a:lnTo>
                <a:lnTo>
                  <a:pt x="10894397" y="14345"/>
                </a:lnTo>
                <a:lnTo>
                  <a:pt x="10885489" y="3992"/>
                </a:lnTo>
                <a:lnTo>
                  <a:pt x="10872089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652687" y="1319715"/>
            <a:ext cx="2391241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SimSun"/>
                <a:cs typeface="SimSun"/>
              </a:rPr>
              <a:t>巴基斯坦的农业部门</a:t>
            </a:r>
            <a:endParaRPr sz="2000" b="1" dirty="0">
              <a:latin typeface="SimSun"/>
              <a:cs typeface="SimSu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5404" y="1652028"/>
            <a:ext cx="1862327" cy="10759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7700" y="1726183"/>
            <a:ext cx="1703070" cy="932180"/>
          </a:xfrm>
          <a:custGeom>
            <a:avLst/>
            <a:gdLst/>
            <a:ahLst/>
            <a:cxnLst/>
            <a:rect l="l" t="t" r="r" b="b"/>
            <a:pathLst>
              <a:path w="1703070" h="932180">
                <a:moveTo>
                  <a:pt x="1635379" y="0"/>
                </a:moveTo>
                <a:lnTo>
                  <a:pt x="59955" y="406"/>
                </a:lnTo>
                <a:lnTo>
                  <a:pt x="22200" y="17421"/>
                </a:lnTo>
                <a:lnTo>
                  <a:pt x="1551" y="52993"/>
                </a:lnTo>
                <a:lnTo>
                  <a:pt x="0" y="67437"/>
                </a:lnTo>
                <a:lnTo>
                  <a:pt x="406" y="872057"/>
                </a:lnTo>
                <a:lnTo>
                  <a:pt x="17400" y="909826"/>
                </a:lnTo>
                <a:lnTo>
                  <a:pt x="52953" y="930499"/>
                </a:lnTo>
                <a:lnTo>
                  <a:pt x="67398" y="932053"/>
                </a:lnTo>
                <a:lnTo>
                  <a:pt x="1642752" y="931653"/>
                </a:lnTo>
                <a:lnTo>
                  <a:pt x="1680504" y="914655"/>
                </a:lnTo>
                <a:lnTo>
                  <a:pt x="1701139" y="879068"/>
                </a:lnTo>
                <a:lnTo>
                  <a:pt x="1702689" y="864616"/>
                </a:lnTo>
                <a:lnTo>
                  <a:pt x="1702290" y="60062"/>
                </a:lnTo>
                <a:lnTo>
                  <a:pt x="1685348" y="22253"/>
                </a:lnTo>
                <a:lnTo>
                  <a:pt x="1649825" y="1555"/>
                </a:lnTo>
                <a:lnTo>
                  <a:pt x="16353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143000" y="2244802"/>
            <a:ext cx="873925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30"/>
              </a:lnSpc>
            </a:pPr>
            <a:r>
              <a:rPr sz="1400" b="1" dirty="0">
                <a:latin typeface="Arial"/>
                <a:cs typeface="Arial"/>
              </a:rPr>
              <a:t>23%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ts val="1230"/>
              </a:lnSpc>
            </a:pPr>
            <a:r>
              <a:rPr sz="1400" b="1" dirty="0">
                <a:latin typeface="Arial"/>
                <a:cs typeface="Arial"/>
              </a:rPr>
              <a:t>GDP</a:t>
            </a:r>
            <a:r>
              <a:rPr sz="1400" dirty="0">
                <a:latin typeface="SimSun"/>
                <a:cs typeface="SimSun"/>
              </a:rPr>
              <a:t>贡献</a:t>
            </a:r>
          </a:p>
        </p:txBody>
      </p:sp>
      <p:sp>
        <p:nvSpPr>
          <p:cNvPr id="16" name="object 16"/>
          <p:cNvSpPr/>
          <p:nvPr/>
        </p:nvSpPr>
        <p:spPr>
          <a:xfrm>
            <a:off x="1493755" y="1977120"/>
            <a:ext cx="80010" cy="79375"/>
          </a:xfrm>
          <a:custGeom>
            <a:avLst/>
            <a:gdLst/>
            <a:ahLst/>
            <a:cxnLst/>
            <a:rect l="l" t="t" r="r" b="b"/>
            <a:pathLst>
              <a:path w="80009" h="79375">
                <a:moveTo>
                  <a:pt x="69999" y="0"/>
                </a:moveTo>
                <a:lnTo>
                  <a:pt x="0" y="69871"/>
                </a:lnTo>
                <a:lnTo>
                  <a:pt x="9444" y="79298"/>
                </a:lnTo>
                <a:lnTo>
                  <a:pt x="79443" y="9427"/>
                </a:lnTo>
                <a:lnTo>
                  <a:pt x="69999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0399" y="2024225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14121" y="0"/>
                </a:moveTo>
                <a:lnTo>
                  <a:pt x="3861" y="7731"/>
                </a:lnTo>
                <a:lnTo>
                  <a:pt x="0" y="22427"/>
                </a:lnTo>
                <a:lnTo>
                  <a:pt x="6726" y="34322"/>
                </a:lnTo>
                <a:lnTo>
                  <a:pt x="19732" y="39113"/>
                </a:lnTo>
                <a:lnTo>
                  <a:pt x="27928" y="37223"/>
                </a:lnTo>
                <a:lnTo>
                  <a:pt x="36094" y="28304"/>
                </a:lnTo>
                <a:lnTo>
                  <a:pt x="36436" y="25804"/>
                </a:lnTo>
                <a:lnTo>
                  <a:pt x="16065" y="25804"/>
                </a:lnTo>
                <a:lnTo>
                  <a:pt x="13065" y="22810"/>
                </a:lnTo>
                <a:lnTo>
                  <a:pt x="13065" y="15490"/>
                </a:lnTo>
                <a:lnTo>
                  <a:pt x="16065" y="12495"/>
                </a:lnTo>
                <a:lnTo>
                  <a:pt x="38257" y="12495"/>
                </a:lnTo>
                <a:lnTo>
                  <a:pt x="38329" y="11969"/>
                </a:lnTo>
                <a:lnTo>
                  <a:pt x="29870" y="2958"/>
                </a:lnTo>
                <a:lnTo>
                  <a:pt x="14121" y="0"/>
                </a:lnTo>
                <a:close/>
              </a:path>
              <a:path w="38734" h="39369">
                <a:moveTo>
                  <a:pt x="38257" y="12495"/>
                </a:moveTo>
                <a:lnTo>
                  <a:pt x="23398" y="12495"/>
                </a:lnTo>
                <a:lnTo>
                  <a:pt x="26398" y="15490"/>
                </a:lnTo>
                <a:lnTo>
                  <a:pt x="26398" y="22810"/>
                </a:lnTo>
                <a:lnTo>
                  <a:pt x="23398" y="25804"/>
                </a:lnTo>
                <a:lnTo>
                  <a:pt x="36436" y="25804"/>
                </a:lnTo>
                <a:lnTo>
                  <a:pt x="38257" y="12495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93733" y="1970990"/>
            <a:ext cx="38735" cy="39370"/>
          </a:xfrm>
          <a:custGeom>
            <a:avLst/>
            <a:gdLst/>
            <a:ahLst/>
            <a:cxnLst/>
            <a:rect l="l" t="t" r="r" b="b"/>
            <a:pathLst>
              <a:path w="38734" h="39369">
                <a:moveTo>
                  <a:pt x="14121" y="0"/>
                </a:moveTo>
                <a:lnTo>
                  <a:pt x="3861" y="7731"/>
                </a:lnTo>
                <a:lnTo>
                  <a:pt x="0" y="22427"/>
                </a:lnTo>
                <a:lnTo>
                  <a:pt x="6726" y="34322"/>
                </a:lnTo>
                <a:lnTo>
                  <a:pt x="19732" y="39113"/>
                </a:lnTo>
                <a:lnTo>
                  <a:pt x="27928" y="37223"/>
                </a:lnTo>
                <a:lnTo>
                  <a:pt x="36094" y="28304"/>
                </a:lnTo>
                <a:lnTo>
                  <a:pt x="36436" y="25804"/>
                </a:lnTo>
                <a:lnTo>
                  <a:pt x="16065" y="25804"/>
                </a:lnTo>
                <a:lnTo>
                  <a:pt x="13065" y="22810"/>
                </a:lnTo>
                <a:lnTo>
                  <a:pt x="13065" y="15490"/>
                </a:lnTo>
                <a:lnTo>
                  <a:pt x="16065" y="12495"/>
                </a:lnTo>
                <a:lnTo>
                  <a:pt x="38257" y="12495"/>
                </a:lnTo>
                <a:lnTo>
                  <a:pt x="38329" y="11969"/>
                </a:lnTo>
                <a:lnTo>
                  <a:pt x="29870" y="2958"/>
                </a:lnTo>
                <a:lnTo>
                  <a:pt x="14121" y="0"/>
                </a:lnTo>
                <a:close/>
              </a:path>
              <a:path w="38734" h="39369">
                <a:moveTo>
                  <a:pt x="38257" y="12495"/>
                </a:moveTo>
                <a:lnTo>
                  <a:pt x="23398" y="12495"/>
                </a:lnTo>
                <a:lnTo>
                  <a:pt x="26398" y="15490"/>
                </a:lnTo>
                <a:lnTo>
                  <a:pt x="26398" y="22810"/>
                </a:lnTo>
                <a:lnTo>
                  <a:pt x="23398" y="25804"/>
                </a:lnTo>
                <a:lnTo>
                  <a:pt x="36436" y="25804"/>
                </a:lnTo>
                <a:lnTo>
                  <a:pt x="38257" y="12495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4133" y="1850002"/>
            <a:ext cx="163195" cy="133985"/>
          </a:xfrm>
          <a:custGeom>
            <a:avLst/>
            <a:gdLst/>
            <a:ahLst/>
            <a:cxnLst/>
            <a:rect l="l" t="t" r="r" b="b"/>
            <a:pathLst>
              <a:path w="163194" h="133985">
                <a:moveTo>
                  <a:pt x="142281" y="94493"/>
                </a:moveTo>
                <a:lnTo>
                  <a:pt x="123498" y="94493"/>
                </a:lnTo>
                <a:lnTo>
                  <a:pt x="162665" y="133921"/>
                </a:lnTo>
                <a:lnTo>
                  <a:pt x="162665" y="101591"/>
                </a:lnTo>
                <a:lnTo>
                  <a:pt x="149331" y="101591"/>
                </a:lnTo>
                <a:lnTo>
                  <a:pt x="142281" y="94493"/>
                </a:lnTo>
                <a:close/>
              </a:path>
              <a:path w="163194" h="133985">
                <a:moveTo>
                  <a:pt x="123498" y="75583"/>
                </a:moveTo>
                <a:lnTo>
                  <a:pt x="87443" y="111850"/>
                </a:lnTo>
                <a:lnTo>
                  <a:pt x="96943" y="121222"/>
                </a:lnTo>
                <a:lnTo>
                  <a:pt x="123498" y="94493"/>
                </a:lnTo>
                <a:lnTo>
                  <a:pt x="142281" y="94493"/>
                </a:lnTo>
                <a:lnTo>
                  <a:pt x="123498" y="75583"/>
                </a:lnTo>
                <a:close/>
              </a:path>
              <a:path w="163194" h="133985">
                <a:moveTo>
                  <a:pt x="162665" y="0"/>
                </a:moveTo>
                <a:lnTo>
                  <a:pt x="29832" y="0"/>
                </a:lnTo>
                <a:lnTo>
                  <a:pt x="68943" y="39427"/>
                </a:lnTo>
                <a:lnTo>
                  <a:pt x="0" y="108800"/>
                </a:lnTo>
                <a:lnTo>
                  <a:pt x="9499" y="118172"/>
                </a:lnTo>
                <a:lnTo>
                  <a:pt x="87721" y="39427"/>
                </a:lnTo>
                <a:lnTo>
                  <a:pt x="61832" y="13308"/>
                </a:lnTo>
                <a:lnTo>
                  <a:pt x="162665" y="13309"/>
                </a:lnTo>
                <a:lnTo>
                  <a:pt x="162665" y="0"/>
                </a:lnTo>
                <a:close/>
              </a:path>
              <a:path w="163194" h="133985">
                <a:moveTo>
                  <a:pt x="162665" y="13309"/>
                </a:moveTo>
                <a:lnTo>
                  <a:pt x="149331" y="13309"/>
                </a:lnTo>
                <a:lnTo>
                  <a:pt x="149331" y="101591"/>
                </a:lnTo>
                <a:lnTo>
                  <a:pt x="162665" y="101591"/>
                </a:lnTo>
                <a:lnTo>
                  <a:pt x="162665" y="13309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24155" y="1968967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777" y="0"/>
                </a:moveTo>
                <a:lnTo>
                  <a:pt x="0" y="9815"/>
                </a:lnTo>
                <a:lnTo>
                  <a:pt x="9444" y="19187"/>
                </a:lnTo>
                <a:lnTo>
                  <a:pt x="19222" y="9371"/>
                </a:lnTo>
                <a:lnTo>
                  <a:pt x="9777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4155" y="1988931"/>
            <a:ext cx="19685" cy="19685"/>
          </a:xfrm>
          <a:custGeom>
            <a:avLst/>
            <a:gdLst/>
            <a:ahLst/>
            <a:cxnLst/>
            <a:rect l="l" t="t" r="r" b="b"/>
            <a:pathLst>
              <a:path w="19684" h="19685">
                <a:moveTo>
                  <a:pt x="9777" y="0"/>
                </a:moveTo>
                <a:lnTo>
                  <a:pt x="0" y="9815"/>
                </a:lnTo>
                <a:lnTo>
                  <a:pt x="9444" y="19187"/>
                </a:lnTo>
                <a:lnTo>
                  <a:pt x="19222" y="9371"/>
                </a:lnTo>
                <a:lnTo>
                  <a:pt x="9777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04411" y="189136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66665" y="0"/>
                </a:moveTo>
                <a:lnTo>
                  <a:pt x="0" y="66544"/>
                </a:lnTo>
                <a:lnTo>
                  <a:pt x="9444" y="75971"/>
                </a:lnTo>
                <a:lnTo>
                  <a:pt x="76110" y="9427"/>
                </a:lnTo>
                <a:lnTo>
                  <a:pt x="66665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14016" y="1652028"/>
            <a:ext cx="1863852" cy="10759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496566" y="1726183"/>
            <a:ext cx="1703070" cy="932180"/>
          </a:xfrm>
          <a:custGeom>
            <a:avLst/>
            <a:gdLst/>
            <a:ahLst/>
            <a:cxnLst/>
            <a:rect l="l" t="t" r="r" b="b"/>
            <a:pathLst>
              <a:path w="1703070" h="932180">
                <a:moveTo>
                  <a:pt x="1635379" y="0"/>
                </a:moveTo>
                <a:lnTo>
                  <a:pt x="59967" y="410"/>
                </a:lnTo>
                <a:lnTo>
                  <a:pt x="22215" y="17432"/>
                </a:lnTo>
                <a:lnTo>
                  <a:pt x="1553" y="52997"/>
                </a:lnTo>
                <a:lnTo>
                  <a:pt x="0" y="67437"/>
                </a:lnTo>
                <a:lnTo>
                  <a:pt x="410" y="872085"/>
                </a:lnTo>
                <a:lnTo>
                  <a:pt x="17432" y="909837"/>
                </a:lnTo>
                <a:lnTo>
                  <a:pt x="52997" y="930499"/>
                </a:lnTo>
                <a:lnTo>
                  <a:pt x="67437" y="932053"/>
                </a:lnTo>
                <a:lnTo>
                  <a:pt x="1642752" y="931653"/>
                </a:lnTo>
                <a:lnTo>
                  <a:pt x="1680504" y="914655"/>
                </a:lnTo>
                <a:lnTo>
                  <a:pt x="1701139" y="879068"/>
                </a:lnTo>
                <a:lnTo>
                  <a:pt x="1702689" y="864616"/>
                </a:lnTo>
                <a:lnTo>
                  <a:pt x="1702290" y="60062"/>
                </a:lnTo>
                <a:lnTo>
                  <a:pt x="1685348" y="22253"/>
                </a:lnTo>
                <a:lnTo>
                  <a:pt x="1649825" y="1555"/>
                </a:lnTo>
                <a:lnTo>
                  <a:pt x="16353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830333" y="2133600"/>
            <a:ext cx="1081406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2400" marR="5080" indent="-140335"/>
            <a:r>
              <a:rPr sz="1400" b="1" dirty="0">
                <a:latin typeface="Arial"/>
                <a:cs typeface="Arial"/>
              </a:rPr>
              <a:t>39%</a:t>
            </a:r>
            <a:r>
              <a:rPr sz="1400" dirty="0">
                <a:latin typeface="SimSun"/>
                <a:cs typeface="SimSun"/>
              </a:rPr>
              <a:t>创造就 业机会</a:t>
            </a:r>
          </a:p>
        </p:txBody>
      </p:sp>
      <p:sp>
        <p:nvSpPr>
          <p:cNvPr id="26" name="object 26"/>
          <p:cNvSpPr/>
          <p:nvPr/>
        </p:nvSpPr>
        <p:spPr>
          <a:xfrm>
            <a:off x="3282443" y="1916941"/>
            <a:ext cx="133350" cy="80010"/>
          </a:xfrm>
          <a:custGeom>
            <a:avLst/>
            <a:gdLst/>
            <a:ahLst/>
            <a:cxnLst/>
            <a:rect l="l" t="t" r="r" b="b"/>
            <a:pathLst>
              <a:path w="133350" h="80010">
                <a:moveTo>
                  <a:pt x="133220" y="0"/>
                </a:moveTo>
                <a:lnTo>
                  <a:pt x="0" y="0"/>
                </a:lnTo>
                <a:lnTo>
                  <a:pt x="0" y="79853"/>
                </a:lnTo>
                <a:lnTo>
                  <a:pt x="133221" y="79853"/>
                </a:lnTo>
                <a:lnTo>
                  <a:pt x="133221" y="66544"/>
                </a:lnTo>
                <a:lnTo>
                  <a:pt x="13333" y="66544"/>
                </a:lnTo>
                <a:lnTo>
                  <a:pt x="13333" y="13308"/>
                </a:lnTo>
                <a:lnTo>
                  <a:pt x="133220" y="13309"/>
                </a:lnTo>
                <a:lnTo>
                  <a:pt x="133220" y="0"/>
                </a:lnTo>
                <a:close/>
              </a:path>
              <a:path w="133350" h="80010">
                <a:moveTo>
                  <a:pt x="133220" y="13309"/>
                </a:moveTo>
                <a:lnTo>
                  <a:pt x="119887" y="13309"/>
                </a:lnTo>
                <a:lnTo>
                  <a:pt x="119887" y="66544"/>
                </a:lnTo>
                <a:lnTo>
                  <a:pt x="133221" y="66544"/>
                </a:lnTo>
                <a:lnTo>
                  <a:pt x="133220" y="13309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21610" y="1890323"/>
            <a:ext cx="54610" cy="40005"/>
          </a:xfrm>
          <a:custGeom>
            <a:avLst/>
            <a:gdLst/>
            <a:ahLst/>
            <a:cxnLst/>
            <a:rect l="l" t="t" r="r" b="b"/>
            <a:pathLst>
              <a:path w="54610" h="40005">
                <a:moveTo>
                  <a:pt x="54055" y="0"/>
                </a:moveTo>
                <a:lnTo>
                  <a:pt x="0" y="0"/>
                </a:lnTo>
                <a:lnTo>
                  <a:pt x="0" y="39926"/>
                </a:lnTo>
                <a:lnTo>
                  <a:pt x="54055" y="39926"/>
                </a:lnTo>
                <a:lnTo>
                  <a:pt x="54055" y="26617"/>
                </a:lnTo>
                <a:lnTo>
                  <a:pt x="13333" y="26617"/>
                </a:lnTo>
                <a:lnTo>
                  <a:pt x="13333" y="13308"/>
                </a:lnTo>
                <a:lnTo>
                  <a:pt x="54055" y="13309"/>
                </a:lnTo>
                <a:lnTo>
                  <a:pt x="54055" y="0"/>
                </a:lnTo>
                <a:close/>
              </a:path>
              <a:path w="54610" h="40005">
                <a:moveTo>
                  <a:pt x="54055" y="13309"/>
                </a:moveTo>
                <a:lnTo>
                  <a:pt x="40721" y="13308"/>
                </a:lnTo>
                <a:lnTo>
                  <a:pt x="40721" y="26617"/>
                </a:lnTo>
                <a:lnTo>
                  <a:pt x="54055" y="26617"/>
                </a:lnTo>
                <a:lnTo>
                  <a:pt x="54055" y="13309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82332" y="1950241"/>
            <a:ext cx="133350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332" y="0"/>
                </a:lnTo>
              </a:path>
            </a:pathLst>
          </a:custGeom>
          <a:ln w="14579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35665" y="1956895"/>
            <a:ext cx="26670" cy="13335"/>
          </a:xfrm>
          <a:custGeom>
            <a:avLst/>
            <a:gdLst/>
            <a:ahLst/>
            <a:cxnLst/>
            <a:rect l="l" t="t" r="r" b="b"/>
            <a:pathLst>
              <a:path w="26670" h="13335">
                <a:moveTo>
                  <a:pt x="0" y="6654"/>
                </a:moveTo>
                <a:lnTo>
                  <a:pt x="26666" y="6654"/>
                </a:lnTo>
              </a:path>
            </a:pathLst>
          </a:custGeom>
          <a:ln w="14578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388998" y="1850396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66" y="22680"/>
                </a:moveTo>
                <a:lnTo>
                  <a:pt x="53332" y="22680"/>
                </a:lnTo>
                <a:lnTo>
                  <a:pt x="53332" y="53235"/>
                </a:lnTo>
                <a:lnTo>
                  <a:pt x="66666" y="66544"/>
                </a:lnTo>
                <a:lnTo>
                  <a:pt x="66666" y="22680"/>
                </a:lnTo>
                <a:close/>
              </a:path>
              <a:path w="66675" h="66675">
                <a:moveTo>
                  <a:pt x="66666" y="0"/>
                </a:moveTo>
                <a:lnTo>
                  <a:pt x="0" y="0"/>
                </a:lnTo>
                <a:lnTo>
                  <a:pt x="13333" y="13308"/>
                </a:lnTo>
                <a:lnTo>
                  <a:pt x="43944" y="13308"/>
                </a:lnTo>
                <a:lnTo>
                  <a:pt x="3944" y="53235"/>
                </a:lnTo>
                <a:lnTo>
                  <a:pt x="22722" y="53235"/>
                </a:lnTo>
                <a:lnTo>
                  <a:pt x="53332" y="22680"/>
                </a:lnTo>
                <a:lnTo>
                  <a:pt x="66666" y="22680"/>
                </a:lnTo>
                <a:lnTo>
                  <a:pt x="66666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242354" y="1850396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66666" y="0"/>
                </a:moveTo>
                <a:lnTo>
                  <a:pt x="0" y="0"/>
                </a:lnTo>
                <a:lnTo>
                  <a:pt x="0" y="66544"/>
                </a:lnTo>
                <a:lnTo>
                  <a:pt x="13333" y="53235"/>
                </a:lnTo>
                <a:lnTo>
                  <a:pt x="13333" y="22680"/>
                </a:lnTo>
                <a:lnTo>
                  <a:pt x="32123" y="22680"/>
                </a:lnTo>
                <a:lnTo>
                  <a:pt x="22722" y="13308"/>
                </a:lnTo>
                <a:lnTo>
                  <a:pt x="53332" y="13309"/>
                </a:lnTo>
                <a:lnTo>
                  <a:pt x="66666" y="0"/>
                </a:lnTo>
                <a:close/>
              </a:path>
              <a:path w="66675" h="66675">
                <a:moveTo>
                  <a:pt x="32123" y="22680"/>
                </a:moveTo>
                <a:lnTo>
                  <a:pt x="13333" y="22680"/>
                </a:lnTo>
                <a:lnTo>
                  <a:pt x="43888" y="53235"/>
                </a:lnTo>
                <a:lnTo>
                  <a:pt x="62777" y="53235"/>
                </a:lnTo>
                <a:lnTo>
                  <a:pt x="32123" y="2268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42344" y="1996794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0" y="0"/>
                </a:moveTo>
                <a:lnTo>
                  <a:pt x="0" y="66544"/>
                </a:lnTo>
                <a:lnTo>
                  <a:pt x="66666" y="66544"/>
                </a:lnTo>
                <a:lnTo>
                  <a:pt x="53332" y="53235"/>
                </a:lnTo>
                <a:lnTo>
                  <a:pt x="22722" y="53235"/>
                </a:lnTo>
                <a:lnTo>
                  <a:pt x="32123" y="43864"/>
                </a:lnTo>
                <a:lnTo>
                  <a:pt x="13333" y="43864"/>
                </a:lnTo>
                <a:lnTo>
                  <a:pt x="13333" y="13308"/>
                </a:lnTo>
                <a:lnTo>
                  <a:pt x="0" y="0"/>
                </a:lnTo>
                <a:close/>
              </a:path>
              <a:path w="66675" h="66675">
                <a:moveTo>
                  <a:pt x="62777" y="13309"/>
                </a:moveTo>
                <a:lnTo>
                  <a:pt x="43944" y="13308"/>
                </a:lnTo>
                <a:lnTo>
                  <a:pt x="13333" y="43864"/>
                </a:lnTo>
                <a:lnTo>
                  <a:pt x="32123" y="43864"/>
                </a:lnTo>
                <a:lnTo>
                  <a:pt x="62777" y="13309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88998" y="1996795"/>
            <a:ext cx="66675" cy="66675"/>
          </a:xfrm>
          <a:custGeom>
            <a:avLst/>
            <a:gdLst/>
            <a:ahLst/>
            <a:cxnLst/>
            <a:rect l="l" t="t" r="r" b="b"/>
            <a:pathLst>
              <a:path w="66675" h="66675">
                <a:moveTo>
                  <a:pt x="22721" y="13308"/>
                </a:moveTo>
                <a:lnTo>
                  <a:pt x="3944" y="13308"/>
                </a:lnTo>
                <a:lnTo>
                  <a:pt x="43943" y="53235"/>
                </a:lnTo>
                <a:lnTo>
                  <a:pt x="13610" y="53235"/>
                </a:lnTo>
                <a:lnTo>
                  <a:pt x="0" y="66544"/>
                </a:lnTo>
                <a:lnTo>
                  <a:pt x="66666" y="66544"/>
                </a:lnTo>
                <a:lnTo>
                  <a:pt x="66665" y="43863"/>
                </a:lnTo>
                <a:lnTo>
                  <a:pt x="53332" y="43863"/>
                </a:lnTo>
                <a:lnTo>
                  <a:pt x="22721" y="13308"/>
                </a:lnTo>
                <a:close/>
              </a:path>
              <a:path w="66675" h="66675">
                <a:moveTo>
                  <a:pt x="66665" y="0"/>
                </a:moveTo>
                <a:lnTo>
                  <a:pt x="53332" y="13974"/>
                </a:lnTo>
                <a:lnTo>
                  <a:pt x="53332" y="43863"/>
                </a:lnTo>
                <a:lnTo>
                  <a:pt x="66665" y="43863"/>
                </a:lnTo>
                <a:lnTo>
                  <a:pt x="66665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11240" y="1652028"/>
            <a:ext cx="1863852" cy="10759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194425" y="1726183"/>
            <a:ext cx="1703070" cy="932180"/>
          </a:xfrm>
          <a:custGeom>
            <a:avLst/>
            <a:gdLst/>
            <a:ahLst/>
            <a:cxnLst/>
            <a:rect l="l" t="t" r="r" b="b"/>
            <a:pathLst>
              <a:path w="1703070" h="932180">
                <a:moveTo>
                  <a:pt x="1635252" y="0"/>
                </a:moveTo>
                <a:lnTo>
                  <a:pt x="59936" y="399"/>
                </a:lnTo>
                <a:lnTo>
                  <a:pt x="22184" y="17397"/>
                </a:lnTo>
                <a:lnTo>
                  <a:pt x="1549" y="52984"/>
                </a:lnTo>
                <a:lnTo>
                  <a:pt x="0" y="67437"/>
                </a:lnTo>
                <a:lnTo>
                  <a:pt x="398" y="871990"/>
                </a:lnTo>
                <a:lnTo>
                  <a:pt x="17340" y="909799"/>
                </a:lnTo>
                <a:lnTo>
                  <a:pt x="52863" y="930497"/>
                </a:lnTo>
                <a:lnTo>
                  <a:pt x="67310" y="932053"/>
                </a:lnTo>
                <a:lnTo>
                  <a:pt x="1642721" y="931642"/>
                </a:lnTo>
                <a:lnTo>
                  <a:pt x="1680473" y="914620"/>
                </a:lnTo>
                <a:lnTo>
                  <a:pt x="1701135" y="879055"/>
                </a:lnTo>
                <a:lnTo>
                  <a:pt x="1702689" y="864616"/>
                </a:lnTo>
                <a:lnTo>
                  <a:pt x="1702278" y="59967"/>
                </a:lnTo>
                <a:lnTo>
                  <a:pt x="1685256" y="22215"/>
                </a:lnTo>
                <a:lnTo>
                  <a:pt x="1649691" y="1553"/>
                </a:lnTo>
                <a:lnTo>
                  <a:pt x="16352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6499936" y="2209800"/>
            <a:ext cx="11474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dirty="0">
                <a:latin typeface="SimSun"/>
                <a:cs typeface="SimSun"/>
              </a:rPr>
              <a:t>粮食安全得到保障</a:t>
            </a:r>
          </a:p>
        </p:txBody>
      </p:sp>
      <p:sp>
        <p:nvSpPr>
          <p:cNvPr id="37" name="object 37"/>
          <p:cNvSpPr/>
          <p:nvPr/>
        </p:nvSpPr>
        <p:spPr>
          <a:xfrm>
            <a:off x="6973397" y="1942921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445"/>
                </a:lnTo>
              </a:path>
            </a:pathLst>
          </a:custGeom>
          <a:ln w="14603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940064" y="1903632"/>
            <a:ext cx="66675" cy="40005"/>
          </a:xfrm>
          <a:custGeom>
            <a:avLst/>
            <a:gdLst/>
            <a:ahLst/>
            <a:cxnLst/>
            <a:rect l="l" t="t" r="r" b="b"/>
            <a:pathLst>
              <a:path w="66675" h="40005">
                <a:moveTo>
                  <a:pt x="66666" y="0"/>
                </a:moveTo>
                <a:lnTo>
                  <a:pt x="0" y="0"/>
                </a:lnTo>
                <a:lnTo>
                  <a:pt x="0" y="9981"/>
                </a:lnTo>
                <a:lnTo>
                  <a:pt x="3321" y="23770"/>
                </a:lnTo>
                <a:lnTo>
                  <a:pt x="12211" y="34156"/>
                </a:lnTo>
                <a:lnTo>
                  <a:pt x="25055" y="39528"/>
                </a:lnTo>
                <a:lnTo>
                  <a:pt x="29999" y="39926"/>
                </a:lnTo>
                <a:lnTo>
                  <a:pt x="36666" y="39926"/>
                </a:lnTo>
                <a:lnTo>
                  <a:pt x="50480" y="36611"/>
                </a:lnTo>
                <a:lnTo>
                  <a:pt x="60885" y="27737"/>
                </a:lnTo>
                <a:lnTo>
                  <a:pt x="61634" y="25952"/>
                </a:lnTo>
                <a:lnTo>
                  <a:pt x="21999" y="25952"/>
                </a:lnTo>
                <a:lnTo>
                  <a:pt x="15333" y="20628"/>
                </a:lnTo>
                <a:lnTo>
                  <a:pt x="13333" y="12643"/>
                </a:lnTo>
                <a:lnTo>
                  <a:pt x="66327" y="12643"/>
                </a:lnTo>
                <a:lnTo>
                  <a:pt x="66666" y="0"/>
                </a:lnTo>
                <a:close/>
              </a:path>
              <a:path w="66675" h="40005">
                <a:moveTo>
                  <a:pt x="66327" y="12643"/>
                </a:moveTo>
                <a:lnTo>
                  <a:pt x="53332" y="12643"/>
                </a:lnTo>
                <a:lnTo>
                  <a:pt x="51999" y="20628"/>
                </a:lnTo>
                <a:lnTo>
                  <a:pt x="44666" y="25952"/>
                </a:lnTo>
                <a:lnTo>
                  <a:pt x="61634" y="25952"/>
                </a:lnTo>
                <a:lnTo>
                  <a:pt x="66267" y="14917"/>
                </a:lnTo>
                <a:lnTo>
                  <a:pt x="66327" y="12643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946731" y="1850368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224"/>
                </a:lnTo>
              </a:path>
            </a:pathLst>
          </a:custGeom>
          <a:ln w="14603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00064" y="1850369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224"/>
                </a:lnTo>
              </a:path>
            </a:pathLst>
          </a:custGeom>
          <a:ln w="14603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973397" y="1850369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224"/>
                </a:lnTo>
              </a:path>
            </a:pathLst>
          </a:custGeom>
          <a:ln w="14603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120063" y="1863733"/>
            <a:ext cx="0" cy="200025"/>
          </a:xfrm>
          <a:custGeom>
            <a:avLst/>
            <a:gdLst/>
            <a:ahLst/>
            <a:cxnLst/>
            <a:rect l="l" t="t" r="r" b="b"/>
            <a:pathLst>
              <a:path h="200025">
                <a:moveTo>
                  <a:pt x="0" y="0"/>
                </a:moveTo>
                <a:lnTo>
                  <a:pt x="0" y="199633"/>
                </a:lnTo>
              </a:path>
            </a:pathLst>
          </a:custGeom>
          <a:ln w="14603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13396" y="1850396"/>
            <a:ext cx="40005" cy="132715"/>
          </a:xfrm>
          <a:custGeom>
            <a:avLst/>
            <a:gdLst/>
            <a:ahLst/>
            <a:cxnLst/>
            <a:rect l="l" t="t" r="r" b="b"/>
            <a:pathLst>
              <a:path w="40004" h="132714">
                <a:moveTo>
                  <a:pt x="1999" y="0"/>
                </a:moveTo>
                <a:lnTo>
                  <a:pt x="0" y="0"/>
                </a:lnTo>
                <a:lnTo>
                  <a:pt x="0" y="132423"/>
                </a:lnTo>
                <a:lnTo>
                  <a:pt x="2000" y="132423"/>
                </a:lnTo>
                <a:lnTo>
                  <a:pt x="15211" y="129340"/>
                </a:lnTo>
                <a:lnTo>
                  <a:pt x="26114" y="121926"/>
                </a:lnTo>
                <a:lnTo>
                  <a:pt x="31010" y="115122"/>
                </a:lnTo>
                <a:lnTo>
                  <a:pt x="13333" y="115122"/>
                </a:lnTo>
                <a:lnTo>
                  <a:pt x="13333" y="31275"/>
                </a:lnTo>
                <a:lnTo>
                  <a:pt x="27194" y="31276"/>
                </a:lnTo>
                <a:lnTo>
                  <a:pt x="23918" y="23137"/>
                </a:lnTo>
                <a:lnTo>
                  <a:pt x="17810" y="12089"/>
                </a:lnTo>
                <a:lnTo>
                  <a:pt x="11270" y="4255"/>
                </a:lnTo>
                <a:lnTo>
                  <a:pt x="4511" y="325"/>
                </a:lnTo>
                <a:lnTo>
                  <a:pt x="1999" y="0"/>
                </a:lnTo>
                <a:close/>
              </a:path>
              <a:path w="40004" h="132714">
                <a:moveTo>
                  <a:pt x="27194" y="31276"/>
                </a:moveTo>
                <a:lnTo>
                  <a:pt x="13333" y="31275"/>
                </a:lnTo>
                <a:lnTo>
                  <a:pt x="18167" y="43278"/>
                </a:lnTo>
                <a:lnTo>
                  <a:pt x="21911" y="55494"/>
                </a:lnTo>
                <a:lnTo>
                  <a:pt x="24645" y="67844"/>
                </a:lnTo>
                <a:lnTo>
                  <a:pt x="26276" y="83760"/>
                </a:lnTo>
                <a:lnTo>
                  <a:pt x="25490" y="95313"/>
                </a:lnTo>
                <a:lnTo>
                  <a:pt x="21333" y="107802"/>
                </a:lnTo>
                <a:lnTo>
                  <a:pt x="18000" y="111794"/>
                </a:lnTo>
                <a:lnTo>
                  <a:pt x="13333" y="115122"/>
                </a:lnTo>
                <a:lnTo>
                  <a:pt x="31010" y="115122"/>
                </a:lnTo>
                <a:lnTo>
                  <a:pt x="33903" y="111100"/>
                </a:lnTo>
                <a:lnTo>
                  <a:pt x="38119" y="97680"/>
                </a:lnTo>
                <a:lnTo>
                  <a:pt x="39761" y="85639"/>
                </a:lnTo>
                <a:lnTo>
                  <a:pt x="37516" y="68650"/>
                </a:lnTo>
                <a:lnTo>
                  <a:pt x="33985" y="52109"/>
                </a:lnTo>
                <a:lnTo>
                  <a:pt x="29381" y="36707"/>
                </a:lnTo>
                <a:lnTo>
                  <a:pt x="27194" y="31276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36730" y="1970177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20" h="20319">
                <a:moveTo>
                  <a:pt x="15333" y="0"/>
                </a:moveTo>
                <a:lnTo>
                  <a:pt x="4666" y="0"/>
                </a:lnTo>
                <a:lnTo>
                  <a:pt x="0" y="4658"/>
                </a:lnTo>
                <a:lnTo>
                  <a:pt x="0" y="15305"/>
                </a:lnTo>
                <a:lnTo>
                  <a:pt x="4666" y="19963"/>
                </a:lnTo>
                <a:lnTo>
                  <a:pt x="15333" y="19963"/>
                </a:lnTo>
                <a:lnTo>
                  <a:pt x="19999" y="15305"/>
                </a:lnTo>
                <a:lnTo>
                  <a:pt x="19999" y="4658"/>
                </a:lnTo>
                <a:lnTo>
                  <a:pt x="15333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040064" y="1983513"/>
            <a:ext cx="13335" cy="20320"/>
          </a:xfrm>
          <a:custGeom>
            <a:avLst/>
            <a:gdLst/>
            <a:ahLst/>
            <a:cxnLst/>
            <a:rect l="l" t="t" r="r" b="b"/>
            <a:pathLst>
              <a:path w="13334" h="20319">
                <a:moveTo>
                  <a:pt x="0" y="9981"/>
                </a:moveTo>
                <a:lnTo>
                  <a:pt x="13333" y="9981"/>
                </a:lnTo>
              </a:path>
            </a:pathLst>
          </a:custGeom>
          <a:ln w="21233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13397" y="1912948"/>
            <a:ext cx="65405" cy="50800"/>
          </a:xfrm>
          <a:custGeom>
            <a:avLst/>
            <a:gdLst/>
            <a:ahLst/>
            <a:cxnLst/>
            <a:rect l="l" t="t" r="r" b="b"/>
            <a:pathLst>
              <a:path w="65404" h="50800">
                <a:moveTo>
                  <a:pt x="36666" y="0"/>
                </a:moveTo>
                <a:lnTo>
                  <a:pt x="254" y="25469"/>
                </a:lnTo>
                <a:lnTo>
                  <a:pt x="0" y="50573"/>
                </a:lnTo>
                <a:lnTo>
                  <a:pt x="65332" y="50573"/>
                </a:lnTo>
                <a:lnTo>
                  <a:pt x="65332" y="37265"/>
                </a:lnTo>
                <a:lnTo>
                  <a:pt x="13999" y="37264"/>
                </a:lnTo>
                <a:lnTo>
                  <a:pt x="13999" y="19963"/>
                </a:lnTo>
                <a:lnTo>
                  <a:pt x="21332" y="12643"/>
                </a:lnTo>
                <a:lnTo>
                  <a:pt x="60267" y="12643"/>
                </a:lnTo>
                <a:lnTo>
                  <a:pt x="53689" y="5149"/>
                </a:lnTo>
                <a:lnTo>
                  <a:pt x="40632" y="243"/>
                </a:lnTo>
                <a:lnTo>
                  <a:pt x="36666" y="0"/>
                </a:lnTo>
                <a:close/>
              </a:path>
              <a:path w="65404" h="50800">
                <a:moveTo>
                  <a:pt x="60267" y="12643"/>
                </a:moveTo>
                <a:lnTo>
                  <a:pt x="36666" y="12643"/>
                </a:lnTo>
                <a:lnTo>
                  <a:pt x="36666" y="13308"/>
                </a:lnTo>
                <a:lnTo>
                  <a:pt x="45332" y="13308"/>
                </a:lnTo>
                <a:lnTo>
                  <a:pt x="52666" y="20628"/>
                </a:lnTo>
                <a:lnTo>
                  <a:pt x="52666" y="37265"/>
                </a:lnTo>
                <a:lnTo>
                  <a:pt x="65332" y="37265"/>
                </a:lnTo>
                <a:lnTo>
                  <a:pt x="65332" y="28614"/>
                </a:lnTo>
                <a:lnTo>
                  <a:pt x="62459" y="15141"/>
                </a:lnTo>
                <a:lnTo>
                  <a:pt x="60267" y="12643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993397" y="1950213"/>
            <a:ext cx="106680" cy="73660"/>
          </a:xfrm>
          <a:custGeom>
            <a:avLst/>
            <a:gdLst/>
            <a:ahLst/>
            <a:cxnLst/>
            <a:rect l="l" t="t" r="r" b="b"/>
            <a:pathLst>
              <a:path w="106679" h="73660">
                <a:moveTo>
                  <a:pt x="106665" y="0"/>
                </a:moveTo>
                <a:lnTo>
                  <a:pt x="0" y="0"/>
                </a:lnTo>
                <a:lnTo>
                  <a:pt x="0" y="73199"/>
                </a:lnTo>
                <a:lnTo>
                  <a:pt x="106665" y="73199"/>
                </a:lnTo>
                <a:lnTo>
                  <a:pt x="106665" y="59890"/>
                </a:lnTo>
                <a:lnTo>
                  <a:pt x="13333" y="59890"/>
                </a:lnTo>
                <a:lnTo>
                  <a:pt x="13333" y="13308"/>
                </a:lnTo>
                <a:lnTo>
                  <a:pt x="106665" y="13309"/>
                </a:lnTo>
                <a:lnTo>
                  <a:pt x="106665" y="0"/>
                </a:lnTo>
                <a:close/>
              </a:path>
              <a:path w="106679" h="73660">
                <a:moveTo>
                  <a:pt x="106665" y="13309"/>
                </a:moveTo>
                <a:lnTo>
                  <a:pt x="93332" y="13309"/>
                </a:lnTo>
                <a:lnTo>
                  <a:pt x="93332" y="59890"/>
                </a:lnTo>
                <a:lnTo>
                  <a:pt x="106665" y="59890"/>
                </a:lnTo>
                <a:lnTo>
                  <a:pt x="106665" y="13309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262628" y="1652028"/>
            <a:ext cx="1863852" cy="1075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45432" y="1726183"/>
            <a:ext cx="1703070" cy="932180"/>
          </a:xfrm>
          <a:custGeom>
            <a:avLst/>
            <a:gdLst/>
            <a:ahLst/>
            <a:cxnLst/>
            <a:rect l="l" t="t" r="r" b="b"/>
            <a:pathLst>
              <a:path w="1703070" h="932180">
                <a:moveTo>
                  <a:pt x="1635379" y="0"/>
                </a:moveTo>
                <a:lnTo>
                  <a:pt x="59967" y="410"/>
                </a:lnTo>
                <a:lnTo>
                  <a:pt x="22215" y="17432"/>
                </a:lnTo>
                <a:lnTo>
                  <a:pt x="1553" y="52997"/>
                </a:lnTo>
                <a:lnTo>
                  <a:pt x="0" y="67437"/>
                </a:lnTo>
                <a:lnTo>
                  <a:pt x="410" y="872085"/>
                </a:lnTo>
                <a:lnTo>
                  <a:pt x="17432" y="909837"/>
                </a:lnTo>
                <a:lnTo>
                  <a:pt x="52997" y="930499"/>
                </a:lnTo>
                <a:lnTo>
                  <a:pt x="67437" y="932053"/>
                </a:lnTo>
                <a:lnTo>
                  <a:pt x="1642848" y="931642"/>
                </a:lnTo>
                <a:lnTo>
                  <a:pt x="1680600" y="914620"/>
                </a:lnTo>
                <a:lnTo>
                  <a:pt x="1701262" y="879055"/>
                </a:lnTo>
                <a:lnTo>
                  <a:pt x="1702816" y="864616"/>
                </a:lnTo>
                <a:lnTo>
                  <a:pt x="1702405" y="59967"/>
                </a:lnTo>
                <a:lnTo>
                  <a:pt x="1685383" y="22215"/>
                </a:lnTo>
                <a:lnTo>
                  <a:pt x="1649818" y="1553"/>
                </a:lnTo>
                <a:lnTo>
                  <a:pt x="163537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748034" y="2186090"/>
            <a:ext cx="86677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25"/>
              </a:lnSpc>
            </a:pPr>
            <a:r>
              <a:rPr sz="1400" b="1" dirty="0">
                <a:latin typeface="Arial"/>
                <a:cs typeface="Arial"/>
              </a:rPr>
              <a:t>+800</a:t>
            </a:r>
            <a:r>
              <a:rPr sz="1400" dirty="0">
                <a:latin typeface="SimSun"/>
                <a:cs typeface="SimSun"/>
              </a:rPr>
              <a:t>万</a:t>
            </a:r>
          </a:p>
          <a:p>
            <a:pPr algn="ctr">
              <a:lnSpc>
                <a:spcPts val="1225"/>
              </a:lnSpc>
            </a:pPr>
            <a:r>
              <a:rPr sz="1400" dirty="0">
                <a:latin typeface="SimSun"/>
                <a:cs typeface="SimSun"/>
              </a:rPr>
              <a:t>农村生计支持</a:t>
            </a:r>
          </a:p>
        </p:txBody>
      </p:sp>
      <p:sp>
        <p:nvSpPr>
          <p:cNvPr id="51" name="object 51"/>
          <p:cNvSpPr/>
          <p:nvPr/>
        </p:nvSpPr>
        <p:spPr>
          <a:xfrm>
            <a:off x="5208845" y="1850575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41994" y="0"/>
                </a:moveTo>
                <a:lnTo>
                  <a:pt x="3100" y="16576"/>
                </a:lnTo>
                <a:lnTo>
                  <a:pt x="0" y="27696"/>
                </a:lnTo>
                <a:lnTo>
                  <a:pt x="2978" y="35918"/>
                </a:lnTo>
                <a:lnTo>
                  <a:pt x="10505" y="42862"/>
                </a:lnTo>
                <a:lnTo>
                  <a:pt x="22470" y="48158"/>
                </a:lnTo>
                <a:lnTo>
                  <a:pt x="38761" y="51438"/>
                </a:lnTo>
                <a:lnTo>
                  <a:pt x="59269" y="52332"/>
                </a:lnTo>
                <a:lnTo>
                  <a:pt x="73904" y="48678"/>
                </a:lnTo>
                <a:lnTo>
                  <a:pt x="85214" y="41991"/>
                </a:lnTo>
                <a:lnTo>
                  <a:pt x="88349" y="37715"/>
                </a:lnTo>
                <a:lnTo>
                  <a:pt x="30545" y="37714"/>
                </a:lnTo>
                <a:lnTo>
                  <a:pt x="17873" y="32426"/>
                </a:lnTo>
                <a:lnTo>
                  <a:pt x="13285" y="26439"/>
                </a:lnTo>
                <a:lnTo>
                  <a:pt x="13473" y="25340"/>
                </a:lnTo>
                <a:lnTo>
                  <a:pt x="17301" y="21273"/>
                </a:lnTo>
                <a:lnTo>
                  <a:pt x="26694" y="17592"/>
                </a:lnTo>
                <a:lnTo>
                  <a:pt x="42476" y="15274"/>
                </a:lnTo>
                <a:lnTo>
                  <a:pt x="90688" y="15274"/>
                </a:lnTo>
                <a:lnTo>
                  <a:pt x="87834" y="11690"/>
                </a:lnTo>
                <a:lnTo>
                  <a:pt x="76676" y="5417"/>
                </a:lnTo>
                <a:lnTo>
                  <a:pt x="61242" y="1371"/>
                </a:lnTo>
                <a:lnTo>
                  <a:pt x="41994" y="0"/>
                </a:lnTo>
                <a:close/>
              </a:path>
              <a:path w="94614" h="52705">
                <a:moveTo>
                  <a:pt x="90688" y="15274"/>
                </a:moveTo>
                <a:lnTo>
                  <a:pt x="42476" y="15274"/>
                </a:lnTo>
                <a:lnTo>
                  <a:pt x="65477" y="15294"/>
                </a:lnTo>
                <a:lnTo>
                  <a:pt x="77817" y="20807"/>
                </a:lnTo>
                <a:lnTo>
                  <a:pt x="81544" y="26439"/>
                </a:lnTo>
                <a:lnTo>
                  <a:pt x="81937" y="27697"/>
                </a:lnTo>
                <a:lnTo>
                  <a:pt x="78483" y="31514"/>
                </a:lnTo>
                <a:lnTo>
                  <a:pt x="69183" y="35256"/>
                </a:lnTo>
                <a:lnTo>
                  <a:pt x="53475" y="37652"/>
                </a:lnTo>
                <a:lnTo>
                  <a:pt x="30545" y="37714"/>
                </a:lnTo>
                <a:lnTo>
                  <a:pt x="88349" y="37715"/>
                </a:lnTo>
                <a:lnTo>
                  <a:pt x="92225" y="32426"/>
                </a:lnTo>
                <a:lnTo>
                  <a:pt x="94250" y="19746"/>
                </a:lnTo>
                <a:lnTo>
                  <a:pt x="90688" y="15274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208775" y="1903632"/>
            <a:ext cx="95885" cy="26670"/>
          </a:xfrm>
          <a:custGeom>
            <a:avLst/>
            <a:gdLst/>
            <a:ahLst/>
            <a:cxnLst/>
            <a:rect l="l" t="t" r="r" b="b"/>
            <a:pathLst>
              <a:path w="95885" h="26669">
                <a:moveTo>
                  <a:pt x="0" y="0"/>
                </a:moveTo>
                <a:lnTo>
                  <a:pt x="42042" y="26439"/>
                </a:lnTo>
                <a:lnTo>
                  <a:pt x="47888" y="26617"/>
                </a:lnTo>
                <a:lnTo>
                  <a:pt x="65608" y="24871"/>
                </a:lnTo>
                <a:lnTo>
                  <a:pt x="80138" y="20014"/>
                </a:lnTo>
                <a:lnTo>
                  <a:pt x="90433" y="12618"/>
                </a:lnTo>
                <a:lnTo>
                  <a:pt x="91154" y="11275"/>
                </a:lnTo>
                <a:lnTo>
                  <a:pt x="42244" y="11214"/>
                </a:lnTo>
                <a:lnTo>
                  <a:pt x="26530" y="8820"/>
                </a:lnTo>
                <a:lnTo>
                  <a:pt x="17212" y="5082"/>
                </a:lnTo>
                <a:lnTo>
                  <a:pt x="13485" y="986"/>
                </a:lnTo>
                <a:lnTo>
                  <a:pt x="0" y="0"/>
                </a:lnTo>
                <a:close/>
              </a:path>
              <a:path w="95885" h="26669">
                <a:moveTo>
                  <a:pt x="82443" y="0"/>
                </a:moveTo>
                <a:lnTo>
                  <a:pt x="77842" y="5987"/>
                </a:lnTo>
                <a:lnTo>
                  <a:pt x="65158" y="11275"/>
                </a:lnTo>
                <a:lnTo>
                  <a:pt x="91154" y="11275"/>
                </a:lnTo>
                <a:lnTo>
                  <a:pt x="95454" y="3255"/>
                </a:lnTo>
                <a:lnTo>
                  <a:pt x="82443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208775" y="1930250"/>
            <a:ext cx="95885" cy="26670"/>
          </a:xfrm>
          <a:custGeom>
            <a:avLst/>
            <a:gdLst/>
            <a:ahLst/>
            <a:cxnLst/>
            <a:rect l="l" t="t" r="r" b="b"/>
            <a:pathLst>
              <a:path w="95885" h="26669">
                <a:moveTo>
                  <a:pt x="0" y="0"/>
                </a:moveTo>
                <a:lnTo>
                  <a:pt x="42042" y="26439"/>
                </a:lnTo>
                <a:lnTo>
                  <a:pt x="47888" y="26617"/>
                </a:lnTo>
                <a:lnTo>
                  <a:pt x="65608" y="24871"/>
                </a:lnTo>
                <a:lnTo>
                  <a:pt x="80138" y="20014"/>
                </a:lnTo>
                <a:lnTo>
                  <a:pt x="90433" y="12618"/>
                </a:lnTo>
                <a:lnTo>
                  <a:pt x="91154" y="11275"/>
                </a:lnTo>
                <a:lnTo>
                  <a:pt x="42244" y="11214"/>
                </a:lnTo>
                <a:lnTo>
                  <a:pt x="26530" y="8820"/>
                </a:lnTo>
                <a:lnTo>
                  <a:pt x="17212" y="5082"/>
                </a:lnTo>
                <a:lnTo>
                  <a:pt x="13485" y="986"/>
                </a:lnTo>
                <a:lnTo>
                  <a:pt x="0" y="0"/>
                </a:lnTo>
                <a:close/>
              </a:path>
              <a:path w="95885" h="26669">
                <a:moveTo>
                  <a:pt x="82443" y="0"/>
                </a:moveTo>
                <a:lnTo>
                  <a:pt x="77842" y="5987"/>
                </a:lnTo>
                <a:lnTo>
                  <a:pt x="65158" y="11275"/>
                </a:lnTo>
                <a:lnTo>
                  <a:pt x="91154" y="11275"/>
                </a:lnTo>
                <a:lnTo>
                  <a:pt x="95454" y="3255"/>
                </a:lnTo>
                <a:lnTo>
                  <a:pt x="82443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08775" y="1956868"/>
            <a:ext cx="95885" cy="26670"/>
          </a:xfrm>
          <a:custGeom>
            <a:avLst/>
            <a:gdLst/>
            <a:ahLst/>
            <a:cxnLst/>
            <a:rect l="l" t="t" r="r" b="b"/>
            <a:pathLst>
              <a:path w="95885" h="26669">
                <a:moveTo>
                  <a:pt x="0" y="0"/>
                </a:moveTo>
                <a:lnTo>
                  <a:pt x="42042" y="26439"/>
                </a:lnTo>
                <a:lnTo>
                  <a:pt x="47888" y="26617"/>
                </a:lnTo>
                <a:lnTo>
                  <a:pt x="65608" y="24871"/>
                </a:lnTo>
                <a:lnTo>
                  <a:pt x="80138" y="20014"/>
                </a:lnTo>
                <a:lnTo>
                  <a:pt x="90433" y="12618"/>
                </a:lnTo>
                <a:lnTo>
                  <a:pt x="91154" y="11275"/>
                </a:lnTo>
                <a:lnTo>
                  <a:pt x="42244" y="11214"/>
                </a:lnTo>
                <a:lnTo>
                  <a:pt x="26530" y="8820"/>
                </a:lnTo>
                <a:lnTo>
                  <a:pt x="17212" y="5082"/>
                </a:lnTo>
                <a:lnTo>
                  <a:pt x="13485" y="986"/>
                </a:lnTo>
                <a:lnTo>
                  <a:pt x="0" y="0"/>
                </a:lnTo>
                <a:close/>
              </a:path>
              <a:path w="95885" h="26669">
                <a:moveTo>
                  <a:pt x="82443" y="0"/>
                </a:moveTo>
                <a:lnTo>
                  <a:pt x="77842" y="5987"/>
                </a:lnTo>
                <a:lnTo>
                  <a:pt x="65158" y="11275"/>
                </a:lnTo>
                <a:lnTo>
                  <a:pt x="91154" y="11275"/>
                </a:lnTo>
                <a:lnTo>
                  <a:pt x="95454" y="3255"/>
                </a:lnTo>
                <a:lnTo>
                  <a:pt x="82443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08775" y="1983486"/>
            <a:ext cx="95885" cy="26670"/>
          </a:xfrm>
          <a:custGeom>
            <a:avLst/>
            <a:gdLst/>
            <a:ahLst/>
            <a:cxnLst/>
            <a:rect l="l" t="t" r="r" b="b"/>
            <a:pathLst>
              <a:path w="95885" h="26669">
                <a:moveTo>
                  <a:pt x="0" y="0"/>
                </a:moveTo>
                <a:lnTo>
                  <a:pt x="42042" y="26439"/>
                </a:lnTo>
                <a:lnTo>
                  <a:pt x="47888" y="26617"/>
                </a:lnTo>
                <a:lnTo>
                  <a:pt x="65608" y="24871"/>
                </a:lnTo>
                <a:lnTo>
                  <a:pt x="80138" y="20014"/>
                </a:lnTo>
                <a:lnTo>
                  <a:pt x="90433" y="12618"/>
                </a:lnTo>
                <a:lnTo>
                  <a:pt x="91154" y="11275"/>
                </a:lnTo>
                <a:lnTo>
                  <a:pt x="42244" y="11214"/>
                </a:lnTo>
                <a:lnTo>
                  <a:pt x="26530" y="8820"/>
                </a:lnTo>
                <a:lnTo>
                  <a:pt x="17212" y="5082"/>
                </a:lnTo>
                <a:lnTo>
                  <a:pt x="13485" y="986"/>
                </a:lnTo>
                <a:lnTo>
                  <a:pt x="0" y="0"/>
                </a:lnTo>
                <a:close/>
              </a:path>
              <a:path w="95885" h="26669">
                <a:moveTo>
                  <a:pt x="82443" y="0"/>
                </a:moveTo>
                <a:lnTo>
                  <a:pt x="77842" y="5987"/>
                </a:lnTo>
                <a:lnTo>
                  <a:pt x="65158" y="11275"/>
                </a:lnTo>
                <a:lnTo>
                  <a:pt x="91154" y="11275"/>
                </a:lnTo>
                <a:lnTo>
                  <a:pt x="95454" y="3255"/>
                </a:lnTo>
                <a:lnTo>
                  <a:pt x="82443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08775" y="2010103"/>
            <a:ext cx="95885" cy="26670"/>
          </a:xfrm>
          <a:custGeom>
            <a:avLst/>
            <a:gdLst/>
            <a:ahLst/>
            <a:cxnLst/>
            <a:rect l="l" t="t" r="r" b="b"/>
            <a:pathLst>
              <a:path w="95885" h="26669">
                <a:moveTo>
                  <a:pt x="0" y="0"/>
                </a:moveTo>
                <a:lnTo>
                  <a:pt x="42042" y="26439"/>
                </a:lnTo>
                <a:lnTo>
                  <a:pt x="47888" y="26617"/>
                </a:lnTo>
                <a:lnTo>
                  <a:pt x="65608" y="24871"/>
                </a:lnTo>
                <a:lnTo>
                  <a:pt x="80138" y="20014"/>
                </a:lnTo>
                <a:lnTo>
                  <a:pt x="90433" y="12618"/>
                </a:lnTo>
                <a:lnTo>
                  <a:pt x="91154" y="11275"/>
                </a:lnTo>
                <a:lnTo>
                  <a:pt x="42244" y="11214"/>
                </a:lnTo>
                <a:lnTo>
                  <a:pt x="26530" y="8820"/>
                </a:lnTo>
                <a:lnTo>
                  <a:pt x="17212" y="5082"/>
                </a:lnTo>
                <a:lnTo>
                  <a:pt x="13485" y="986"/>
                </a:lnTo>
                <a:lnTo>
                  <a:pt x="0" y="0"/>
                </a:lnTo>
                <a:close/>
              </a:path>
              <a:path w="95885" h="26669">
                <a:moveTo>
                  <a:pt x="82443" y="0"/>
                </a:moveTo>
                <a:lnTo>
                  <a:pt x="77842" y="5987"/>
                </a:lnTo>
                <a:lnTo>
                  <a:pt x="65158" y="11275"/>
                </a:lnTo>
                <a:lnTo>
                  <a:pt x="91154" y="11275"/>
                </a:lnTo>
                <a:lnTo>
                  <a:pt x="95454" y="3255"/>
                </a:lnTo>
                <a:lnTo>
                  <a:pt x="82443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208775" y="2036721"/>
            <a:ext cx="95885" cy="26670"/>
          </a:xfrm>
          <a:custGeom>
            <a:avLst/>
            <a:gdLst/>
            <a:ahLst/>
            <a:cxnLst/>
            <a:rect l="l" t="t" r="r" b="b"/>
            <a:pathLst>
              <a:path w="95885" h="26669">
                <a:moveTo>
                  <a:pt x="0" y="0"/>
                </a:moveTo>
                <a:lnTo>
                  <a:pt x="42042" y="26439"/>
                </a:lnTo>
                <a:lnTo>
                  <a:pt x="47888" y="26617"/>
                </a:lnTo>
                <a:lnTo>
                  <a:pt x="65608" y="24871"/>
                </a:lnTo>
                <a:lnTo>
                  <a:pt x="80138" y="20014"/>
                </a:lnTo>
                <a:lnTo>
                  <a:pt x="90433" y="12618"/>
                </a:lnTo>
                <a:lnTo>
                  <a:pt x="91154" y="11275"/>
                </a:lnTo>
                <a:lnTo>
                  <a:pt x="42244" y="11214"/>
                </a:lnTo>
                <a:lnTo>
                  <a:pt x="26530" y="8820"/>
                </a:lnTo>
                <a:lnTo>
                  <a:pt x="17212" y="5082"/>
                </a:lnTo>
                <a:lnTo>
                  <a:pt x="13485" y="986"/>
                </a:lnTo>
                <a:lnTo>
                  <a:pt x="0" y="0"/>
                </a:lnTo>
                <a:close/>
              </a:path>
              <a:path w="95885" h="26669">
                <a:moveTo>
                  <a:pt x="82443" y="0"/>
                </a:moveTo>
                <a:lnTo>
                  <a:pt x="77842" y="5987"/>
                </a:lnTo>
                <a:lnTo>
                  <a:pt x="65158" y="11275"/>
                </a:lnTo>
                <a:lnTo>
                  <a:pt x="91154" y="11275"/>
                </a:lnTo>
                <a:lnTo>
                  <a:pt x="95454" y="3255"/>
                </a:lnTo>
                <a:lnTo>
                  <a:pt x="82443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97863" y="1877042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037"/>
                </a:lnTo>
              </a:path>
            </a:pathLst>
          </a:custGeom>
          <a:ln w="14603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215531" y="1877042"/>
            <a:ext cx="0" cy="161290"/>
          </a:xfrm>
          <a:custGeom>
            <a:avLst/>
            <a:gdLst/>
            <a:ahLst/>
            <a:cxnLst/>
            <a:rect l="l" t="t" r="r" b="b"/>
            <a:pathLst>
              <a:path h="161289">
                <a:moveTo>
                  <a:pt x="0" y="0"/>
                </a:moveTo>
                <a:lnTo>
                  <a:pt x="0" y="161037"/>
                </a:lnTo>
              </a:path>
            </a:pathLst>
          </a:custGeom>
          <a:ln w="14603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91246" y="1877193"/>
            <a:ext cx="94615" cy="52705"/>
          </a:xfrm>
          <a:custGeom>
            <a:avLst/>
            <a:gdLst/>
            <a:ahLst/>
            <a:cxnLst/>
            <a:rect l="l" t="t" r="r" b="b"/>
            <a:pathLst>
              <a:path w="94614" h="52705">
                <a:moveTo>
                  <a:pt x="41994" y="0"/>
                </a:moveTo>
                <a:lnTo>
                  <a:pt x="3100" y="16576"/>
                </a:lnTo>
                <a:lnTo>
                  <a:pt x="0" y="27696"/>
                </a:lnTo>
                <a:lnTo>
                  <a:pt x="2978" y="35918"/>
                </a:lnTo>
                <a:lnTo>
                  <a:pt x="10505" y="42862"/>
                </a:lnTo>
                <a:lnTo>
                  <a:pt x="22470" y="48158"/>
                </a:lnTo>
                <a:lnTo>
                  <a:pt x="38761" y="51438"/>
                </a:lnTo>
                <a:lnTo>
                  <a:pt x="59269" y="52332"/>
                </a:lnTo>
                <a:lnTo>
                  <a:pt x="73904" y="48678"/>
                </a:lnTo>
                <a:lnTo>
                  <a:pt x="85214" y="41991"/>
                </a:lnTo>
                <a:lnTo>
                  <a:pt x="88349" y="37715"/>
                </a:lnTo>
                <a:lnTo>
                  <a:pt x="30545" y="37714"/>
                </a:lnTo>
                <a:lnTo>
                  <a:pt x="17873" y="32426"/>
                </a:lnTo>
                <a:lnTo>
                  <a:pt x="13285" y="26439"/>
                </a:lnTo>
                <a:lnTo>
                  <a:pt x="13473" y="25340"/>
                </a:lnTo>
                <a:lnTo>
                  <a:pt x="17301" y="21273"/>
                </a:lnTo>
                <a:lnTo>
                  <a:pt x="26694" y="17592"/>
                </a:lnTo>
                <a:lnTo>
                  <a:pt x="42476" y="15274"/>
                </a:lnTo>
                <a:lnTo>
                  <a:pt x="90688" y="15274"/>
                </a:lnTo>
                <a:lnTo>
                  <a:pt x="87834" y="11690"/>
                </a:lnTo>
                <a:lnTo>
                  <a:pt x="76676" y="5417"/>
                </a:lnTo>
                <a:lnTo>
                  <a:pt x="61242" y="1371"/>
                </a:lnTo>
                <a:lnTo>
                  <a:pt x="41994" y="0"/>
                </a:lnTo>
                <a:close/>
              </a:path>
              <a:path w="94614" h="52705">
                <a:moveTo>
                  <a:pt x="90688" y="15274"/>
                </a:moveTo>
                <a:lnTo>
                  <a:pt x="42476" y="15274"/>
                </a:lnTo>
                <a:lnTo>
                  <a:pt x="65477" y="15294"/>
                </a:lnTo>
                <a:lnTo>
                  <a:pt x="77817" y="20807"/>
                </a:lnTo>
                <a:lnTo>
                  <a:pt x="81544" y="26439"/>
                </a:lnTo>
                <a:lnTo>
                  <a:pt x="81937" y="27697"/>
                </a:lnTo>
                <a:lnTo>
                  <a:pt x="78483" y="31514"/>
                </a:lnTo>
                <a:lnTo>
                  <a:pt x="69183" y="35256"/>
                </a:lnTo>
                <a:lnTo>
                  <a:pt x="53475" y="37652"/>
                </a:lnTo>
                <a:lnTo>
                  <a:pt x="30545" y="37714"/>
                </a:lnTo>
                <a:lnTo>
                  <a:pt x="88349" y="37715"/>
                </a:lnTo>
                <a:lnTo>
                  <a:pt x="92225" y="32426"/>
                </a:lnTo>
                <a:lnTo>
                  <a:pt x="94250" y="19746"/>
                </a:lnTo>
                <a:lnTo>
                  <a:pt x="90688" y="15274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91176" y="1930250"/>
            <a:ext cx="95885" cy="26670"/>
          </a:xfrm>
          <a:custGeom>
            <a:avLst/>
            <a:gdLst/>
            <a:ahLst/>
            <a:cxnLst/>
            <a:rect l="l" t="t" r="r" b="b"/>
            <a:pathLst>
              <a:path w="95885" h="26669">
                <a:moveTo>
                  <a:pt x="0" y="0"/>
                </a:moveTo>
                <a:lnTo>
                  <a:pt x="42042" y="26439"/>
                </a:lnTo>
                <a:lnTo>
                  <a:pt x="47888" y="26617"/>
                </a:lnTo>
                <a:lnTo>
                  <a:pt x="65608" y="24871"/>
                </a:lnTo>
                <a:lnTo>
                  <a:pt x="80138" y="20014"/>
                </a:lnTo>
                <a:lnTo>
                  <a:pt x="90433" y="12618"/>
                </a:lnTo>
                <a:lnTo>
                  <a:pt x="91154" y="11275"/>
                </a:lnTo>
                <a:lnTo>
                  <a:pt x="42244" y="11214"/>
                </a:lnTo>
                <a:lnTo>
                  <a:pt x="26530" y="8820"/>
                </a:lnTo>
                <a:lnTo>
                  <a:pt x="17212" y="5082"/>
                </a:lnTo>
                <a:lnTo>
                  <a:pt x="13485" y="986"/>
                </a:lnTo>
                <a:lnTo>
                  <a:pt x="0" y="0"/>
                </a:lnTo>
                <a:close/>
              </a:path>
              <a:path w="95885" h="26669">
                <a:moveTo>
                  <a:pt x="82443" y="0"/>
                </a:moveTo>
                <a:lnTo>
                  <a:pt x="77842" y="5987"/>
                </a:lnTo>
                <a:lnTo>
                  <a:pt x="65158" y="11275"/>
                </a:lnTo>
                <a:lnTo>
                  <a:pt x="91154" y="11275"/>
                </a:lnTo>
                <a:lnTo>
                  <a:pt x="95454" y="3255"/>
                </a:lnTo>
                <a:lnTo>
                  <a:pt x="82443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91176" y="1956867"/>
            <a:ext cx="95885" cy="26670"/>
          </a:xfrm>
          <a:custGeom>
            <a:avLst/>
            <a:gdLst/>
            <a:ahLst/>
            <a:cxnLst/>
            <a:rect l="l" t="t" r="r" b="b"/>
            <a:pathLst>
              <a:path w="95885" h="26669">
                <a:moveTo>
                  <a:pt x="0" y="0"/>
                </a:moveTo>
                <a:lnTo>
                  <a:pt x="42042" y="26439"/>
                </a:lnTo>
                <a:lnTo>
                  <a:pt x="47888" y="26617"/>
                </a:lnTo>
                <a:lnTo>
                  <a:pt x="65608" y="24871"/>
                </a:lnTo>
                <a:lnTo>
                  <a:pt x="80138" y="20014"/>
                </a:lnTo>
                <a:lnTo>
                  <a:pt x="90433" y="12618"/>
                </a:lnTo>
                <a:lnTo>
                  <a:pt x="91154" y="11275"/>
                </a:lnTo>
                <a:lnTo>
                  <a:pt x="42244" y="11214"/>
                </a:lnTo>
                <a:lnTo>
                  <a:pt x="26530" y="8820"/>
                </a:lnTo>
                <a:lnTo>
                  <a:pt x="17212" y="5082"/>
                </a:lnTo>
                <a:lnTo>
                  <a:pt x="13485" y="986"/>
                </a:lnTo>
                <a:lnTo>
                  <a:pt x="0" y="0"/>
                </a:lnTo>
                <a:close/>
              </a:path>
              <a:path w="95885" h="26669">
                <a:moveTo>
                  <a:pt x="82443" y="0"/>
                </a:moveTo>
                <a:lnTo>
                  <a:pt x="77842" y="5987"/>
                </a:lnTo>
                <a:lnTo>
                  <a:pt x="65158" y="11275"/>
                </a:lnTo>
                <a:lnTo>
                  <a:pt x="91154" y="11275"/>
                </a:lnTo>
                <a:lnTo>
                  <a:pt x="95454" y="3255"/>
                </a:lnTo>
                <a:lnTo>
                  <a:pt x="82443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91176" y="1983485"/>
            <a:ext cx="95885" cy="26670"/>
          </a:xfrm>
          <a:custGeom>
            <a:avLst/>
            <a:gdLst/>
            <a:ahLst/>
            <a:cxnLst/>
            <a:rect l="l" t="t" r="r" b="b"/>
            <a:pathLst>
              <a:path w="95885" h="26669">
                <a:moveTo>
                  <a:pt x="0" y="0"/>
                </a:moveTo>
                <a:lnTo>
                  <a:pt x="42042" y="26439"/>
                </a:lnTo>
                <a:lnTo>
                  <a:pt x="47888" y="26617"/>
                </a:lnTo>
                <a:lnTo>
                  <a:pt x="65608" y="24871"/>
                </a:lnTo>
                <a:lnTo>
                  <a:pt x="80138" y="20014"/>
                </a:lnTo>
                <a:lnTo>
                  <a:pt x="90433" y="12618"/>
                </a:lnTo>
                <a:lnTo>
                  <a:pt x="91154" y="11275"/>
                </a:lnTo>
                <a:lnTo>
                  <a:pt x="42244" y="11214"/>
                </a:lnTo>
                <a:lnTo>
                  <a:pt x="26530" y="8820"/>
                </a:lnTo>
                <a:lnTo>
                  <a:pt x="17212" y="5082"/>
                </a:lnTo>
                <a:lnTo>
                  <a:pt x="13485" y="986"/>
                </a:lnTo>
                <a:lnTo>
                  <a:pt x="0" y="0"/>
                </a:lnTo>
                <a:close/>
              </a:path>
              <a:path w="95885" h="26669">
                <a:moveTo>
                  <a:pt x="82443" y="0"/>
                </a:moveTo>
                <a:lnTo>
                  <a:pt x="77842" y="5987"/>
                </a:lnTo>
                <a:lnTo>
                  <a:pt x="65158" y="11275"/>
                </a:lnTo>
                <a:lnTo>
                  <a:pt x="91154" y="11275"/>
                </a:lnTo>
                <a:lnTo>
                  <a:pt x="95454" y="3255"/>
                </a:lnTo>
                <a:lnTo>
                  <a:pt x="82443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91176" y="2010103"/>
            <a:ext cx="95885" cy="26670"/>
          </a:xfrm>
          <a:custGeom>
            <a:avLst/>
            <a:gdLst/>
            <a:ahLst/>
            <a:cxnLst/>
            <a:rect l="l" t="t" r="r" b="b"/>
            <a:pathLst>
              <a:path w="95885" h="26669">
                <a:moveTo>
                  <a:pt x="0" y="0"/>
                </a:moveTo>
                <a:lnTo>
                  <a:pt x="42042" y="26439"/>
                </a:lnTo>
                <a:lnTo>
                  <a:pt x="47888" y="26617"/>
                </a:lnTo>
                <a:lnTo>
                  <a:pt x="65608" y="24871"/>
                </a:lnTo>
                <a:lnTo>
                  <a:pt x="80138" y="20014"/>
                </a:lnTo>
                <a:lnTo>
                  <a:pt x="90433" y="12618"/>
                </a:lnTo>
                <a:lnTo>
                  <a:pt x="91154" y="11275"/>
                </a:lnTo>
                <a:lnTo>
                  <a:pt x="42244" y="11214"/>
                </a:lnTo>
                <a:lnTo>
                  <a:pt x="26530" y="8820"/>
                </a:lnTo>
                <a:lnTo>
                  <a:pt x="17212" y="5082"/>
                </a:lnTo>
                <a:lnTo>
                  <a:pt x="13485" y="986"/>
                </a:lnTo>
                <a:lnTo>
                  <a:pt x="0" y="0"/>
                </a:lnTo>
                <a:close/>
              </a:path>
              <a:path w="95885" h="26669">
                <a:moveTo>
                  <a:pt x="82443" y="0"/>
                </a:moveTo>
                <a:lnTo>
                  <a:pt x="77842" y="5987"/>
                </a:lnTo>
                <a:lnTo>
                  <a:pt x="65158" y="11275"/>
                </a:lnTo>
                <a:lnTo>
                  <a:pt x="91154" y="11275"/>
                </a:lnTo>
                <a:lnTo>
                  <a:pt x="95454" y="3255"/>
                </a:lnTo>
                <a:lnTo>
                  <a:pt x="82443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091176" y="2036721"/>
            <a:ext cx="95885" cy="26670"/>
          </a:xfrm>
          <a:custGeom>
            <a:avLst/>
            <a:gdLst/>
            <a:ahLst/>
            <a:cxnLst/>
            <a:rect l="l" t="t" r="r" b="b"/>
            <a:pathLst>
              <a:path w="95885" h="26669">
                <a:moveTo>
                  <a:pt x="0" y="0"/>
                </a:moveTo>
                <a:lnTo>
                  <a:pt x="42042" y="26439"/>
                </a:lnTo>
                <a:lnTo>
                  <a:pt x="47888" y="26617"/>
                </a:lnTo>
                <a:lnTo>
                  <a:pt x="65608" y="24871"/>
                </a:lnTo>
                <a:lnTo>
                  <a:pt x="80138" y="20014"/>
                </a:lnTo>
                <a:lnTo>
                  <a:pt x="90433" y="12618"/>
                </a:lnTo>
                <a:lnTo>
                  <a:pt x="91154" y="11275"/>
                </a:lnTo>
                <a:lnTo>
                  <a:pt x="42244" y="11214"/>
                </a:lnTo>
                <a:lnTo>
                  <a:pt x="26530" y="8820"/>
                </a:lnTo>
                <a:lnTo>
                  <a:pt x="17212" y="5082"/>
                </a:lnTo>
                <a:lnTo>
                  <a:pt x="13485" y="986"/>
                </a:lnTo>
                <a:lnTo>
                  <a:pt x="0" y="0"/>
                </a:lnTo>
                <a:close/>
              </a:path>
              <a:path w="95885" h="26669">
                <a:moveTo>
                  <a:pt x="82443" y="0"/>
                </a:moveTo>
                <a:lnTo>
                  <a:pt x="77842" y="5987"/>
                </a:lnTo>
                <a:lnTo>
                  <a:pt x="65158" y="11275"/>
                </a:lnTo>
                <a:lnTo>
                  <a:pt x="91154" y="11275"/>
                </a:lnTo>
                <a:lnTo>
                  <a:pt x="95454" y="3255"/>
                </a:lnTo>
                <a:lnTo>
                  <a:pt x="82443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180198" y="1903660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5">
                <a:moveTo>
                  <a:pt x="0" y="0"/>
                </a:moveTo>
                <a:lnTo>
                  <a:pt x="0" y="133865"/>
                </a:lnTo>
              </a:path>
            </a:pathLst>
          </a:custGeom>
          <a:ln w="14603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097865" y="1903659"/>
            <a:ext cx="0" cy="133985"/>
          </a:xfrm>
          <a:custGeom>
            <a:avLst/>
            <a:gdLst/>
            <a:ahLst/>
            <a:cxnLst/>
            <a:rect l="l" t="t" r="r" b="b"/>
            <a:pathLst>
              <a:path h="133985">
                <a:moveTo>
                  <a:pt x="0" y="0"/>
                </a:moveTo>
                <a:lnTo>
                  <a:pt x="0" y="133865"/>
                </a:lnTo>
              </a:path>
            </a:pathLst>
          </a:custGeom>
          <a:ln w="14603">
            <a:solidFill>
              <a:srgbClr val="005C2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961376" y="1652028"/>
            <a:ext cx="1862327" cy="107593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043291" y="1726183"/>
            <a:ext cx="1703070" cy="932180"/>
          </a:xfrm>
          <a:custGeom>
            <a:avLst/>
            <a:gdLst/>
            <a:ahLst/>
            <a:cxnLst/>
            <a:rect l="l" t="t" r="r" b="b"/>
            <a:pathLst>
              <a:path w="1703070" h="932180">
                <a:moveTo>
                  <a:pt x="1635252" y="0"/>
                </a:moveTo>
                <a:lnTo>
                  <a:pt x="59936" y="399"/>
                </a:lnTo>
                <a:lnTo>
                  <a:pt x="22184" y="17397"/>
                </a:lnTo>
                <a:lnTo>
                  <a:pt x="1549" y="52984"/>
                </a:lnTo>
                <a:lnTo>
                  <a:pt x="0" y="67437"/>
                </a:lnTo>
                <a:lnTo>
                  <a:pt x="398" y="871990"/>
                </a:lnTo>
                <a:lnTo>
                  <a:pt x="17340" y="909799"/>
                </a:lnTo>
                <a:lnTo>
                  <a:pt x="52863" y="930497"/>
                </a:lnTo>
                <a:lnTo>
                  <a:pt x="67310" y="932053"/>
                </a:lnTo>
                <a:lnTo>
                  <a:pt x="1642721" y="931642"/>
                </a:lnTo>
                <a:lnTo>
                  <a:pt x="1680473" y="914620"/>
                </a:lnTo>
                <a:lnTo>
                  <a:pt x="1701135" y="879055"/>
                </a:lnTo>
                <a:lnTo>
                  <a:pt x="1702689" y="864616"/>
                </a:lnTo>
                <a:lnTo>
                  <a:pt x="1702278" y="59967"/>
                </a:lnTo>
                <a:lnTo>
                  <a:pt x="1685256" y="22215"/>
                </a:lnTo>
                <a:lnTo>
                  <a:pt x="1649691" y="1553"/>
                </a:lnTo>
                <a:lnTo>
                  <a:pt x="163525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321357" y="2133600"/>
            <a:ext cx="11474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400" dirty="0">
                <a:latin typeface="SimSun"/>
                <a:cs typeface="SimSun"/>
              </a:rPr>
              <a:t>工业部门的原材料</a:t>
            </a:r>
          </a:p>
        </p:txBody>
      </p:sp>
      <p:sp>
        <p:nvSpPr>
          <p:cNvPr id="71" name="object 71"/>
          <p:cNvSpPr/>
          <p:nvPr/>
        </p:nvSpPr>
        <p:spPr>
          <a:xfrm>
            <a:off x="8920388" y="1965047"/>
            <a:ext cx="43815" cy="33655"/>
          </a:xfrm>
          <a:custGeom>
            <a:avLst/>
            <a:gdLst/>
            <a:ahLst/>
            <a:cxnLst/>
            <a:rect l="l" t="t" r="r" b="b"/>
            <a:pathLst>
              <a:path w="43815" h="33655">
                <a:moveTo>
                  <a:pt x="23640" y="0"/>
                </a:moveTo>
                <a:lnTo>
                  <a:pt x="0" y="24554"/>
                </a:lnTo>
                <a:lnTo>
                  <a:pt x="4473" y="30776"/>
                </a:lnTo>
                <a:lnTo>
                  <a:pt x="10362" y="33383"/>
                </a:lnTo>
                <a:lnTo>
                  <a:pt x="19473" y="33494"/>
                </a:lnTo>
                <a:lnTo>
                  <a:pt x="22362" y="32884"/>
                </a:lnTo>
                <a:lnTo>
                  <a:pt x="30084" y="29335"/>
                </a:lnTo>
                <a:lnTo>
                  <a:pt x="34251" y="25397"/>
                </a:lnTo>
                <a:lnTo>
                  <a:pt x="36891" y="20185"/>
                </a:lnTo>
                <a:lnTo>
                  <a:pt x="15473" y="20185"/>
                </a:lnTo>
                <a:lnTo>
                  <a:pt x="14473" y="19963"/>
                </a:lnTo>
                <a:lnTo>
                  <a:pt x="13529" y="19575"/>
                </a:lnTo>
                <a:lnTo>
                  <a:pt x="13918" y="17634"/>
                </a:lnTo>
                <a:lnTo>
                  <a:pt x="15084" y="15915"/>
                </a:lnTo>
                <a:lnTo>
                  <a:pt x="18473" y="13863"/>
                </a:lnTo>
                <a:lnTo>
                  <a:pt x="20418" y="13308"/>
                </a:lnTo>
                <a:lnTo>
                  <a:pt x="40166" y="13308"/>
                </a:lnTo>
                <a:lnTo>
                  <a:pt x="41528" y="9926"/>
                </a:lnTo>
                <a:lnTo>
                  <a:pt x="43251" y="4436"/>
                </a:lnTo>
                <a:lnTo>
                  <a:pt x="37751" y="2606"/>
                </a:lnTo>
                <a:lnTo>
                  <a:pt x="32140" y="1220"/>
                </a:lnTo>
                <a:lnTo>
                  <a:pt x="26417" y="221"/>
                </a:lnTo>
                <a:lnTo>
                  <a:pt x="23640" y="0"/>
                </a:lnTo>
                <a:close/>
              </a:path>
              <a:path w="43815" h="33655">
                <a:moveTo>
                  <a:pt x="40166" y="13308"/>
                </a:moveTo>
                <a:lnTo>
                  <a:pt x="22362" y="13308"/>
                </a:lnTo>
                <a:lnTo>
                  <a:pt x="25417" y="13530"/>
                </a:lnTo>
                <a:lnTo>
                  <a:pt x="24029" y="16414"/>
                </a:lnTo>
                <a:lnTo>
                  <a:pt x="21918" y="18521"/>
                </a:lnTo>
                <a:lnTo>
                  <a:pt x="18362" y="20018"/>
                </a:lnTo>
                <a:lnTo>
                  <a:pt x="17473" y="20185"/>
                </a:lnTo>
                <a:lnTo>
                  <a:pt x="36891" y="20185"/>
                </a:lnTo>
                <a:lnTo>
                  <a:pt x="39362" y="15305"/>
                </a:lnTo>
                <a:lnTo>
                  <a:pt x="40166" y="13308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826001" y="1885465"/>
            <a:ext cx="32384" cy="46355"/>
          </a:xfrm>
          <a:custGeom>
            <a:avLst/>
            <a:gdLst/>
            <a:ahLst/>
            <a:cxnLst/>
            <a:rect l="l" t="t" r="r" b="b"/>
            <a:pathLst>
              <a:path w="32384" h="46355">
                <a:moveTo>
                  <a:pt x="8239" y="0"/>
                </a:moveTo>
                <a:lnTo>
                  <a:pt x="5250" y="5711"/>
                </a:lnTo>
                <a:lnTo>
                  <a:pt x="3184" y="10425"/>
                </a:lnTo>
                <a:lnTo>
                  <a:pt x="156" y="19131"/>
                </a:lnTo>
                <a:lnTo>
                  <a:pt x="0" y="28170"/>
                </a:lnTo>
                <a:lnTo>
                  <a:pt x="1406" y="32052"/>
                </a:lnTo>
                <a:lnTo>
                  <a:pt x="9539" y="42348"/>
                </a:lnTo>
                <a:lnTo>
                  <a:pt x="22133" y="46039"/>
                </a:lnTo>
                <a:lnTo>
                  <a:pt x="30626" y="36795"/>
                </a:lnTo>
                <a:lnTo>
                  <a:pt x="31370" y="31830"/>
                </a:lnTo>
                <a:lnTo>
                  <a:pt x="18128" y="31830"/>
                </a:lnTo>
                <a:lnTo>
                  <a:pt x="16239" y="31165"/>
                </a:lnTo>
                <a:lnTo>
                  <a:pt x="14795" y="29667"/>
                </a:lnTo>
                <a:lnTo>
                  <a:pt x="13017" y="25120"/>
                </a:lnTo>
                <a:lnTo>
                  <a:pt x="13471" y="20961"/>
                </a:lnTo>
                <a:lnTo>
                  <a:pt x="14184" y="19131"/>
                </a:lnTo>
                <a:lnTo>
                  <a:pt x="31087" y="19131"/>
                </a:lnTo>
                <a:lnTo>
                  <a:pt x="30628" y="17246"/>
                </a:lnTo>
                <a:lnTo>
                  <a:pt x="27461" y="12477"/>
                </a:lnTo>
                <a:lnTo>
                  <a:pt x="18350" y="5711"/>
                </a:lnTo>
                <a:lnTo>
                  <a:pt x="13406" y="2661"/>
                </a:lnTo>
                <a:lnTo>
                  <a:pt x="8239" y="0"/>
                </a:lnTo>
                <a:close/>
              </a:path>
              <a:path w="32384" h="46355">
                <a:moveTo>
                  <a:pt x="31087" y="19131"/>
                </a:moveTo>
                <a:lnTo>
                  <a:pt x="14184" y="19131"/>
                </a:lnTo>
                <a:lnTo>
                  <a:pt x="14406" y="19353"/>
                </a:lnTo>
                <a:lnTo>
                  <a:pt x="16850" y="20961"/>
                </a:lnTo>
                <a:lnTo>
                  <a:pt x="18517" y="23401"/>
                </a:lnTo>
                <a:lnTo>
                  <a:pt x="18819" y="24696"/>
                </a:lnTo>
                <a:lnTo>
                  <a:pt x="19239" y="30222"/>
                </a:lnTo>
                <a:lnTo>
                  <a:pt x="18128" y="31830"/>
                </a:lnTo>
                <a:lnTo>
                  <a:pt x="31370" y="31830"/>
                </a:lnTo>
                <a:lnTo>
                  <a:pt x="31919" y="28170"/>
                </a:lnTo>
                <a:lnTo>
                  <a:pt x="31532" y="20961"/>
                </a:lnTo>
                <a:lnTo>
                  <a:pt x="31087" y="19131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800941" y="1915399"/>
            <a:ext cx="48260" cy="32384"/>
          </a:xfrm>
          <a:custGeom>
            <a:avLst/>
            <a:gdLst/>
            <a:ahLst/>
            <a:cxnLst/>
            <a:rect l="l" t="t" r="r" b="b"/>
            <a:pathLst>
              <a:path w="48259" h="32385">
                <a:moveTo>
                  <a:pt x="25999" y="0"/>
                </a:moveTo>
                <a:lnTo>
                  <a:pt x="0" y="12643"/>
                </a:lnTo>
                <a:lnTo>
                  <a:pt x="3651" y="17412"/>
                </a:lnTo>
                <a:lnTo>
                  <a:pt x="28166" y="32163"/>
                </a:lnTo>
                <a:lnTo>
                  <a:pt x="36833" y="31996"/>
                </a:lnTo>
                <a:lnTo>
                  <a:pt x="44555" y="26673"/>
                </a:lnTo>
                <a:lnTo>
                  <a:pt x="47742" y="18854"/>
                </a:lnTo>
                <a:lnTo>
                  <a:pt x="27777" y="18854"/>
                </a:lnTo>
                <a:lnTo>
                  <a:pt x="24770" y="18632"/>
                </a:lnTo>
                <a:lnTo>
                  <a:pt x="22166" y="17412"/>
                </a:lnTo>
                <a:lnTo>
                  <a:pt x="19888" y="15138"/>
                </a:lnTo>
                <a:lnTo>
                  <a:pt x="22126" y="13918"/>
                </a:lnTo>
                <a:lnTo>
                  <a:pt x="23944" y="13364"/>
                </a:lnTo>
                <a:lnTo>
                  <a:pt x="25999" y="13308"/>
                </a:lnTo>
                <a:lnTo>
                  <a:pt x="47126" y="13308"/>
                </a:lnTo>
                <a:lnTo>
                  <a:pt x="46610" y="9427"/>
                </a:lnTo>
                <a:lnTo>
                  <a:pt x="39610" y="2051"/>
                </a:lnTo>
                <a:lnTo>
                  <a:pt x="28944" y="110"/>
                </a:lnTo>
                <a:lnTo>
                  <a:pt x="25999" y="0"/>
                </a:lnTo>
                <a:close/>
              </a:path>
              <a:path w="48259" h="32385">
                <a:moveTo>
                  <a:pt x="47126" y="13308"/>
                </a:moveTo>
                <a:lnTo>
                  <a:pt x="25999" y="13308"/>
                </a:lnTo>
                <a:lnTo>
                  <a:pt x="27610" y="13364"/>
                </a:lnTo>
                <a:lnTo>
                  <a:pt x="30470" y="13974"/>
                </a:lnTo>
                <a:lnTo>
                  <a:pt x="32110" y="15083"/>
                </a:lnTo>
                <a:lnTo>
                  <a:pt x="32647" y="17246"/>
                </a:lnTo>
                <a:lnTo>
                  <a:pt x="31777" y="18077"/>
                </a:lnTo>
                <a:lnTo>
                  <a:pt x="29999" y="18854"/>
                </a:lnTo>
                <a:lnTo>
                  <a:pt x="47742" y="18854"/>
                </a:lnTo>
                <a:lnTo>
                  <a:pt x="47126" y="13308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835628" y="2003859"/>
            <a:ext cx="57785" cy="58419"/>
          </a:xfrm>
          <a:custGeom>
            <a:avLst/>
            <a:gdLst/>
            <a:ahLst/>
            <a:cxnLst/>
            <a:rect l="l" t="t" r="r" b="b"/>
            <a:pathLst>
              <a:path w="57784" h="58419">
                <a:moveTo>
                  <a:pt x="29429" y="0"/>
                </a:moveTo>
                <a:lnTo>
                  <a:pt x="15669" y="3357"/>
                </a:lnTo>
                <a:lnTo>
                  <a:pt x="5297" y="12306"/>
                </a:lnTo>
                <a:lnTo>
                  <a:pt x="0" y="25164"/>
                </a:lnTo>
                <a:lnTo>
                  <a:pt x="2660" y="40771"/>
                </a:lnTo>
                <a:lnTo>
                  <a:pt x="10310" y="52087"/>
                </a:lnTo>
                <a:lnTo>
                  <a:pt x="21583" y="58382"/>
                </a:lnTo>
                <a:lnTo>
                  <a:pt x="38334" y="56474"/>
                </a:lnTo>
                <a:lnTo>
                  <a:pt x="50344" y="49886"/>
                </a:lnTo>
                <a:lnTo>
                  <a:pt x="52958" y="46137"/>
                </a:lnTo>
                <a:lnTo>
                  <a:pt x="20373" y="46137"/>
                </a:lnTo>
                <a:lnTo>
                  <a:pt x="12985" y="38762"/>
                </a:lnTo>
                <a:lnTo>
                  <a:pt x="13040" y="20628"/>
                </a:lnTo>
                <a:lnTo>
                  <a:pt x="20373" y="13308"/>
                </a:lnTo>
                <a:lnTo>
                  <a:pt x="51823" y="13308"/>
                </a:lnTo>
                <a:lnTo>
                  <a:pt x="50269" y="9989"/>
                </a:lnTo>
                <a:lnTo>
                  <a:pt x="41023" y="2509"/>
                </a:lnTo>
                <a:lnTo>
                  <a:pt x="29429" y="0"/>
                </a:lnTo>
                <a:close/>
              </a:path>
              <a:path w="57784" h="58419">
                <a:moveTo>
                  <a:pt x="51823" y="13308"/>
                </a:moveTo>
                <a:lnTo>
                  <a:pt x="38484" y="13308"/>
                </a:lnTo>
                <a:lnTo>
                  <a:pt x="45873" y="20628"/>
                </a:lnTo>
                <a:lnTo>
                  <a:pt x="45873" y="38762"/>
                </a:lnTo>
                <a:lnTo>
                  <a:pt x="38484" y="46137"/>
                </a:lnTo>
                <a:lnTo>
                  <a:pt x="52958" y="46137"/>
                </a:lnTo>
                <a:lnTo>
                  <a:pt x="57359" y="39823"/>
                </a:lnTo>
                <a:lnTo>
                  <a:pt x="56091" y="22431"/>
                </a:lnTo>
                <a:lnTo>
                  <a:pt x="51823" y="13308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789345" y="2003859"/>
            <a:ext cx="57785" cy="58419"/>
          </a:xfrm>
          <a:custGeom>
            <a:avLst/>
            <a:gdLst/>
            <a:ahLst/>
            <a:cxnLst/>
            <a:rect l="l" t="t" r="r" b="b"/>
            <a:pathLst>
              <a:path w="57784" h="58419">
                <a:moveTo>
                  <a:pt x="29429" y="0"/>
                </a:moveTo>
                <a:lnTo>
                  <a:pt x="15669" y="3357"/>
                </a:lnTo>
                <a:lnTo>
                  <a:pt x="5297" y="12306"/>
                </a:lnTo>
                <a:lnTo>
                  <a:pt x="0" y="25164"/>
                </a:lnTo>
                <a:lnTo>
                  <a:pt x="2660" y="40771"/>
                </a:lnTo>
                <a:lnTo>
                  <a:pt x="10310" y="52087"/>
                </a:lnTo>
                <a:lnTo>
                  <a:pt x="21583" y="58382"/>
                </a:lnTo>
                <a:lnTo>
                  <a:pt x="38334" y="56474"/>
                </a:lnTo>
                <a:lnTo>
                  <a:pt x="50344" y="49886"/>
                </a:lnTo>
                <a:lnTo>
                  <a:pt x="52958" y="46137"/>
                </a:lnTo>
                <a:lnTo>
                  <a:pt x="20373" y="46137"/>
                </a:lnTo>
                <a:lnTo>
                  <a:pt x="12985" y="38762"/>
                </a:lnTo>
                <a:lnTo>
                  <a:pt x="13040" y="20628"/>
                </a:lnTo>
                <a:lnTo>
                  <a:pt x="20373" y="13308"/>
                </a:lnTo>
                <a:lnTo>
                  <a:pt x="51823" y="13308"/>
                </a:lnTo>
                <a:lnTo>
                  <a:pt x="50269" y="9989"/>
                </a:lnTo>
                <a:lnTo>
                  <a:pt x="41023" y="2509"/>
                </a:lnTo>
                <a:lnTo>
                  <a:pt x="29429" y="0"/>
                </a:lnTo>
                <a:close/>
              </a:path>
              <a:path w="57784" h="58419">
                <a:moveTo>
                  <a:pt x="51823" y="13308"/>
                </a:moveTo>
                <a:lnTo>
                  <a:pt x="38484" y="13308"/>
                </a:lnTo>
                <a:lnTo>
                  <a:pt x="45873" y="20628"/>
                </a:lnTo>
                <a:lnTo>
                  <a:pt x="45873" y="38762"/>
                </a:lnTo>
                <a:lnTo>
                  <a:pt x="38484" y="46137"/>
                </a:lnTo>
                <a:lnTo>
                  <a:pt x="52958" y="46137"/>
                </a:lnTo>
                <a:lnTo>
                  <a:pt x="57359" y="39823"/>
                </a:lnTo>
                <a:lnTo>
                  <a:pt x="56091" y="22431"/>
                </a:lnTo>
                <a:lnTo>
                  <a:pt x="51823" y="13308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812217" y="1963738"/>
            <a:ext cx="57785" cy="58419"/>
          </a:xfrm>
          <a:custGeom>
            <a:avLst/>
            <a:gdLst/>
            <a:ahLst/>
            <a:cxnLst/>
            <a:rect l="l" t="t" r="r" b="b"/>
            <a:pathLst>
              <a:path w="57784" h="58419">
                <a:moveTo>
                  <a:pt x="29429" y="0"/>
                </a:moveTo>
                <a:lnTo>
                  <a:pt x="15669" y="3357"/>
                </a:lnTo>
                <a:lnTo>
                  <a:pt x="5297" y="12306"/>
                </a:lnTo>
                <a:lnTo>
                  <a:pt x="0" y="25164"/>
                </a:lnTo>
                <a:lnTo>
                  <a:pt x="2660" y="40771"/>
                </a:lnTo>
                <a:lnTo>
                  <a:pt x="10310" y="52087"/>
                </a:lnTo>
                <a:lnTo>
                  <a:pt x="21583" y="58382"/>
                </a:lnTo>
                <a:lnTo>
                  <a:pt x="38334" y="56474"/>
                </a:lnTo>
                <a:lnTo>
                  <a:pt x="50344" y="49886"/>
                </a:lnTo>
                <a:lnTo>
                  <a:pt x="52958" y="46137"/>
                </a:lnTo>
                <a:lnTo>
                  <a:pt x="20373" y="46137"/>
                </a:lnTo>
                <a:lnTo>
                  <a:pt x="12985" y="38762"/>
                </a:lnTo>
                <a:lnTo>
                  <a:pt x="13040" y="20628"/>
                </a:lnTo>
                <a:lnTo>
                  <a:pt x="20373" y="13308"/>
                </a:lnTo>
                <a:lnTo>
                  <a:pt x="51823" y="13308"/>
                </a:lnTo>
                <a:lnTo>
                  <a:pt x="50269" y="9989"/>
                </a:lnTo>
                <a:lnTo>
                  <a:pt x="41023" y="2509"/>
                </a:lnTo>
                <a:lnTo>
                  <a:pt x="29429" y="0"/>
                </a:lnTo>
                <a:close/>
              </a:path>
              <a:path w="57784" h="58419">
                <a:moveTo>
                  <a:pt x="51823" y="13308"/>
                </a:moveTo>
                <a:lnTo>
                  <a:pt x="38484" y="13308"/>
                </a:lnTo>
                <a:lnTo>
                  <a:pt x="45873" y="20628"/>
                </a:lnTo>
                <a:lnTo>
                  <a:pt x="45873" y="38762"/>
                </a:lnTo>
                <a:lnTo>
                  <a:pt x="38484" y="46137"/>
                </a:lnTo>
                <a:lnTo>
                  <a:pt x="52958" y="46137"/>
                </a:lnTo>
                <a:lnTo>
                  <a:pt x="57359" y="39823"/>
                </a:lnTo>
                <a:lnTo>
                  <a:pt x="56091" y="22431"/>
                </a:lnTo>
                <a:lnTo>
                  <a:pt x="51823" y="13308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855269" y="1886563"/>
            <a:ext cx="88265" cy="128270"/>
          </a:xfrm>
          <a:custGeom>
            <a:avLst/>
            <a:gdLst/>
            <a:ahLst/>
            <a:cxnLst/>
            <a:rect l="l" t="t" r="r" b="b"/>
            <a:pathLst>
              <a:path w="88265" h="128269">
                <a:moveTo>
                  <a:pt x="77109" y="0"/>
                </a:moveTo>
                <a:lnTo>
                  <a:pt x="0" y="120833"/>
                </a:lnTo>
                <a:lnTo>
                  <a:pt x="11222" y="127987"/>
                </a:lnTo>
                <a:lnTo>
                  <a:pt x="88276" y="7153"/>
                </a:lnTo>
                <a:lnTo>
                  <a:pt x="77109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792519" y="1862286"/>
            <a:ext cx="112395" cy="157480"/>
          </a:xfrm>
          <a:custGeom>
            <a:avLst/>
            <a:gdLst/>
            <a:ahLst/>
            <a:cxnLst/>
            <a:rect l="l" t="t" r="r" b="b"/>
            <a:pathLst>
              <a:path w="112395" h="157480">
                <a:moveTo>
                  <a:pt x="100554" y="0"/>
                </a:moveTo>
                <a:lnTo>
                  <a:pt x="24388" y="114512"/>
                </a:lnTo>
                <a:lnTo>
                  <a:pt x="0" y="157377"/>
                </a:lnTo>
                <a:lnTo>
                  <a:pt x="34499" y="123495"/>
                </a:lnTo>
                <a:lnTo>
                  <a:pt x="111831" y="7153"/>
                </a:lnTo>
                <a:lnTo>
                  <a:pt x="100554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878552" y="1929424"/>
            <a:ext cx="86995" cy="121285"/>
          </a:xfrm>
          <a:custGeom>
            <a:avLst/>
            <a:gdLst/>
            <a:ahLst/>
            <a:cxnLst/>
            <a:rect l="l" t="t" r="r" b="b"/>
            <a:pathLst>
              <a:path w="86995" h="121285">
                <a:moveTo>
                  <a:pt x="75332" y="0"/>
                </a:moveTo>
                <a:lnTo>
                  <a:pt x="0" y="113569"/>
                </a:lnTo>
                <a:lnTo>
                  <a:pt x="11222" y="120722"/>
                </a:lnTo>
                <a:lnTo>
                  <a:pt x="86554" y="7153"/>
                </a:lnTo>
                <a:lnTo>
                  <a:pt x="75332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887369" y="1850457"/>
            <a:ext cx="59055" cy="54610"/>
          </a:xfrm>
          <a:custGeom>
            <a:avLst/>
            <a:gdLst/>
            <a:ahLst/>
            <a:cxnLst/>
            <a:rect l="l" t="t" r="r" b="b"/>
            <a:pathLst>
              <a:path w="59054" h="54610">
                <a:moveTo>
                  <a:pt x="51918" y="13525"/>
                </a:moveTo>
                <a:lnTo>
                  <a:pt x="26826" y="13525"/>
                </a:lnTo>
                <a:lnTo>
                  <a:pt x="38390" y="15900"/>
                </a:lnTo>
                <a:lnTo>
                  <a:pt x="43581" y="19852"/>
                </a:lnTo>
                <a:lnTo>
                  <a:pt x="45278" y="23320"/>
                </a:lnTo>
                <a:lnTo>
                  <a:pt x="45644" y="33715"/>
                </a:lnTo>
                <a:lnTo>
                  <a:pt x="44970" y="35934"/>
                </a:lnTo>
                <a:lnTo>
                  <a:pt x="43247" y="38540"/>
                </a:lnTo>
                <a:lnTo>
                  <a:pt x="38636" y="46082"/>
                </a:lnTo>
                <a:lnTo>
                  <a:pt x="45581" y="54622"/>
                </a:lnTo>
                <a:lnTo>
                  <a:pt x="54289" y="46073"/>
                </a:lnTo>
                <a:lnTo>
                  <a:pt x="58408" y="35934"/>
                </a:lnTo>
                <a:lnTo>
                  <a:pt x="58559" y="23320"/>
                </a:lnTo>
                <a:lnTo>
                  <a:pt x="51918" y="13525"/>
                </a:lnTo>
                <a:close/>
              </a:path>
              <a:path w="59054" h="54610">
                <a:moveTo>
                  <a:pt x="29470" y="0"/>
                </a:moveTo>
                <a:lnTo>
                  <a:pt x="15710" y="3357"/>
                </a:lnTo>
                <a:lnTo>
                  <a:pt x="5338" y="12306"/>
                </a:lnTo>
                <a:lnTo>
                  <a:pt x="264" y="24621"/>
                </a:lnTo>
                <a:lnTo>
                  <a:pt x="0" y="35146"/>
                </a:lnTo>
                <a:lnTo>
                  <a:pt x="526" y="37597"/>
                </a:lnTo>
                <a:lnTo>
                  <a:pt x="2026" y="41257"/>
                </a:lnTo>
                <a:lnTo>
                  <a:pt x="16395" y="19852"/>
                </a:lnTo>
                <a:lnTo>
                  <a:pt x="16729" y="19575"/>
                </a:lnTo>
                <a:lnTo>
                  <a:pt x="26826" y="13525"/>
                </a:lnTo>
                <a:lnTo>
                  <a:pt x="51918" y="13525"/>
                </a:lnTo>
                <a:lnTo>
                  <a:pt x="48817" y="8951"/>
                </a:lnTo>
                <a:lnTo>
                  <a:pt x="38959" y="1814"/>
                </a:lnTo>
                <a:lnTo>
                  <a:pt x="29470" y="0"/>
                </a:lnTo>
                <a:close/>
              </a:path>
              <a:path w="59054" h="54610">
                <a:moveTo>
                  <a:pt x="16729" y="19575"/>
                </a:moveTo>
                <a:lnTo>
                  <a:pt x="16581" y="19575"/>
                </a:lnTo>
                <a:lnTo>
                  <a:pt x="16729" y="19575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913924" y="1891028"/>
            <a:ext cx="55880" cy="46990"/>
          </a:xfrm>
          <a:custGeom>
            <a:avLst/>
            <a:gdLst/>
            <a:ahLst/>
            <a:cxnLst/>
            <a:rect l="l" t="t" r="r" b="b"/>
            <a:pathLst>
              <a:path w="55879" h="46989">
                <a:moveTo>
                  <a:pt x="51316" y="13305"/>
                </a:moveTo>
                <a:lnTo>
                  <a:pt x="22354" y="13305"/>
                </a:lnTo>
                <a:lnTo>
                  <a:pt x="34044" y="14702"/>
                </a:lnTo>
                <a:lnTo>
                  <a:pt x="41198" y="23600"/>
                </a:lnTo>
                <a:lnTo>
                  <a:pt x="41406" y="35695"/>
                </a:lnTo>
                <a:lnTo>
                  <a:pt x="39499" y="38950"/>
                </a:lnTo>
                <a:lnTo>
                  <a:pt x="50444" y="46547"/>
                </a:lnTo>
                <a:lnTo>
                  <a:pt x="55307" y="35695"/>
                </a:lnTo>
                <a:lnTo>
                  <a:pt x="55557" y="23600"/>
                </a:lnTo>
                <a:lnTo>
                  <a:pt x="51316" y="13305"/>
                </a:lnTo>
                <a:close/>
              </a:path>
              <a:path w="55879" h="46989">
                <a:moveTo>
                  <a:pt x="26418" y="0"/>
                </a:moveTo>
                <a:lnTo>
                  <a:pt x="16638" y="1229"/>
                </a:lnTo>
                <a:lnTo>
                  <a:pt x="0" y="24255"/>
                </a:lnTo>
                <a:lnTo>
                  <a:pt x="9777" y="18155"/>
                </a:lnTo>
                <a:lnTo>
                  <a:pt x="15491" y="18155"/>
                </a:lnTo>
                <a:lnTo>
                  <a:pt x="22354" y="13305"/>
                </a:lnTo>
                <a:lnTo>
                  <a:pt x="51316" y="13305"/>
                </a:lnTo>
                <a:lnTo>
                  <a:pt x="51041" y="12638"/>
                </a:lnTo>
                <a:lnTo>
                  <a:pt x="37729" y="3402"/>
                </a:lnTo>
                <a:lnTo>
                  <a:pt x="26418" y="0"/>
                </a:lnTo>
                <a:close/>
              </a:path>
              <a:path w="55879" h="46989">
                <a:moveTo>
                  <a:pt x="15491" y="18155"/>
                </a:moveTo>
                <a:lnTo>
                  <a:pt x="9777" y="18155"/>
                </a:lnTo>
                <a:lnTo>
                  <a:pt x="12666" y="20151"/>
                </a:lnTo>
                <a:lnTo>
                  <a:pt x="15491" y="18155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794091" y="1978672"/>
            <a:ext cx="29845" cy="38735"/>
          </a:xfrm>
          <a:custGeom>
            <a:avLst/>
            <a:gdLst/>
            <a:ahLst/>
            <a:cxnLst/>
            <a:rect l="l" t="t" r="r" b="b"/>
            <a:pathLst>
              <a:path w="29845" h="38735">
                <a:moveTo>
                  <a:pt x="21721" y="0"/>
                </a:moveTo>
                <a:lnTo>
                  <a:pt x="0" y="38374"/>
                </a:lnTo>
                <a:lnTo>
                  <a:pt x="29277" y="31275"/>
                </a:lnTo>
                <a:lnTo>
                  <a:pt x="26221" y="4658"/>
                </a:lnTo>
                <a:lnTo>
                  <a:pt x="21721" y="0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9809988" y="1652028"/>
            <a:ext cx="1812036" cy="107593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892156" y="1726183"/>
            <a:ext cx="1652270" cy="932180"/>
          </a:xfrm>
          <a:custGeom>
            <a:avLst/>
            <a:gdLst/>
            <a:ahLst/>
            <a:cxnLst/>
            <a:rect l="l" t="t" r="r" b="b"/>
            <a:pathLst>
              <a:path w="1652270" h="932180">
                <a:moveTo>
                  <a:pt x="1584706" y="0"/>
                </a:moveTo>
                <a:lnTo>
                  <a:pt x="59944" y="410"/>
                </a:lnTo>
                <a:lnTo>
                  <a:pt x="22164" y="17432"/>
                </a:lnTo>
                <a:lnTo>
                  <a:pt x="1547" y="52997"/>
                </a:lnTo>
                <a:lnTo>
                  <a:pt x="0" y="67437"/>
                </a:lnTo>
                <a:lnTo>
                  <a:pt x="408" y="872085"/>
                </a:lnTo>
                <a:lnTo>
                  <a:pt x="17388" y="909837"/>
                </a:lnTo>
                <a:lnTo>
                  <a:pt x="52959" y="930499"/>
                </a:lnTo>
                <a:lnTo>
                  <a:pt x="67437" y="932053"/>
                </a:lnTo>
                <a:lnTo>
                  <a:pt x="1592175" y="931642"/>
                </a:lnTo>
                <a:lnTo>
                  <a:pt x="1629927" y="914620"/>
                </a:lnTo>
                <a:lnTo>
                  <a:pt x="1650589" y="879055"/>
                </a:lnTo>
                <a:lnTo>
                  <a:pt x="1652143" y="864616"/>
                </a:lnTo>
                <a:lnTo>
                  <a:pt x="1651732" y="59967"/>
                </a:lnTo>
                <a:lnTo>
                  <a:pt x="1634710" y="22215"/>
                </a:lnTo>
                <a:lnTo>
                  <a:pt x="1599145" y="1553"/>
                </a:lnTo>
                <a:lnTo>
                  <a:pt x="158470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0310545" y="2133600"/>
            <a:ext cx="86677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240"/>
              </a:lnSpc>
            </a:pPr>
            <a:r>
              <a:rPr sz="1400" dirty="0">
                <a:latin typeface="SimSun"/>
                <a:cs typeface="SimSun"/>
              </a:rPr>
              <a:t>外汇贡献超过</a:t>
            </a:r>
          </a:p>
          <a:p>
            <a:pPr algn="ctr">
              <a:lnSpc>
                <a:spcPts val="1240"/>
              </a:lnSpc>
            </a:pPr>
            <a:r>
              <a:rPr sz="1400" b="1" dirty="0">
                <a:latin typeface="Arial"/>
                <a:cs typeface="Arial"/>
              </a:rPr>
              <a:t>100</a:t>
            </a:r>
            <a:r>
              <a:rPr sz="1400" dirty="0">
                <a:latin typeface="SimSun"/>
                <a:cs typeface="SimSun"/>
              </a:rPr>
              <a:t>亿美元</a:t>
            </a:r>
          </a:p>
        </p:txBody>
      </p:sp>
      <p:sp>
        <p:nvSpPr>
          <p:cNvPr id="86" name="object 86"/>
          <p:cNvSpPr/>
          <p:nvPr/>
        </p:nvSpPr>
        <p:spPr>
          <a:xfrm>
            <a:off x="10724357" y="1896771"/>
            <a:ext cx="46990" cy="64135"/>
          </a:xfrm>
          <a:custGeom>
            <a:avLst/>
            <a:gdLst/>
            <a:ahLst/>
            <a:cxnLst/>
            <a:rect l="l" t="t" r="r" b="b"/>
            <a:pathLst>
              <a:path w="46990" h="64135">
                <a:moveTo>
                  <a:pt x="29755" y="58111"/>
                </a:moveTo>
                <a:lnTo>
                  <a:pt x="16818" y="58111"/>
                </a:lnTo>
                <a:lnTo>
                  <a:pt x="16818" y="63922"/>
                </a:lnTo>
                <a:lnTo>
                  <a:pt x="29755" y="63922"/>
                </a:lnTo>
                <a:lnTo>
                  <a:pt x="29755" y="58111"/>
                </a:lnTo>
                <a:close/>
              </a:path>
              <a:path w="46990" h="64135">
                <a:moveTo>
                  <a:pt x="13584" y="41323"/>
                </a:moveTo>
                <a:lnTo>
                  <a:pt x="0" y="41323"/>
                </a:lnTo>
                <a:lnTo>
                  <a:pt x="0" y="50363"/>
                </a:lnTo>
                <a:lnTo>
                  <a:pt x="7115" y="58111"/>
                </a:lnTo>
                <a:lnTo>
                  <a:pt x="38811" y="58111"/>
                </a:lnTo>
                <a:lnTo>
                  <a:pt x="46573" y="50363"/>
                </a:lnTo>
                <a:lnTo>
                  <a:pt x="46573" y="47780"/>
                </a:lnTo>
                <a:lnTo>
                  <a:pt x="29755" y="47780"/>
                </a:lnTo>
                <a:lnTo>
                  <a:pt x="29755" y="47134"/>
                </a:lnTo>
                <a:lnTo>
                  <a:pt x="16818" y="47134"/>
                </a:lnTo>
                <a:lnTo>
                  <a:pt x="14877" y="45843"/>
                </a:lnTo>
                <a:lnTo>
                  <a:pt x="13584" y="43906"/>
                </a:lnTo>
                <a:lnTo>
                  <a:pt x="13584" y="41323"/>
                </a:lnTo>
                <a:close/>
              </a:path>
              <a:path w="46990" h="64135">
                <a:moveTo>
                  <a:pt x="46573" y="39386"/>
                </a:moveTo>
                <a:lnTo>
                  <a:pt x="29755" y="39386"/>
                </a:lnTo>
                <a:lnTo>
                  <a:pt x="31696" y="40032"/>
                </a:lnTo>
                <a:lnTo>
                  <a:pt x="32989" y="41323"/>
                </a:lnTo>
                <a:lnTo>
                  <a:pt x="32558" y="45843"/>
                </a:lnTo>
                <a:lnTo>
                  <a:pt x="31696" y="47134"/>
                </a:lnTo>
                <a:lnTo>
                  <a:pt x="29755" y="47780"/>
                </a:lnTo>
                <a:lnTo>
                  <a:pt x="46573" y="47780"/>
                </a:lnTo>
                <a:lnTo>
                  <a:pt x="46573" y="39386"/>
                </a:lnTo>
                <a:close/>
              </a:path>
              <a:path w="46990" h="64135">
                <a:moveTo>
                  <a:pt x="29108" y="0"/>
                </a:moveTo>
                <a:lnTo>
                  <a:pt x="16818" y="0"/>
                </a:lnTo>
                <a:lnTo>
                  <a:pt x="16818" y="5811"/>
                </a:lnTo>
                <a:lnTo>
                  <a:pt x="8409" y="6456"/>
                </a:lnTo>
                <a:lnTo>
                  <a:pt x="1940" y="12913"/>
                </a:lnTo>
                <a:lnTo>
                  <a:pt x="1691" y="16142"/>
                </a:lnTo>
                <a:lnTo>
                  <a:pt x="1293" y="30992"/>
                </a:lnTo>
                <a:lnTo>
                  <a:pt x="5821" y="35512"/>
                </a:lnTo>
                <a:lnTo>
                  <a:pt x="16818" y="37449"/>
                </a:lnTo>
                <a:lnTo>
                  <a:pt x="16818" y="47134"/>
                </a:lnTo>
                <a:lnTo>
                  <a:pt x="29755" y="47134"/>
                </a:lnTo>
                <a:lnTo>
                  <a:pt x="29755" y="39386"/>
                </a:lnTo>
                <a:lnTo>
                  <a:pt x="46573" y="39386"/>
                </a:lnTo>
                <a:lnTo>
                  <a:pt x="46573" y="30992"/>
                </a:lnTo>
                <a:lnTo>
                  <a:pt x="40105" y="27118"/>
                </a:lnTo>
                <a:lnTo>
                  <a:pt x="29755" y="25827"/>
                </a:lnTo>
                <a:lnTo>
                  <a:pt x="29755" y="23890"/>
                </a:lnTo>
                <a:lnTo>
                  <a:pt x="16818" y="23890"/>
                </a:lnTo>
                <a:lnTo>
                  <a:pt x="15524" y="23244"/>
                </a:lnTo>
                <a:lnTo>
                  <a:pt x="14230" y="21953"/>
                </a:lnTo>
                <a:lnTo>
                  <a:pt x="14230" y="18724"/>
                </a:lnTo>
                <a:lnTo>
                  <a:pt x="14877" y="16787"/>
                </a:lnTo>
                <a:lnTo>
                  <a:pt x="16171" y="16142"/>
                </a:lnTo>
                <a:lnTo>
                  <a:pt x="44881" y="16142"/>
                </a:lnTo>
                <a:lnTo>
                  <a:pt x="44633" y="12913"/>
                </a:lnTo>
                <a:lnTo>
                  <a:pt x="38164" y="5811"/>
                </a:lnTo>
                <a:lnTo>
                  <a:pt x="29108" y="5811"/>
                </a:lnTo>
                <a:lnTo>
                  <a:pt x="29108" y="0"/>
                </a:lnTo>
                <a:close/>
              </a:path>
              <a:path w="46990" h="64135">
                <a:moveTo>
                  <a:pt x="44881" y="16142"/>
                </a:moveTo>
                <a:lnTo>
                  <a:pt x="16171" y="16142"/>
                </a:lnTo>
                <a:lnTo>
                  <a:pt x="16818" y="23890"/>
                </a:lnTo>
                <a:lnTo>
                  <a:pt x="29755" y="23890"/>
                </a:lnTo>
                <a:lnTo>
                  <a:pt x="29755" y="16787"/>
                </a:lnTo>
                <a:lnTo>
                  <a:pt x="44931" y="16787"/>
                </a:lnTo>
                <a:lnTo>
                  <a:pt x="44881" y="16142"/>
                </a:lnTo>
                <a:close/>
              </a:path>
              <a:path w="46990" h="64135">
                <a:moveTo>
                  <a:pt x="44931" y="16787"/>
                </a:moveTo>
                <a:lnTo>
                  <a:pt x="29755" y="16787"/>
                </a:lnTo>
                <a:lnTo>
                  <a:pt x="32342" y="19370"/>
                </a:lnTo>
                <a:lnTo>
                  <a:pt x="32342" y="21307"/>
                </a:lnTo>
                <a:lnTo>
                  <a:pt x="45280" y="21307"/>
                </a:lnTo>
                <a:lnTo>
                  <a:pt x="44931" y="16787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615820" y="1910976"/>
            <a:ext cx="148590" cy="148590"/>
          </a:xfrm>
          <a:custGeom>
            <a:avLst/>
            <a:gdLst/>
            <a:ahLst/>
            <a:cxnLst/>
            <a:rect l="l" t="t" r="r" b="b"/>
            <a:pathLst>
              <a:path w="148590" h="148589">
                <a:moveTo>
                  <a:pt x="59375" y="0"/>
                </a:moveTo>
                <a:lnTo>
                  <a:pt x="24967" y="17214"/>
                </a:lnTo>
                <a:lnTo>
                  <a:pt x="1035" y="60405"/>
                </a:lnTo>
                <a:lnTo>
                  <a:pt x="0" y="73228"/>
                </a:lnTo>
                <a:lnTo>
                  <a:pt x="1251" y="86383"/>
                </a:lnTo>
                <a:lnTo>
                  <a:pt x="20142" y="123755"/>
                </a:lnTo>
                <a:lnTo>
                  <a:pt x="53191" y="145209"/>
                </a:lnTo>
                <a:lnTo>
                  <a:pt x="80075" y="148506"/>
                </a:lnTo>
                <a:lnTo>
                  <a:pt x="88485" y="147215"/>
                </a:lnTo>
                <a:lnTo>
                  <a:pt x="101844" y="143693"/>
                </a:lnTo>
                <a:lnTo>
                  <a:pt x="114079" y="137979"/>
                </a:lnTo>
                <a:lnTo>
                  <a:pt x="117453" y="135593"/>
                </a:lnTo>
                <a:lnTo>
                  <a:pt x="76194" y="135593"/>
                </a:lnTo>
                <a:lnTo>
                  <a:pt x="61778" y="133912"/>
                </a:lnTo>
                <a:lnTo>
                  <a:pt x="27294" y="111807"/>
                </a:lnTo>
                <a:lnTo>
                  <a:pt x="14096" y="70379"/>
                </a:lnTo>
                <a:lnTo>
                  <a:pt x="14742" y="66505"/>
                </a:lnTo>
                <a:lnTo>
                  <a:pt x="14742" y="63276"/>
                </a:lnTo>
                <a:lnTo>
                  <a:pt x="33043" y="28509"/>
                </a:lnTo>
                <a:lnTo>
                  <a:pt x="55834" y="14730"/>
                </a:lnTo>
                <a:lnTo>
                  <a:pt x="57435" y="10976"/>
                </a:lnTo>
                <a:lnTo>
                  <a:pt x="58729" y="4519"/>
                </a:lnTo>
                <a:lnTo>
                  <a:pt x="58729" y="3228"/>
                </a:lnTo>
                <a:lnTo>
                  <a:pt x="59375" y="1291"/>
                </a:lnTo>
                <a:lnTo>
                  <a:pt x="59375" y="0"/>
                </a:lnTo>
                <a:close/>
              </a:path>
              <a:path w="148590" h="148589">
                <a:moveTo>
                  <a:pt x="147995" y="90395"/>
                </a:moveTo>
                <a:lnTo>
                  <a:pt x="144761" y="90395"/>
                </a:lnTo>
                <a:lnTo>
                  <a:pt x="142174" y="92332"/>
                </a:lnTo>
                <a:lnTo>
                  <a:pt x="135705" y="92332"/>
                </a:lnTo>
                <a:lnTo>
                  <a:pt x="112655" y="124029"/>
                </a:lnTo>
                <a:lnTo>
                  <a:pt x="83310" y="135593"/>
                </a:lnTo>
                <a:lnTo>
                  <a:pt x="117453" y="135593"/>
                </a:lnTo>
                <a:lnTo>
                  <a:pt x="124957" y="130287"/>
                </a:lnTo>
                <a:lnTo>
                  <a:pt x="134249" y="120836"/>
                </a:lnTo>
                <a:lnTo>
                  <a:pt x="141723" y="109841"/>
                </a:lnTo>
                <a:lnTo>
                  <a:pt x="147149" y="97521"/>
                </a:lnTo>
                <a:lnTo>
                  <a:pt x="147995" y="90395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0668727" y="1960048"/>
            <a:ext cx="46990" cy="57150"/>
          </a:xfrm>
          <a:custGeom>
            <a:avLst/>
            <a:gdLst/>
            <a:ahLst/>
            <a:cxnLst/>
            <a:rect l="l" t="t" r="r" b="b"/>
            <a:pathLst>
              <a:path w="46990" h="57150">
                <a:moveTo>
                  <a:pt x="29755" y="51008"/>
                </a:moveTo>
                <a:lnTo>
                  <a:pt x="16818" y="51008"/>
                </a:lnTo>
                <a:lnTo>
                  <a:pt x="16818" y="56819"/>
                </a:lnTo>
                <a:lnTo>
                  <a:pt x="29755" y="56819"/>
                </a:lnTo>
                <a:lnTo>
                  <a:pt x="29755" y="51008"/>
                </a:lnTo>
                <a:close/>
              </a:path>
              <a:path w="46990" h="57150">
                <a:moveTo>
                  <a:pt x="12937" y="34221"/>
                </a:moveTo>
                <a:lnTo>
                  <a:pt x="0" y="34221"/>
                </a:lnTo>
                <a:lnTo>
                  <a:pt x="0" y="43260"/>
                </a:lnTo>
                <a:lnTo>
                  <a:pt x="7762" y="51008"/>
                </a:lnTo>
                <a:lnTo>
                  <a:pt x="38811" y="51008"/>
                </a:lnTo>
                <a:lnTo>
                  <a:pt x="45927" y="43906"/>
                </a:lnTo>
                <a:lnTo>
                  <a:pt x="46175" y="40677"/>
                </a:lnTo>
                <a:lnTo>
                  <a:pt x="29755" y="40677"/>
                </a:lnTo>
                <a:lnTo>
                  <a:pt x="29755" y="40032"/>
                </a:lnTo>
                <a:lnTo>
                  <a:pt x="16171" y="40032"/>
                </a:lnTo>
                <a:lnTo>
                  <a:pt x="14230" y="38740"/>
                </a:lnTo>
                <a:lnTo>
                  <a:pt x="12937" y="36803"/>
                </a:lnTo>
                <a:lnTo>
                  <a:pt x="12937" y="34221"/>
                </a:lnTo>
                <a:close/>
              </a:path>
              <a:path w="46990" h="57150">
                <a:moveTo>
                  <a:pt x="41129" y="32284"/>
                </a:moveTo>
                <a:lnTo>
                  <a:pt x="29755" y="32284"/>
                </a:lnTo>
                <a:lnTo>
                  <a:pt x="31696" y="32929"/>
                </a:lnTo>
                <a:lnTo>
                  <a:pt x="32989" y="34221"/>
                </a:lnTo>
                <a:lnTo>
                  <a:pt x="32774" y="36803"/>
                </a:lnTo>
                <a:lnTo>
                  <a:pt x="32342" y="38095"/>
                </a:lnTo>
                <a:lnTo>
                  <a:pt x="31049" y="40032"/>
                </a:lnTo>
                <a:lnTo>
                  <a:pt x="29755" y="40677"/>
                </a:lnTo>
                <a:lnTo>
                  <a:pt x="46175" y="40677"/>
                </a:lnTo>
                <a:lnTo>
                  <a:pt x="46573" y="35512"/>
                </a:lnTo>
                <a:lnTo>
                  <a:pt x="41129" y="32284"/>
                </a:lnTo>
                <a:close/>
              </a:path>
              <a:path w="46990" h="57150">
                <a:moveTo>
                  <a:pt x="10996" y="0"/>
                </a:moveTo>
                <a:lnTo>
                  <a:pt x="5174" y="1937"/>
                </a:lnTo>
                <a:lnTo>
                  <a:pt x="646" y="7748"/>
                </a:lnTo>
                <a:lnTo>
                  <a:pt x="646" y="23890"/>
                </a:lnTo>
                <a:lnTo>
                  <a:pt x="5174" y="28409"/>
                </a:lnTo>
                <a:lnTo>
                  <a:pt x="16171" y="30347"/>
                </a:lnTo>
                <a:lnTo>
                  <a:pt x="16171" y="40032"/>
                </a:lnTo>
                <a:lnTo>
                  <a:pt x="29755" y="40032"/>
                </a:lnTo>
                <a:lnTo>
                  <a:pt x="29755" y="32284"/>
                </a:lnTo>
                <a:lnTo>
                  <a:pt x="41129" y="32284"/>
                </a:lnTo>
                <a:lnTo>
                  <a:pt x="35474" y="28930"/>
                </a:lnTo>
                <a:lnTo>
                  <a:pt x="25857" y="20594"/>
                </a:lnTo>
                <a:lnTo>
                  <a:pt x="22656" y="16787"/>
                </a:lnTo>
                <a:lnTo>
                  <a:pt x="16818" y="16787"/>
                </a:lnTo>
                <a:lnTo>
                  <a:pt x="15524" y="16142"/>
                </a:lnTo>
                <a:lnTo>
                  <a:pt x="14230" y="14850"/>
                </a:lnTo>
                <a:lnTo>
                  <a:pt x="14877" y="12913"/>
                </a:lnTo>
                <a:lnTo>
                  <a:pt x="15306" y="10766"/>
                </a:lnTo>
                <a:lnTo>
                  <a:pt x="15524" y="10330"/>
                </a:lnTo>
                <a:lnTo>
                  <a:pt x="16818" y="9039"/>
                </a:lnTo>
                <a:lnTo>
                  <a:pt x="14230" y="6456"/>
                </a:lnTo>
                <a:lnTo>
                  <a:pt x="12937" y="3228"/>
                </a:lnTo>
                <a:lnTo>
                  <a:pt x="10996" y="0"/>
                </a:lnTo>
                <a:close/>
              </a:path>
              <a:path w="46990" h="57150">
                <a:moveTo>
                  <a:pt x="17593" y="10766"/>
                </a:moveTo>
                <a:lnTo>
                  <a:pt x="16818" y="16787"/>
                </a:lnTo>
                <a:lnTo>
                  <a:pt x="22656" y="16787"/>
                </a:lnTo>
                <a:lnTo>
                  <a:pt x="17593" y="10766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0672768" y="1853510"/>
            <a:ext cx="150495" cy="151130"/>
          </a:xfrm>
          <a:custGeom>
            <a:avLst/>
            <a:gdLst/>
            <a:ahLst/>
            <a:cxnLst/>
            <a:rect l="l" t="t" r="r" b="b"/>
            <a:pathLst>
              <a:path w="150495" h="151130">
                <a:moveTo>
                  <a:pt x="74875" y="0"/>
                </a:moveTo>
                <a:lnTo>
                  <a:pt x="35611" y="11201"/>
                </a:lnTo>
                <a:lnTo>
                  <a:pt x="8251" y="40594"/>
                </a:lnTo>
                <a:lnTo>
                  <a:pt x="1780" y="59402"/>
                </a:lnTo>
                <a:lnTo>
                  <a:pt x="1133" y="61339"/>
                </a:lnTo>
                <a:lnTo>
                  <a:pt x="745" y="64568"/>
                </a:lnTo>
                <a:lnTo>
                  <a:pt x="508" y="65751"/>
                </a:lnTo>
                <a:lnTo>
                  <a:pt x="0" y="77297"/>
                </a:lnTo>
                <a:lnTo>
                  <a:pt x="12130" y="116868"/>
                </a:lnTo>
                <a:lnTo>
                  <a:pt x="52746" y="147583"/>
                </a:lnTo>
                <a:lnTo>
                  <a:pt x="78110" y="151089"/>
                </a:lnTo>
                <a:lnTo>
                  <a:pt x="81344" y="151089"/>
                </a:lnTo>
                <a:lnTo>
                  <a:pt x="87813" y="149797"/>
                </a:lnTo>
                <a:lnTo>
                  <a:pt x="89107" y="149797"/>
                </a:lnTo>
                <a:lnTo>
                  <a:pt x="90400" y="149152"/>
                </a:lnTo>
                <a:lnTo>
                  <a:pt x="92341" y="149152"/>
                </a:lnTo>
                <a:lnTo>
                  <a:pt x="104800" y="144984"/>
                </a:lnTo>
                <a:lnTo>
                  <a:pt x="116065" y="138914"/>
                </a:lnTo>
                <a:lnTo>
                  <a:pt x="118664" y="136884"/>
                </a:lnTo>
                <a:lnTo>
                  <a:pt x="74876" y="136884"/>
                </a:lnTo>
                <a:lnTo>
                  <a:pt x="60460" y="135203"/>
                </a:lnTo>
                <a:lnTo>
                  <a:pt x="25975" y="113098"/>
                </a:lnTo>
                <a:lnTo>
                  <a:pt x="13015" y="72316"/>
                </a:lnTo>
                <a:lnTo>
                  <a:pt x="12777" y="67150"/>
                </a:lnTo>
                <a:lnTo>
                  <a:pt x="13424" y="65859"/>
                </a:lnTo>
                <a:lnTo>
                  <a:pt x="13909" y="62631"/>
                </a:lnTo>
                <a:lnTo>
                  <a:pt x="36710" y="25750"/>
                </a:lnTo>
                <a:lnTo>
                  <a:pt x="70822" y="13274"/>
                </a:lnTo>
                <a:lnTo>
                  <a:pt x="116049" y="13274"/>
                </a:lnTo>
                <a:lnTo>
                  <a:pt x="108383" y="8410"/>
                </a:lnTo>
                <a:lnTo>
                  <a:pt x="96101" y="3386"/>
                </a:lnTo>
                <a:lnTo>
                  <a:pt x="82967" y="571"/>
                </a:lnTo>
                <a:lnTo>
                  <a:pt x="74875" y="0"/>
                </a:lnTo>
                <a:close/>
              </a:path>
              <a:path w="150495" h="151130">
                <a:moveTo>
                  <a:pt x="116049" y="13274"/>
                </a:moveTo>
                <a:lnTo>
                  <a:pt x="70822" y="13274"/>
                </a:lnTo>
                <a:lnTo>
                  <a:pt x="83464" y="13828"/>
                </a:lnTo>
                <a:lnTo>
                  <a:pt x="97709" y="19213"/>
                </a:lnTo>
                <a:lnTo>
                  <a:pt x="127330" y="44297"/>
                </a:lnTo>
                <a:lnTo>
                  <a:pt x="136620" y="77297"/>
                </a:lnTo>
                <a:lnTo>
                  <a:pt x="135149" y="89029"/>
                </a:lnTo>
                <a:lnTo>
                  <a:pt x="113612" y="123731"/>
                </a:lnTo>
                <a:lnTo>
                  <a:pt x="80697" y="136884"/>
                </a:lnTo>
                <a:lnTo>
                  <a:pt x="118664" y="136884"/>
                </a:lnTo>
                <a:lnTo>
                  <a:pt x="146130" y="100109"/>
                </a:lnTo>
                <a:lnTo>
                  <a:pt x="149888" y="77297"/>
                </a:lnTo>
                <a:lnTo>
                  <a:pt x="149411" y="69087"/>
                </a:lnTo>
                <a:lnTo>
                  <a:pt x="129441" y="24559"/>
                </a:lnTo>
                <a:lnTo>
                  <a:pt x="119576" y="15512"/>
                </a:lnTo>
                <a:lnTo>
                  <a:pt x="116049" y="13274"/>
                </a:lnTo>
                <a:close/>
              </a:path>
            </a:pathLst>
          </a:custGeom>
          <a:solidFill>
            <a:srgbClr val="005C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4359" y="2761437"/>
            <a:ext cx="10998708" cy="44810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61432" y="2750845"/>
            <a:ext cx="1517904" cy="52880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47700" y="2776473"/>
            <a:ext cx="10896600" cy="345440"/>
          </a:xfrm>
          <a:custGeom>
            <a:avLst/>
            <a:gdLst/>
            <a:ahLst/>
            <a:cxnLst/>
            <a:rect l="l" t="t" r="r" b="b"/>
            <a:pathLst>
              <a:path w="10896600" h="345439">
                <a:moveTo>
                  <a:pt x="0" y="345439"/>
                </a:moveTo>
                <a:lnTo>
                  <a:pt x="10896600" y="345439"/>
                </a:lnTo>
                <a:lnTo>
                  <a:pt x="10896600" y="0"/>
                </a:lnTo>
                <a:lnTo>
                  <a:pt x="0" y="0"/>
                </a:lnTo>
                <a:lnTo>
                  <a:pt x="0" y="345439"/>
                </a:lnTo>
                <a:close/>
              </a:path>
            </a:pathLst>
          </a:custGeom>
          <a:solidFill>
            <a:srgbClr val="5F9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28827" y="3407664"/>
            <a:ext cx="5381244" cy="17602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47687" y="3490340"/>
            <a:ext cx="5148580" cy="1599565"/>
          </a:xfrm>
          <a:custGeom>
            <a:avLst/>
            <a:gdLst/>
            <a:ahLst/>
            <a:cxnLst/>
            <a:rect l="l" t="t" r="r" b="b"/>
            <a:pathLst>
              <a:path w="5148580" h="1599564">
                <a:moveTo>
                  <a:pt x="0" y="115570"/>
                </a:moveTo>
                <a:lnTo>
                  <a:pt x="7933" y="73400"/>
                </a:lnTo>
                <a:lnTo>
                  <a:pt x="29724" y="38201"/>
                </a:lnTo>
                <a:lnTo>
                  <a:pt x="62360" y="12969"/>
                </a:lnTo>
                <a:lnTo>
                  <a:pt x="102827" y="703"/>
                </a:lnTo>
                <a:lnTo>
                  <a:pt x="5032514" y="0"/>
                </a:lnTo>
                <a:lnTo>
                  <a:pt x="5047166" y="917"/>
                </a:lnTo>
                <a:lnTo>
                  <a:pt x="5087360" y="13794"/>
                </a:lnTo>
                <a:lnTo>
                  <a:pt x="5119577" y="39521"/>
                </a:lnTo>
                <a:lnTo>
                  <a:pt x="5140813" y="75097"/>
                </a:lnTo>
                <a:lnTo>
                  <a:pt x="5148084" y="1483614"/>
                </a:lnTo>
                <a:lnTo>
                  <a:pt x="5147167" y="1498260"/>
                </a:lnTo>
                <a:lnTo>
                  <a:pt x="5134304" y="1538462"/>
                </a:lnTo>
                <a:lnTo>
                  <a:pt x="5108602" y="1570713"/>
                </a:lnTo>
                <a:lnTo>
                  <a:pt x="5073059" y="1591997"/>
                </a:lnTo>
                <a:lnTo>
                  <a:pt x="115671" y="1599311"/>
                </a:lnTo>
                <a:lnTo>
                  <a:pt x="101032" y="1598392"/>
                </a:lnTo>
                <a:lnTo>
                  <a:pt x="60850" y="1585513"/>
                </a:lnTo>
                <a:lnTo>
                  <a:pt x="28614" y="1559789"/>
                </a:lnTo>
                <a:lnTo>
                  <a:pt x="7332" y="1524232"/>
                </a:lnTo>
                <a:lnTo>
                  <a:pt x="0" y="115570"/>
                </a:lnTo>
                <a:close/>
              </a:path>
            </a:pathLst>
          </a:custGeom>
          <a:ln w="3175">
            <a:solidFill>
              <a:srgbClr val="5F9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714552" y="3564051"/>
            <a:ext cx="4826635" cy="9387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F9227"/>
                </a:solidFill>
                <a:latin typeface="SimSun"/>
                <a:cs typeface="SimSun"/>
              </a:rPr>
              <a:t>农作物</a:t>
            </a:r>
            <a:endParaRPr sz="1400" b="1" dirty="0">
              <a:latin typeface="SimSun"/>
              <a:cs typeface="SimSun"/>
            </a:endParaRPr>
          </a:p>
          <a:p>
            <a:pPr marL="12700">
              <a:spcBef>
                <a:spcPts val="315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主要农作物（即甘蔗、大米、小麦、玉米、大麦）占增加值的</a:t>
            </a:r>
            <a:r>
              <a:rPr sz="14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18.23</a:t>
            </a:r>
            <a:r>
              <a:rPr sz="1400" dirty="0" smtClean="0">
                <a:solidFill>
                  <a:srgbClr val="1E1E1E"/>
                </a:solidFill>
                <a:latin typeface="Arial"/>
                <a:cs typeface="Arial"/>
              </a:rPr>
              <a:t>%</a:t>
            </a:r>
            <a:r>
              <a:rPr sz="1400" dirty="0" smtClean="0">
                <a:solidFill>
                  <a:srgbClr val="1E1E1E"/>
                </a:solidFill>
                <a:latin typeface="SimSun"/>
                <a:cs typeface="SimSun"/>
              </a:rPr>
              <a:t>和</a:t>
            </a:r>
            <a:r>
              <a:rPr sz="1400" spc="-270" dirty="0" smtClean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GDP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的</a:t>
            </a:r>
            <a:r>
              <a:rPr sz="14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4.18%</a:t>
            </a:r>
            <a:endParaRPr sz="1400" dirty="0">
              <a:latin typeface="Arial"/>
              <a:cs typeface="Arial"/>
            </a:endParaRPr>
          </a:p>
          <a:p>
            <a:pPr marL="12700">
              <a:spcBef>
                <a:spcPts val="250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二类作物贡献了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14.49%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的附加值和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3.32%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的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GDP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28827" y="5067300"/>
            <a:ext cx="5381244" cy="156819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7700" y="5148326"/>
            <a:ext cx="5148580" cy="1410970"/>
          </a:xfrm>
          <a:custGeom>
            <a:avLst/>
            <a:gdLst/>
            <a:ahLst/>
            <a:cxnLst/>
            <a:rect l="l" t="t" r="r" b="b"/>
            <a:pathLst>
              <a:path w="5148580" h="1410970">
                <a:moveTo>
                  <a:pt x="0" y="101981"/>
                </a:moveTo>
                <a:lnTo>
                  <a:pt x="8914" y="60198"/>
                </a:lnTo>
                <a:lnTo>
                  <a:pt x="33076" y="26783"/>
                </a:lnTo>
                <a:lnTo>
                  <a:pt x="68615" y="5582"/>
                </a:lnTo>
                <a:lnTo>
                  <a:pt x="5046091" y="0"/>
                </a:lnTo>
                <a:lnTo>
                  <a:pt x="5060712" y="1036"/>
                </a:lnTo>
                <a:lnTo>
                  <a:pt x="5100137" y="15449"/>
                </a:lnTo>
                <a:lnTo>
                  <a:pt x="5129909" y="43820"/>
                </a:lnTo>
                <a:lnTo>
                  <a:pt x="5146180" y="82300"/>
                </a:lnTo>
                <a:lnTo>
                  <a:pt x="5148072" y="1308557"/>
                </a:lnTo>
                <a:lnTo>
                  <a:pt x="5147035" y="1323166"/>
                </a:lnTo>
                <a:lnTo>
                  <a:pt x="5132626" y="1362582"/>
                </a:lnTo>
                <a:lnTo>
                  <a:pt x="5104261" y="1392372"/>
                </a:lnTo>
                <a:lnTo>
                  <a:pt x="5065788" y="1408665"/>
                </a:lnTo>
                <a:lnTo>
                  <a:pt x="102006" y="1410563"/>
                </a:lnTo>
                <a:lnTo>
                  <a:pt x="87399" y="1409525"/>
                </a:lnTo>
                <a:lnTo>
                  <a:pt x="47986" y="1395102"/>
                </a:lnTo>
                <a:lnTo>
                  <a:pt x="18197" y="1366723"/>
                </a:lnTo>
                <a:lnTo>
                  <a:pt x="1901" y="1328259"/>
                </a:lnTo>
                <a:lnTo>
                  <a:pt x="0" y="101981"/>
                </a:lnTo>
                <a:close/>
              </a:path>
            </a:pathLst>
          </a:custGeom>
          <a:ln w="3175">
            <a:solidFill>
              <a:srgbClr val="5F9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815584" y="3407664"/>
            <a:ext cx="5847588" cy="17602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39154" y="3490340"/>
            <a:ext cx="5605145" cy="1599565"/>
          </a:xfrm>
          <a:custGeom>
            <a:avLst/>
            <a:gdLst/>
            <a:ahLst/>
            <a:cxnLst/>
            <a:rect l="l" t="t" r="r" b="b"/>
            <a:pathLst>
              <a:path w="5605145" h="1599564">
                <a:moveTo>
                  <a:pt x="0" y="115570"/>
                </a:moveTo>
                <a:lnTo>
                  <a:pt x="7926" y="73383"/>
                </a:lnTo>
                <a:lnTo>
                  <a:pt x="29703" y="38174"/>
                </a:lnTo>
                <a:lnTo>
                  <a:pt x="62329" y="12944"/>
                </a:lnTo>
                <a:lnTo>
                  <a:pt x="102803" y="695"/>
                </a:lnTo>
                <a:lnTo>
                  <a:pt x="5489448" y="0"/>
                </a:lnTo>
                <a:lnTo>
                  <a:pt x="5504094" y="916"/>
                </a:lnTo>
                <a:lnTo>
                  <a:pt x="5544296" y="13780"/>
                </a:lnTo>
                <a:lnTo>
                  <a:pt x="5576547" y="39481"/>
                </a:lnTo>
                <a:lnTo>
                  <a:pt x="5597831" y="75025"/>
                </a:lnTo>
                <a:lnTo>
                  <a:pt x="5605145" y="1483614"/>
                </a:lnTo>
                <a:lnTo>
                  <a:pt x="5604227" y="1498252"/>
                </a:lnTo>
                <a:lnTo>
                  <a:pt x="5591350" y="1538435"/>
                </a:lnTo>
                <a:lnTo>
                  <a:pt x="5565631" y="1570678"/>
                </a:lnTo>
                <a:lnTo>
                  <a:pt x="5530081" y="1591969"/>
                </a:lnTo>
                <a:lnTo>
                  <a:pt x="115570" y="1599311"/>
                </a:lnTo>
                <a:lnTo>
                  <a:pt x="100925" y="1598392"/>
                </a:lnTo>
                <a:lnTo>
                  <a:pt x="60750" y="1585501"/>
                </a:lnTo>
                <a:lnTo>
                  <a:pt x="28542" y="1559757"/>
                </a:lnTo>
                <a:lnTo>
                  <a:pt x="7297" y="1524175"/>
                </a:lnTo>
                <a:lnTo>
                  <a:pt x="0" y="115570"/>
                </a:lnTo>
                <a:close/>
              </a:path>
            </a:pathLst>
          </a:custGeom>
          <a:ln w="3175">
            <a:solidFill>
              <a:srgbClr val="5F9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714552" y="4567214"/>
            <a:ext cx="708914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490"/>
              </a:lnSpc>
            </a:pPr>
            <a:r>
              <a:rPr lang="en-US" sz="1400" dirty="0" smtClean="0">
                <a:latin typeface="Arial"/>
                <a:cs typeface="Arial"/>
              </a:rPr>
              <a:t>    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10590" y="5218237"/>
            <a:ext cx="5032959" cy="4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F9227"/>
                </a:solidFill>
                <a:latin typeface="SimSun"/>
                <a:cs typeface="SimSun"/>
              </a:rPr>
              <a:t>林业</a:t>
            </a:r>
            <a:endParaRPr sz="1400" b="1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根据国家森林参考排放水平，巴基斯坦森林面积达</a:t>
            </a:r>
            <a:r>
              <a:rPr sz="14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478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万公顷</a:t>
            </a:r>
            <a:endParaRPr sz="1400" dirty="0">
              <a:latin typeface="SimSun"/>
              <a:cs typeface="SimSu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710589" y="5791200"/>
            <a:ext cx="233563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–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15-23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年增长率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:</a:t>
            </a:r>
            <a:r>
              <a:rPr sz="1400" b="1" spc="-4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C2F"/>
                </a:solidFill>
                <a:latin typeface="Arial"/>
                <a:cs typeface="Arial"/>
              </a:rPr>
              <a:t>3.93%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006846" y="3564062"/>
            <a:ext cx="4933696" cy="4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F9227"/>
                </a:solidFill>
                <a:latin typeface="SimSun"/>
                <a:cs typeface="SimSun"/>
              </a:rPr>
              <a:t>家畜</a:t>
            </a:r>
            <a:endParaRPr sz="1400" b="1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1400" dirty="0">
                <a:latin typeface="Arial"/>
                <a:cs typeface="Arial"/>
              </a:rPr>
              <a:t>–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农业贡献最大，占增加值的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62.68%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和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GDP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的</a:t>
            </a:r>
            <a:r>
              <a:rPr sz="1400" dirty="0">
                <a:solidFill>
                  <a:srgbClr val="1E1E1E"/>
                </a:solidFill>
                <a:latin typeface="Arial"/>
                <a:cs typeface="Arial"/>
              </a:rPr>
              <a:t>14.36%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006846" y="4187395"/>
            <a:ext cx="545274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/>
            <a:r>
              <a:rPr sz="1400" dirty="0">
                <a:latin typeface="Arial"/>
                <a:cs typeface="Arial"/>
              </a:rPr>
              <a:t>–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dirty="0">
                <a:latin typeface="SimSun"/>
                <a:cs typeface="SimSun"/>
              </a:rPr>
              <a:t>巴基斯坦将在</a:t>
            </a:r>
            <a:r>
              <a:rPr sz="1400" spc="-270" dirty="0">
                <a:latin typeface="SimSun"/>
                <a:cs typeface="SimSun"/>
              </a:rPr>
              <a:t> </a:t>
            </a:r>
            <a:r>
              <a:rPr sz="1400" dirty="0">
                <a:latin typeface="Arial"/>
                <a:cs typeface="Arial"/>
              </a:rPr>
              <a:t>2025 </a:t>
            </a:r>
            <a:r>
              <a:rPr sz="1400" dirty="0">
                <a:latin typeface="SimSun"/>
                <a:cs typeface="SimSun"/>
              </a:rPr>
              <a:t>年跻身全球十大牛肉生产国之列，同时也是全球第十一大禽 肉生产国，过去十年的年增长率达到</a:t>
            </a:r>
            <a:r>
              <a:rPr sz="1400" spc="-270" dirty="0">
                <a:latin typeface="SimSun"/>
                <a:cs typeface="SimSun"/>
              </a:rPr>
              <a:t> </a:t>
            </a:r>
            <a:r>
              <a:rPr sz="1400" dirty="0">
                <a:latin typeface="Arial"/>
                <a:cs typeface="Arial"/>
              </a:rPr>
              <a:t>7.3%</a:t>
            </a:r>
            <a:r>
              <a:rPr sz="1400" dirty="0">
                <a:latin typeface="SimSun"/>
                <a:cs typeface="SimSun"/>
              </a:rPr>
              <a:t>。</a:t>
            </a:r>
          </a:p>
        </p:txBody>
      </p:sp>
      <p:sp>
        <p:nvSpPr>
          <p:cNvPr id="105" name="object 105"/>
          <p:cNvSpPr/>
          <p:nvPr/>
        </p:nvSpPr>
        <p:spPr>
          <a:xfrm>
            <a:off x="5815584" y="5065776"/>
            <a:ext cx="5847588" cy="156819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39154" y="5147055"/>
            <a:ext cx="5605145" cy="1410970"/>
          </a:xfrm>
          <a:custGeom>
            <a:avLst/>
            <a:gdLst/>
            <a:ahLst/>
            <a:cxnLst/>
            <a:rect l="l" t="t" r="r" b="b"/>
            <a:pathLst>
              <a:path w="5605145" h="1410970">
                <a:moveTo>
                  <a:pt x="0" y="102108"/>
                </a:moveTo>
                <a:lnTo>
                  <a:pt x="8893" y="60322"/>
                </a:lnTo>
                <a:lnTo>
                  <a:pt x="33011" y="26869"/>
                </a:lnTo>
                <a:lnTo>
                  <a:pt x="68513" y="5617"/>
                </a:lnTo>
                <a:lnTo>
                  <a:pt x="5503164" y="0"/>
                </a:lnTo>
                <a:lnTo>
                  <a:pt x="5517748" y="1038"/>
                </a:lnTo>
                <a:lnTo>
                  <a:pt x="5557124" y="15467"/>
                </a:lnTo>
                <a:lnTo>
                  <a:pt x="5586913" y="43855"/>
                </a:lnTo>
                <a:lnTo>
                  <a:pt x="5603231" y="82335"/>
                </a:lnTo>
                <a:lnTo>
                  <a:pt x="5605145" y="1308633"/>
                </a:lnTo>
                <a:lnTo>
                  <a:pt x="5604105" y="1323242"/>
                </a:lnTo>
                <a:lnTo>
                  <a:pt x="5589668" y="1362658"/>
                </a:lnTo>
                <a:lnTo>
                  <a:pt x="5561279" y="1392448"/>
                </a:lnTo>
                <a:lnTo>
                  <a:pt x="5522826" y="1408742"/>
                </a:lnTo>
                <a:lnTo>
                  <a:pt x="101980" y="1410639"/>
                </a:lnTo>
                <a:lnTo>
                  <a:pt x="87361" y="1409601"/>
                </a:lnTo>
                <a:lnTo>
                  <a:pt x="47940" y="1395174"/>
                </a:lnTo>
                <a:lnTo>
                  <a:pt x="18168" y="1366790"/>
                </a:lnTo>
                <a:lnTo>
                  <a:pt x="1894" y="1328318"/>
                </a:lnTo>
                <a:lnTo>
                  <a:pt x="0" y="102108"/>
                </a:lnTo>
                <a:close/>
              </a:path>
            </a:pathLst>
          </a:custGeom>
          <a:ln w="3175">
            <a:solidFill>
              <a:srgbClr val="5F9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002781" y="5216955"/>
            <a:ext cx="5456809" cy="13619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5F9227"/>
                </a:solidFill>
                <a:latin typeface="SimSun"/>
                <a:cs typeface="SimSun"/>
              </a:rPr>
              <a:t>渔业</a:t>
            </a:r>
            <a:endParaRPr sz="1400" b="1" dirty="0">
              <a:latin typeface="SimSun"/>
              <a:cs typeface="SimSun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sz="1400" dirty="0">
                <a:latin typeface="SimSun" panose="02010600030101010101" pitchFamily="2" charset="-122"/>
                <a:ea typeface="SimSun" panose="02010600030101010101" pitchFamily="2" charset="-122"/>
                <a:cs typeface="Arial"/>
              </a:rPr>
              <a:t>–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渔业通过减少对牛肉和家禽的依赖来增强粮食安全</a:t>
            </a: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sz="1400" dirty="0" smtClean="0">
                <a:latin typeface="Arial"/>
                <a:cs typeface="Arial"/>
              </a:rPr>
              <a:t>–</a:t>
            </a:r>
            <a:r>
              <a:rPr sz="1400" spc="-5" dirty="0" smtClean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2023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年，鱼类总产量达到</a:t>
            </a:r>
            <a:r>
              <a:rPr sz="14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700,000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吨，比上年的</a:t>
            </a:r>
            <a:r>
              <a:rPr sz="14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696,000 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吨增长</a:t>
            </a:r>
            <a:r>
              <a:rPr sz="1400" spc="-270" dirty="0">
                <a:solidFill>
                  <a:srgbClr val="1E1E1E"/>
                </a:solidFill>
                <a:latin typeface="SimSun"/>
                <a:cs typeface="SimSun"/>
              </a:rPr>
              <a:t> 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0.6</a:t>
            </a:r>
            <a:r>
              <a:rPr sz="1400" b="1" dirty="0" smtClean="0">
                <a:solidFill>
                  <a:srgbClr val="1E1E1E"/>
                </a:solidFill>
                <a:latin typeface="Arial"/>
                <a:cs typeface="Arial"/>
              </a:rPr>
              <a:t>%</a:t>
            </a:r>
            <a:endParaRPr lang="en-US" sz="1400" b="1" dirty="0" smtClean="0">
              <a:solidFill>
                <a:srgbClr val="1E1E1E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endParaRPr sz="1400" dirty="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6002782" y="6324600"/>
            <a:ext cx="212694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dirty="0" smtClean="0">
                <a:latin typeface="Arial"/>
                <a:cs typeface="Arial"/>
              </a:rPr>
              <a:t> </a:t>
            </a:r>
            <a:r>
              <a:rPr sz="1200" dirty="0" smtClean="0">
                <a:latin typeface="Arial"/>
                <a:cs typeface="Arial"/>
              </a:rPr>
              <a:t>–</a:t>
            </a:r>
            <a:r>
              <a:rPr sz="1200" spc="-5" dirty="0" smtClean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15-23</a:t>
            </a:r>
            <a:r>
              <a:rPr sz="1400" dirty="0">
                <a:solidFill>
                  <a:srgbClr val="1E1E1E"/>
                </a:solidFill>
                <a:latin typeface="SimSun"/>
                <a:cs typeface="SimSun"/>
              </a:rPr>
              <a:t>年增长率</a:t>
            </a:r>
            <a:r>
              <a:rPr sz="1400" b="1" dirty="0">
                <a:solidFill>
                  <a:srgbClr val="1E1E1E"/>
                </a:solidFill>
                <a:latin typeface="Arial"/>
                <a:cs typeface="Arial"/>
              </a:rPr>
              <a:t>’:</a:t>
            </a:r>
            <a:r>
              <a:rPr sz="1400" b="1" spc="-25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5C2F"/>
                </a:solidFill>
                <a:latin typeface="Arial"/>
                <a:cs typeface="Arial"/>
              </a:rPr>
              <a:t>1.44%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999101" y="4597908"/>
            <a:ext cx="744448" cy="4429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755121" y="4597908"/>
            <a:ext cx="736384" cy="442975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038978" y="6057277"/>
            <a:ext cx="708761" cy="4429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755121" y="6057277"/>
            <a:ext cx="736384" cy="4429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89787" y="3098292"/>
            <a:ext cx="11007852" cy="3794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54908" y="3079965"/>
            <a:ext cx="5330951" cy="47552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7700" y="3085465"/>
            <a:ext cx="10896600" cy="267335"/>
          </a:xfrm>
          <a:custGeom>
            <a:avLst/>
            <a:gdLst/>
            <a:ahLst/>
            <a:cxnLst/>
            <a:rect l="l" t="t" r="r" b="b"/>
            <a:pathLst>
              <a:path w="10896600" h="267335">
                <a:moveTo>
                  <a:pt x="10888853" y="0"/>
                </a:moveTo>
                <a:lnTo>
                  <a:pt x="7708" y="0"/>
                </a:lnTo>
                <a:lnTo>
                  <a:pt x="0" y="7747"/>
                </a:lnTo>
                <a:lnTo>
                  <a:pt x="0" y="267335"/>
                </a:lnTo>
                <a:lnTo>
                  <a:pt x="10896600" y="267335"/>
                </a:lnTo>
                <a:lnTo>
                  <a:pt x="10896600" y="7747"/>
                </a:lnTo>
                <a:lnTo>
                  <a:pt x="10888853" y="0"/>
                </a:lnTo>
                <a:close/>
              </a:path>
            </a:pathLst>
          </a:custGeom>
          <a:solidFill>
            <a:srgbClr val="5F92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7700" y="3118611"/>
            <a:ext cx="10896600" cy="267335"/>
          </a:xfrm>
          <a:custGeom>
            <a:avLst/>
            <a:gdLst/>
            <a:ahLst/>
            <a:cxnLst/>
            <a:rect l="l" t="t" r="r" b="b"/>
            <a:pathLst>
              <a:path w="10896600" h="267335">
                <a:moveTo>
                  <a:pt x="17233" y="0"/>
                </a:moveTo>
                <a:lnTo>
                  <a:pt x="10879328" y="0"/>
                </a:lnTo>
                <a:lnTo>
                  <a:pt x="10888853" y="0"/>
                </a:lnTo>
                <a:lnTo>
                  <a:pt x="10896600" y="7747"/>
                </a:lnTo>
                <a:lnTo>
                  <a:pt x="10896600" y="17272"/>
                </a:lnTo>
                <a:lnTo>
                  <a:pt x="10896600" y="267335"/>
                </a:lnTo>
                <a:lnTo>
                  <a:pt x="0" y="267335"/>
                </a:lnTo>
                <a:lnTo>
                  <a:pt x="0" y="17272"/>
                </a:lnTo>
                <a:lnTo>
                  <a:pt x="0" y="7747"/>
                </a:lnTo>
                <a:lnTo>
                  <a:pt x="7708" y="0"/>
                </a:lnTo>
                <a:lnTo>
                  <a:pt x="17233" y="0"/>
                </a:lnTo>
                <a:close/>
              </a:path>
            </a:pathLst>
          </a:custGeom>
          <a:ln w="9525">
            <a:solidFill>
              <a:srgbClr val="5F92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3911739" y="2743200"/>
            <a:ext cx="4677448" cy="6488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SimSun"/>
                <a:cs typeface="SimSun"/>
              </a:rPr>
              <a:t>重点行业</a:t>
            </a:r>
            <a:endParaRPr sz="2000" b="1" dirty="0">
              <a:latin typeface="SimSun"/>
              <a:cs typeface="SimSun"/>
            </a:endParaRPr>
          </a:p>
          <a:p>
            <a:pPr algn="ctr">
              <a:lnSpc>
                <a:spcPct val="100000"/>
              </a:lnSpc>
              <a:spcBef>
                <a:spcPts val="475"/>
              </a:spcBef>
            </a:pP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2023</a:t>
            </a:r>
            <a:r>
              <a:rPr b="1" dirty="0">
                <a:solidFill>
                  <a:srgbClr val="FFFFFF"/>
                </a:solidFill>
                <a:latin typeface="SimSun"/>
                <a:cs typeface="SimSun"/>
              </a:rPr>
              <a:t>年增长率为</a:t>
            </a:r>
            <a:r>
              <a:rPr b="1" dirty="0">
                <a:solidFill>
                  <a:srgbClr val="FFFFFF"/>
                </a:solidFill>
                <a:latin typeface="Arial"/>
                <a:cs typeface="Arial"/>
              </a:rPr>
              <a:t>1.5%</a:t>
            </a:r>
            <a:r>
              <a:rPr b="1" dirty="0">
                <a:solidFill>
                  <a:srgbClr val="FFFFFF"/>
                </a:solidFill>
                <a:latin typeface="SimSun"/>
                <a:cs typeface="SimSun"/>
              </a:rPr>
              <a:t>，畜牧业贡献最大</a:t>
            </a:r>
            <a:endParaRPr b="1" dirty="0">
              <a:latin typeface="SimSun"/>
              <a:cs typeface="SimSun"/>
            </a:endParaRPr>
          </a:p>
        </p:txBody>
      </p:sp>
      <p:sp>
        <p:nvSpPr>
          <p:cNvPr id="118" name="object 1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10" dirty="0">
                <a:latin typeface="Arial"/>
                <a:cs typeface="Arial"/>
              </a:rPr>
              <a:t>8</a:t>
            </a:r>
          </a:p>
        </p:txBody>
      </p:sp>
      <p:sp>
        <p:nvSpPr>
          <p:cNvPr id="119" name="object 108"/>
          <p:cNvSpPr txBox="1"/>
          <p:nvPr/>
        </p:nvSpPr>
        <p:spPr>
          <a:xfrm>
            <a:off x="5787739" y="4727047"/>
            <a:ext cx="2255552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ts val="1490"/>
              </a:lnSpc>
            </a:pPr>
            <a:r>
              <a:rPr lang="en-US" altLang="ja-JP" sz="1400" dirty="0">
                <a:latin typeface="Arial"/>
                <a:cs typeface="Arial"/>
              </a:rPr>
              <a:t>–</a:t>
            </a:r>
            <a:r>
              <a:rPr lang="ja-JP" altLang="en-US" sz="1400" spc="-10" dirty="0">
                <a:latin typeface="Arial"/>
                <a:cs typeface="Arial"/>
              </a:rPr>
              <a:t> </a:t>
            </a:r>
            <a:r>
              <a:rPr lang="en-US" altLang="ja-JP" sz="1400" b="1" dirty="0">
                <a:solidFill>
                  <a:srgbClr val="1E1E1E"/>
                </a:solidFill>
                <a:latin typeface="Arial"/>
                <a:cs typeface="Arial"/>
              </a:rPr>
              <a:t>15-23</a:t>
            </a:r>
            <a:r>
              <a:rPr lang="ja-JP" altLang="en-US" sz="1400" dirty="0">
                <a:solidFill>
                  <a:srgbClr val="1E1E1E"/>
                </a:solidFill>
                <a:latin typeface="SimSun"/>
                <a:cs typeface="SimSun"/>
              </a:rPr>
              <a:t>年增长率</a:t>
            </a:r>
            <a:r>
              <a:rPr lang="ja-JP" altLang="en-US" sz="1400" b="1" dirty="0">
                <a:solidFill>
                  <a:srgbClr val="1E1E1E"/>
                </a:solidFill>
                <a:latin typeface="Arial"/>
                <a:cs typeface="Arial"/>
              </a:rPr>
              <a:t>’</a:t>
            </a:r>
            <a:r>
              <a:rPr lang="en-US" altLang="ja-JP" sz="1400" b="1" dirty="0">
                <a:solidFill>
                  <a:srgbClr val="1E1E1E"/>
                </a:solidFill>
                <a:latin typeface="Arial"/>
                <a:cs typeface="Arial"/>
              </a:rPr>
              <a:t>:</a:t>
            </a:r>
            <a:r>
              <a:rPr lang="ja-JP" altLang="en-US" sz="1400" b="1" spc="-30" dirty="0">
                <a:solidFill>
                  <a:srgbClr val="1E1E1E"/>
                </a:solidFill>
                <a:latin typeface="Arial"/>
                <a:cs typeface="Arial"/>
              </a:rPr>
              <a:t> </a:t>
            </a:r>
            <a:r>
              <a:rPr lang="en-US" altLang="ja-JP" sz="1400" b="1" dirty="0">
                <a:solidFill>
                  <a:srgbClr val="005C2F"/>
                </a:solidFill>
                <a:latin typeface="Arial"/>
                <a:cs typeface="Arial"/>
              </a:rPr>
              <a:t>3.78%</a:t>
            </a:r>
            <a:endParaRPr lang="ja-JP" altLang="en-US" sz="1400" dirty="0">
              <a:latin typeface="Arial"/>
              <a:cs typeface="Arial"/>
            </a:endParaRPr>
          </a:p>
        </p:txBody>
      </p:sp>
      <p:sp>
        <p:nvSpPr>
          <p:cNvPr id="120" name="object 108"/>
          <p:cNvSpPr txBox="1"/>
          <p:nvPr/>
        </p:nvSpPr>
        <p:spPr>
          <a:xfrm>
            <a:off x="685800" y="4578925"/>
            <a:ext cx="2255552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90"/>
              </a:lnSpc>
            </a:pPr>
            <a:r>
              <a:rPr lang="en-US" altLang="ja-JP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–</a:t>
            </a:r>
            <a:r>
              <a:rPr lang="ja-JP" altLang="en-US" sz="1600" spc="-5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en-US" altLang="ja-JP" sz="1400" b="1" dirty="0">
                <a:latin typeface="Arial" panose="020B0604020202020204" pitchFamily="34" charset="0"/>
                <a:cs typeface="Arial" panose="020B0604020202020204" pitchFamily="34" charset="0"/>
              </a:rPr>
              <a:t>15-23</a:t>
            </a:r>
            <a:r>
              <a:rPr lang="ja-JP" altLang="en-US" sz="1600" dirty="0">
                <a:latin typeface="SimSun" panose="02010600030101010101" pitchFamily="2" charset="-122"/>
                <a:ea typeface="SimSun" panose="02010600030101010101" pitchFamily="2" charset="-122"/>
                <a:cs typeface="Sakkal Majalla" panose="02000000000000000000" pitchFamily="2" charset="-78"/>
              </a:rPr>
              <a:t>年增长率</a:t>
            </a:r>
            <a:r>
              <a:rPr lang="ja-JP" altLang="en-US" sz="1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：</a:t>
            </a:r>
            <a:r>
              <a:rPr lang="en-US" altLang="ja-JP" sz="1400" b="1" dirty="0">
                <a:solidFill>
                  <a:srgbClr val="005C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-2.49%</a:t>
            </a:r>
            <a:endParaRPr lang="ja-JP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</TotalTime>
  <Words>2015</Words>
  <Application>Microsoft Office PowerPoint</Application>
  <PresentationFormat>Widescreen</PresentationFormat>
  <Paragraphs>584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Malgun Gothic</vt:lpstr>
      <vt:lpstr>Microsoft JhengHei</vt:lpstr>
      <vt:lpstr>MS Gothic</vt:lpstr>
      <vt:lpstr>ＭＳ Ｐゴシック</vt:lpstr>
      <vt:lpstr>ＭＳ Ｐゴシック</vt:lpstr>
      <vt:lpstr>SimSun</vt:lpstr>
      <vt:lpstr>SimSun</vt:lpstr>
      <vt:lpstr>Arial</vt:lpstr>
      <vt:lpstr>Calibri</vt:lpstr>
      <vt:lpstr>Palatino Linotype</vt:lpstr>
      <vt:lpstr>Sakkal Majalla</vt:lpstr>
      <vt:lpstr>Simplified Arabic Fixed</vt:lpstr>
      <vt:lpstr>Times New Roman</vt:lpstr>
      <vt:lpstr>Office Theme</vt:lpstr>
      <vt:lpstr>农业部门</vt:lpstr>
      <vt:lpstr>巴基斯坦近期改革的经济和充满活力且才华横溢的人口，增强了该国作为投资目的地的吸引力</vt:lpstr>
      <vt:lpstr>为了发展临界规模，巴基斯坦正在推进战略举措，以促进经济 关键领域的私人投资</vt:lpstr>
      <vt:lpstr>巴基斯坦正在加强关键推动因素的完整性，这将推动多个经济领域的持续进步</vt:lpstr>
      <vt:lpstr>PowerPoint Presentation</vt:lpstr>
      <vt:lpstr>这些努力得到了国际认可，巴基斯坦已被国际媒体报道为一个新兴的有吸引力的投资目的地</vt:lpstr>
      <vt:lpstr>PowerPoint Presentation</vt:lpstr>
      <vt:lpstr>PowerPoint Presentation</vt:lpstr>
      <vt:lpstr>巴基斯坦农业占比巨大，占 GDP 的 23%，其中畜牧业贡献最大，约占 GDP 总量的 14%。</vt:lpstr>
      <vt:lpstr>巴基斯坦的战略优势：获得清真认证、与中国接轨的农业强国，在长期充足的土地和劳动力 供应方面拥有巨大优势</vt:lpstr>
      <vt:lpstr>PowerPoint Presentation</vt:lpstr>
      <vt:lpstr>PowerPoint Presentation</vt:lpstr>
      <vt:lpstr>PowerPoint Presentation</vt:lpstr>
      <vt:lpstr>巴基斯坦已确定农业领域有许多可供投资者利用的机会</vt:lpstr>
      <vt:lpstr>PowerPoint Presentation</vt:lpstr>
      <vt:lpstr>附录 – 机会提示</vt:lpstr>
      <vt:lpstr>PowerPoint Presentation</vt:lpstr>
      <vt:lpstr>PowerPoint Presentation</vt:lpstr>
      <vt:lpstr>PowerPoint Presentation</vt:lpstr>
      <vt:lpstr>附录——农业部门概况</vt:lpstr>
      <vt:lpstr>2022-23 年，巴基斯坦主要农作物生长情况参差不齐，气候变化和市场动态影响着产量、生产 和经济贡献</vt:lpstr>
      <vt:lpstr>巴基斯坦畜牧业仍然是农业和 GDP 的重要贡献者，牛奶、蛋类和肉类产量稳步增长</vt:lpstr>
      <vt:lpstr>2023 年，巴基斯坦对欧盟的海产品出口大幅增加，数量和价值均有所增长，该行业的潜力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农业部门</dc:title>
  <dc:creator>Pandey, Shivani</dc:creator>
  <cp:lastModifiedBy>staff</cp:lastModifiedBy>
  <cp:revision>280</cp:revision>
  <dcterms:created xsi:type="dcterms:W3CDTF">2025-08-05T11:23:56Z</dcterms:created>
  <dcterms:modified xsi:type="dcterms:W3CDTF">2025-08-06T15:34:24Z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2025-08-04T00:00:00Z</vt:filetime>
  </property>
  <property fmtid="{D5CDD505-2E9C-101B-9397-08002B2CF9AE}" pid="3" name="LastSaved">
    <vt:filetime>2025-08-05T00:00:00Z</vt:filetime>
  </property>
</Properties>
</file>